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7"/>
  </p:notesMasterIdLst>
  <p:sldIdLst>
    <p:sldId id="256" r:id="rId2"/>
    <p:sldId id="292" r:id="rId3"/>
    <p:sldId id="302" r:id="rId4"/>
    <p:sldId id="299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Wholesale Market Working </a:t>
            </a:r>
            <a:r>
              <a:rPr lang="en-US" sz="4800" dirty="0" smtClean="0"/>
              <a:t>Group/RUC Workshop </a:t>
            </a:r>
            <a:r>
              <a:rPr lang="en-US" sz="4800" dirty="0"/>
              <a:t>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Bryan Sams</a:t>
            </a:r>
            <a:endParaRPr lang="en-US" dirty="0"/>
          </a:p>
          <a:p>
            <a:r>
              <a:rPr lang="en-US" dirty="0"/>
              <a:t>Murali </a:t>
            </a:r>
            <a:r>
              <a:rPr lang="en-US" dirty="0" smtClean="0"/>
              <a:t>Sithuraj</a:t>
            </a:r>
            <a:endParaRPr lang="en-US" dirty="0"/>
          </a:p>
          <a:p>
            <a:r>
              <a:rPr lang="en-US" dirty="0" smtClean="0"/>
              <a:t>May 4</a:t>
            </a:r>
            <a:r>
              <a:rPr lang="en-US" dirty="0" smtClean="0"/>
              <a:t>, </a:t>
            </a:r>
            <a:r>
              <a:rPr lang="en-US" dirty="0"/>
              <a:t>2022</a:t>
            </a:r>
          </a:p>
          <a:p>
            <a:r>
              <a:rPr lang="en-US" dirty="0"/>
              <a:t>From </a:t>
            </a:r>
            <a:r>
              <a:rPr lang="en-US" dirty="0" smtClean="0"/>
              <a:t>April</a:t>
            </a:r>
            <a:r>
              <a:rPr lang="en-US" dirty="0" smtClean="0"/>
              <a:t> 22 </a:t>
            </a:r>
            <a:r>
              <a:rPr lang="en-US" dirty="0"/>
              <a:t>WMWG </a:t>
            </a:r>
            <a:r>
              <a:rPr lang="en-US" dirty="0" smtClean="0"/>
              <a:t>&amp; RUC Workshop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of </a:t>
            </a:r>
            <a:r>
              <a:rPr lang="en-US" dirty="0" smtClean="0"/>
              <a:t>4/22/2022 </a:t>
            </a:r>
            <a:r>
              <a:rPr lang="en-US" dirty="0" smtClean="0"/>
              <a:t>WMWG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8675"/>
            <a:ext cx="7772400" cy="4555375"/>
          </a:xfrm>
        </p:spPr>
        <p:txBody>
          <a:bodyPr>
            <a:normAutofit fontScale="25000" lnSpcReduction="20000"/>
          </a:bodyPr>
          <a:lstStyle/>
          <a:p>
            <a:r>
              <a:rPr lang="en-US" sz="6400" b="1" i="1" dirty="0" smtClean="0"/>
              <a:t>Discussion of pending NPRRs:</a:t>
            </a:r>
          </a:p>
          <a:p>
            <a:pPr lvl="1"/>
            <a:r>
              <a:rPr lang="en-US" sz="6400" b="1" dirty="0" smtClean="0"/>
              <a:t>NPRR 1058, Resource Offer Modernization for Real-Time Co-optimization</a:t>
            </a:r>
            <a:r>
              <a:rPr lang="en-US" sz="6400" dirty="0" smtClean="0"/>
              <a:t>. </a:t>
            </a:r>
          </a:p>
          <a:p>
            <a:pPr lvl="2"/>
            <a:r>
              <a:rPr lang="en-US" sz="6400" dirty="0" smtClean="0"/>
              <a:t>NPRR allows inter-hour resource offer updates.</a:t>
            </a:r>
          </a:p>
          <a:p>
            <a:pPr lvl="2"/>
            <a:r>
              <a:rPr lang="en-US" sz="6400" dirty="0" smtClean="0"/>
              <a:t>Discussion focused on disclosure and priority.</a:t>
            </a:r>
          </a:p>
          <a:p>
            <a:pPr marL="548640" lvl="2" indent="0">
              <a:buNone/>
            </a:pPr>
            <a:r>
              <a:rPr lang="en-US" sz="6400" dirty="0" smtClean="0"/>
              <a:t> </a:t>
            </a:r>
            <a:endParaRPr lang="en-US" sz="6400" dirty="0" smtClean="0"/>
          </a:p>
          <a:p>
            <a:pPr lvl="1"/>
            <a:r>
              <a:rPr lang="en-US" sz="6400" b="1" dirty="0" smtClean="0"/>
              <a:t>NPRR 1118, Clarification to the OSA Process</a:t>
            </a:r>
          </a:p>
          <a:p>
            <a:pPr lvl="2"/>
            <a:r>
              <a:rPr lang="en-US" sz="6400" dirty="0" smtClean="0"/>
              <a:t>Clarifies OSA process, terminology and submission of RUC procedures based on recent experience.</a:t>
            </a:r>
          </a:p>
          <a:p>
            <a:pPr lvl="2"/>
            <a:r>
              <a:rPr lang="en-US" sz="6400" dirty="0" smtClean="0"/>
              <a:t>Left pending given interplay with NPRR 1108.  </a:t>
            </a:r>
            <a:endParaRPr lang="en-US" sz="6400" dirty="0" smtClean="0"/>
          </a:p>
          <a:p>
            <a:r>
              <a:rPr lang="en-US" sz="6400" b="1" i="1" dirty="0" smtClean="0"/>
              <a:t>Implementation Updates: </a:t>
            </a:r>
          </a:p>
          <a:p>
            <a:pPr lvl="1"/>
            <a:r>
              <a:rPr lang="en-US" sz="6400" b="1" dirty="0" smtClean="0"/>
              <a:t>SCR 800, Addition of DC Tie Ramp to GTBD Calculation</a:t>
            </a:r>
            <a:r>
              <a:rPr lang="en-US" sz="6400" dirty="0" smtClean="0"/>
              <a:t>, </a:t>
            </a:r>
          </a:p>
          <a:p>
            <a:pPr lvl="2"/>
            <a:r>
              <a:rPr lang="en-US" sz="6400" dirty="0" smtClean="0"/>
              <a:t>ERCOT will implement SCR 800 during a 2022 off-cycle R3 release. </a:t>
            </a:r>
          </a:p>
          <a:p>
            <a:pPr lvl="2"/>
            <a:r>
              <a:rPr lang="en-US" sz="6400" dirty="0" smtClean="0"/>
              <a:t>Initially, K7 will be set to 0 so that it will not impact GTBD calculation. ERCOT is planning to tune K7 and potentially other GTBD parameters in the first week of June. Look for market notice </a:t>
            </a:r>
          </a:p>
          <a:p>
            <a:pPr lvl="2"/>
            <a:endParaRPr lang="en-US" sz="6400" dirty="0" smtClean="0"/>
          </a:p>
          <a:p>
            <a:pPr lvl="1"/>
            <a:r>
              <a:rPr lang="en-US" sz="6400" b="1" dirty="0" smtClean="0"/>
              <a:t>SCR 809, Changes to External Telemetry Validations in Resource Limit Calculator </a:t>
            </a:r>
          </a:p>
          <a:p>
            <a:pPr lvl="2"/>
            <a:r>
              <a:rPr lang="en-US" sz="6400" dirty="0" smtClean="0"/>
              <a:t>ERCOT in expects to implement changes associated with it in 2022-R3 release (slated for end of May) </a:t>
            </a:r>
            <a:endParaRPr lang="en-US" sz="64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4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of </a:t>
            </a:r>
            <a:r>
              <a:rPr lang="en-US" dirty="0" smtClean="0"/>
              <a:t>4/22/2022 RUC Workshop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8675"/>
            <a:ext cx="7772400" cy="4555375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Monthly RUC Reporting</a:t>
            </a:r>
          </a:p>
          <a:p>
            <a:pPr lvl="1"/>
            <a:r>
              <a:rPr lang="en-US" sz="1400" dirty="0" smtClean="0"/>
              <a:t>WMWG to be repository for monthly reporting.</a:t>
            </a:r>
          </a:p>
          <a:p>
            <a:pPr lvl="1"/>
            <a:r>
              <a:rPr lang="en-US" sz="1400" dirty="0" smtClean="0"/>
              <a:t>Expect ongoing monthly discussion on RUC and assumptions.</a:t>
            </a:r>
          </a:p>
          <a:p>
            <a:r>
              <a:rPr lang="en-US" sz="1600" b="1" dirty="0" smtClean="0"/>
              <a:t>RUC Operations and Recent Practices</a:t>
            </a:r>
          </a:p>
          <a:p>
            <a:r>
              <a:rPr lang="en-US" sz="1600" b="1" dirty="0" smtClean="0"/>
              <a:t>Proposed RUC Changes</a:t>
            </a:r>
          </a:p>
          <a:p>
            <a:pPr lvl="1"/>
            <a:r>
              <a:rPr lang="en-US" sz="1400" dirty="0"/>
              <a:t>See Shams Sidiqi presentation</a:t>
            </a:r>
          </a:p>
          <a:p>
            <a:r>
              <a:rPr lang="en-US" sz="1600" b="1" dirty="0" smtClean="0"/>
              <a:t>RUC and RT Pricing</a:t>
            </a:r>
          </a:p>
          <a:p>
            <a:pPr lvl="1"/>
            <a:r>
              <a:rPr lang="en-US" sz="1400" dirty="0" smtClean="0"/>
              <a:t>Overview of interplay of RUC and RT adders</a:t>
            </a:r>
            <a:endParaRPr lang="en-US" sz="1400" dirty="0" smtClean="0"/>
          </a:p>
          <a:p>
            <a:r>
              <a:rPr lang="en-US" sz="1600" b="1" dirty="0" smtClean="0"/>
              <a:t>RUC-Related Market Information System and ERCOT.com reporting</a:t>
            </a:r>
            <a:endParaRPr lang="en-US" sz="1600" b="1" dirty="0" smtClean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6614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Pending Assignments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98287" y="1625600"/>
            <a:ext cx="7888514" cy="47454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NPRR 981, Day-Ahead Market Price Correction Process </a:t>
            </a:r>
          </a:p>
          <a:p>
            <a:r>
              <a:rPr lang="en-US" dirty="0" smtClean="0"/>
              <a:t>NPRR 1058, Resource Offer Modernization for Real-Time Co-Optimization</a:t>
            </a:r>
          </a:p>
          <a:p>
            <a:r>
              <a:rPr lang="en-US" dirty="0" smtClean="0"/>
              <a:t>NPRR 1084, Improvements to Reporting of Resource Outages and </a:t>
            </a:r>
            <a:r>
              <a:rPr lang="en-US" dirty="0" err="1" smtClean="0"/>
              <a:t>Derates</a:t>
            </a:r>
            <a:endParaRPr lang="en-US" dirty="0" smtClean="0"/>
          </a:p>
          <a:p>
            <a:r>
              <a:rPr lang="en-US" dirty="0" smtClean="0"/>
              <a:t>NPRR 1100, Emergency Switching Solutions for Energy Storage </a:t>
            </a:r>
            <a:r>
              <a:rPr lang="en-US" dirty="0" smtClean="0"/>
              <a:t>Resources</a:t>
            </a:r>
          </a:p>
          <a:p>
            <a:r>
              <a:rPr lang="en-US" dirty="0"/>
              <a:t>NPRR1118, Clarifications to the OSA Process (WMWG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Methodology</a:t>
            </a:r>
          </a:p>
          <a:p>
            <a:pPr lvl="1"/>
            <a:r>
              <a:rPr lang="en-US" dirty="0"/>
              <a:t>Additional analysis for NSRS quantities  </a:t>
            </a:r>
          </a:p>
          <a:p>
            <a:pPr lvl="1"/>
            <a:r>
              <a:rPr lang="en-US" dirty="0"/>
              <a:t>Definition of conservative operations</a:t>
            </a:r>
          </a:p>
          <a:p>
            <a:r>
              <a:rPr lang="en-US" dirty="0" smtClean="0"/>
              <a:t>Addressing </a:t>
            </a:r>
            <a:r>
              <a:rPr lang="en-US" dirty="0"/>
              <a:t>cost and compensation for using voltage reduction for grid </a:t>
            </a:r>
            <a:r>
              <a:rPr lang="en-US" dirty="0" smtClean="0"/>
              <a:t>reliability</a:t>
            </a:r>
          </a:p>
          <a:p>
            <a:r>
              <a:rPr lang="en-US" dirty="0" smtClean="0"/>
              <a:t>Weatherization </a:t>
            </a:r>
            <a:r>
              <a:rPr lang="en-US" dirty="0"/>
              <a:t>Inspections </a:t>
            </a:r>
            <a:r>
              <a:rPr lang="en-US" dirty="0" smtClean="0"/>
              <a:t>F</a:t>
            </a:r>
            <a:r>
              <a:rPr lang="en-US" dirty="0" smtClean="0"/>
              <a:t>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 </a:t>
            </a:r>
            <a:r>
              <a:rPr lang="en-US" dirty="0" smtClean="0"/>
              <a:t>5/20 </a:t>
            </a:r>
            <a:r>
              <a:rPr lang="en-US" dirty="0" smtClean="0"/>
              <a:t>agenda to be posted by </a:t>
            </a:r>
            <a:r>
              <a:rPr lang="en-US" dirty="0" smtClean="0"/>
              <a:t>5/13.  </a:t>
            </a:r>
            <a:endParaRPr lang="en-US" dirty="0"/>
          </a:p>
          <a:p>
            <a:r>
              <a:rPr lang="en-US" dirty="0" smtClean="0"/>
              <a:t>Any </a:t>
            </a:r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8788</TotalTime>
  <Words>332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Wood Type</vt:lpstr>
      <vt:lpstr>Wholesale Market Working Group/RUC Workshop Report to WMS</vt:lpstr>
      <vt:lpstr>Recap of 4/22/2022 WMWG Meeting</vt:lpstr>
      <vt:lpstr>Recap of 4/22/2022 RUC Workshop</vt:lpstr>
      <vt:lpstr>Pending Assignments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Bryan Sams</cp:lastModifiedBy>
  <cp:revision>387</cp:revision>
  <dcterms:created xsi:type="dcterms:W3CDTF">2019-02-22T15:15:24Z</dcterms:created>
  <dcterms:modified xsi:type="dcterms:W3CDTF">2022-05-02T20:19:23Z</dcterms:modified>
</cp:coreProperties>
</file>