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</p:sldMasterIdLst>
  <p:notesMasterIdLst>
    <p:notesMasterId r:id="rId6"/>
  </p:notesMasterIdLst>
  <p:handoutMasterIdLst>
    <p:handoutMasterId r:id="rId7"/>
  </p:handoutMasterIdLst>
  <p:sldIdLst>
    <p:sldId id="268" r:id="rId3"/>
    <p:sldId id="269" r:id="rId4"/>
    <p:sldId id="266" r:id="rId5"/>
  </p:sldIdLst>
  <p:sldSz cx="9144000" cy="6858000" type="screen4x3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60"/>
  </p:normalViewPr>
  <p:slideViewPr>
    <p:cSldViewPr>
      <p:cViewPr varScale="1">
        <p:scale>
          <a:sx n="108" d="100"/>
          <a:sy n="108" d="100"/>
        </p:scale>
        <p:origin x="145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88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18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event?id=164693398618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rcot.com/content/wcm/key_documents_lists/214215/2021_TAC_Combined_Ballot_20210929.xls" TargetMode="External"/><Relationship Id="rId5" Type="http://schemas.openxmlformats.org/officeDocument/2006/relationships/hyperlink" Target="2022%20RMS%20Goals_04042022.docx" TargetMode="External"/><Relationship Id="rId4" Type="http://schemas.openxmlformats.org/officeDocument/2006/relationships/hyperlink" Target="http://www.ercot.com/calendar/2021/9/29/214214-TA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038" y="304800"/>
            <a:ext cx="7543800" cy="3566160"/>
          </a:xfrm>
        </p:spPr>
        <p:txBody>
          <a:bodyPr/>
          <a:lstStyle/>
          <a:p>
            <a:r>
              <a:rPr lang="en-US" dirty="0"/>
              <a:t>TAC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4538" y="4419600"/>
            <a:ext cx="8052262" cy="1676400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May 3, 2022</a:t>
            </a:r>
          </a:p>
          <a:p>
            <a:r>
              <a:rPr lang="en-US" sz="2000" b="1" dirty="0"/>
              <a:t>John Schatz 				           Debbie McKeever</a:t>
            </a:r>
          </a:p>
          <a:p>
            <a:r>
              <a:rPr lang="en-US" sz="2000" b="1" dirty="0"/>
              <a:t>LUMINANT GENERATION			ONCOR</a:t>
            </a:r>
          </a:p>
          <a:p>
            <a:r>
              <a:rPr lang="en-US" sz="2000" b="1" dirty="0"/>
              <a:t>rms chair					RMS VICE-CHAIR</a:t>
            </a:r>
          </a:p>
        </p:txBody>
      </p:sp>
    </p:spTree>
    <p:extLst>
      <p:ext uri="{BB962C8B-B14F-4D97-AF65-F5344CB8AC3E}">
        <p14:creationId xmlns:p14="http://schemas.microsoft.com/office/powerpoint/2010/main" val="205881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>
                <a:hlinkClick r:id="rId3"/>
              </a:rPr>
              <a:t>April 13th</a:t>
            </a:r>
            <a:r>
              <a:rPr lang="en-US" sz="4000" b="1" dirty="0">
                <a:hlinkClick r:id="rId4"/>
              </a:rPr>
              <a:t>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610601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br>
              <a:rPr lang="en-US" sz="800" b="1" u="sng" dirty="0"/>
            </a:br>
            <a:r>
              <a:rPr lang="en-US" sz="2000" b="1" u="sng" dirty="0"/>
              <a:t>Discussion Highlights:</a:t>
            </a:r>
            <a:endParaRPr lang="en-US" sz="900" b="1" u="sng" dirty="0"/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sz="1900" dirty="0"/>
              <a:t>ERCOT presented </a:t>
            </a:r>
            <a:r>
              <a:rPr lang="en-US" sz="1900" dirty="0">
                <a:hlinkClick r:id="rId5" action="ppaction://hlinkfile"/>
              </a:rPr>
              <a:t>ERCOT Market Impact Statements and ERCOT Opinions</a:t>
            </a:r>
            <a:r>
              <a:rPr lang="en-US" sz="1900" dirty="0"/>
              <a:t> for Revision Requests going to Board and PUCT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sz="1900" dirty="0"/>
              <a:t>Revised 2022 Block Meeting Schedule revisions  Oct. 18</a:t>
            </a:r>
            <a:r>
              <a:rPr lang="en-US" sz="1900" baseline="30000" dirty="0"/>
              <a:t>th</a:t>
            </a:r>
            <a:r>
              <a:rPr lang="en-US" sz="1900" dirty="0"/>
              <a:t> RMS rescheduled to Oct. 11</a:t>
            </a:r>
            <a:r>
              <a:rPr lang="en-US" sz="1900" baseline="30000" dirty="0"/>
              <a:t>th</a:t>
            </a:r>
            <a:r>
              <a:rPr lang="en-US" sz="1900" dirty="0"/>
              <a:t> </a:t>
            </a:r>
          </a:p>
          <a:p>
            <a:pPr marL="0" lvl="1" indent="0">
              <a:buNone/>
            </a:pPr>
            <a:endParaRPr lang="en-US" sz="1900" b="1" u="sng" dirty="0"/>
          </a:p>
          <a:p>
            <a:pPr marL="0" lvl="1" indent="0">
              <a:buNone/>
            </a:pPr>
            <a:r>
              <a:rPr lang="en-US" sz="1900" b="1" u="sng" dirty="0"/>
              <a:t>Voting Items:</a:t>
            </a:r>
          </a:p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sz="1900" dirty="0"/>
              <a:t>Multiple Ballots were taken up:</a:t>
            </a:r>
          </a:p>
          <a:p>
            <a:pPr marL="891540" lvl="4" indent="-342900"/>
            <a:r>
              <a:rPr lang="en-US" sz="1500" dirty="0"/>
              <a:t>Primary </a:t>
            </a:r>
            <a:r>
              <a:rPr lang="en-US" sz="1500" dirty="0">
                <a:hlinkClick r:id="rId5" action="ppaction://hlinkfile"/>
              </a:rPr>
              <a:t>TAC Combo Ballot</a:t>
            </a:r>
            <a:r>
              <a:rPr lang="en-US" sz="1500" dirty="0">
                <a:hlinkClick r:id="rId6"/>
              </a:rPr>
              <a:t> </a:t>
            </a:r>
            <a:r>
              <a:rPr lang="en-US" sz="1500" dirty="0"/>
              <a:t>– approved (28-0-1):  Selected approvals include 2022 RMS Goals, 2022 WMS Goals, 2022 ROS Goals, Endorse ERCOT proposal for Southern Cross Directive #8</a:t>
            </a:r>
          </a:p>
          <a:p>
            <a:pPr marL="891540" lvl="4" indent="-342900"/>
            <a:r>
              <a:rPr lang="en-US" sz="1500" dirty="0"/>
              <a:t>NPRR1112 – approved (23-2-5) Reduction of Unsecured Credit Limits</a:t>
            </a:r>
          </a:p>
          <a:p>
            <a:pPr marL="891540" lvl="4" indent="-342900"/>
            <a:r>
              <a:rPr lang="en-US" sz="1500" dirty="0"/>
              <a:t>NPRR1124 – approved (24-6) Recovering Actual Fuel Costs through RUC Guarantee</a:t>
            </a:r>
          </a:p>
          <a:p>
            <a:pPr marL="891540" lvl="4" indent="-342900"/>
            <a:r>
              <a:rPr lang="en-US" sz="1500" dirty="0"/>
              <a:t>NPRR1092 – approved (25-1-4) Reduce RUC Offer Floor and Remove RUC Opt-out Provision</a:t>
            </a:r>
          </a:p>
          <a:p>
            <a:pPr marL="891540" lvl="4" indent="-342900"/>
            <a:r>
              <a:rPr lang="en-US" sz="1500" dirty="0"/>
              <a:t>NPRR1108 – ERCOT Shall Approve or Deny All Resource Planned Outage Requests</a:t>
            </a:r>
          </a:p>
          <a:p>
            <a:pPr marL="1058852" lvl="5" indent="-342900"/>
            <a:r>
              <a:rPr lang="en-US" sz="1500" dirty="0"/>
              <a:t>Tabled and taken </a:t>
            </a:r>
            <a:r>
              <a:rPr lang="en-US" sz="1500"/>
              <a:t>up at </a:t>
            </a:r>
            <a:r>
              <a:rPr lang="en-US" sz="1500">
                <a:hlinkClick r:id="rId5" action="ppaction://hlinkfile"/>
              </a:rPr>
              <a:t>Special </a:t>
            </a:r>
            <a:r>
              <a:rPr lang="en-US" sz="1500" dirty="0">
                <a:hlinkClick r:id="rId5" action="ppaction://hlinkfile"/>
              </a:rPr>
              <a:t>April 18th TAC Meeting</a:t>
            </a:r>
            <a:endParaRPr lang="en-US" sz="1500" dirty="0"/>
          </a:p>
          <a:p>
            <a:pPr marL="1058852" lvl="5" indent="-342900"/>
            <a:r>
              <a:rPr lang="en-US" sz="1500" dirty="0"/>
              <a:t>Approved 26-0-2</a:t>
            </a:r>
          </a:p>
          <a:p>
            <a:pPr marL="891540" lvl="4" indent="-342900"/>
            <a:endParaRPr lang="en-US" sz="1500" dirty="0"/>
          </a:p>
          <a:p>
            <a:pPr marL="457200" lvl="1" indent="-457200">
              <a:buFont typeface="+mj-lt"/>
              <a:buAutoNum type="arabicPeriod"/>
            </a:pPr>
            <a:endParaRPr lang="en-US" sz="1900" dirty="0"/>
          </a:p>
          <a:p>
            <a:pPr marL="457200" lvl="1" indent="-457200">
              <a:buFont typeface="+mj-lt"/>
              <a:buAutoNum type="arabicPeriod"/>
            </a:pPr>
            <a:endParaRPr lang="en-US" i="1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3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552192" y="2567149"/>
            <a:ext cx="2145978" cy="214597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582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1C712C5D-CFB0-48EA-98C3-86416435775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17089</TotalTime>
  <Words>181</Words>
  <Application>Microsoft Office PowerPoint</Application>
  <PresentationFormat>On-screen Show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Wingdings</vt:lpstr>
      <vt:lpstr>Retrospect</vt:lpstr>
      <vt:lpstr>TAC Update</vt:lpstr>
      <vt:lpstr>TAC Highlights – April 13th 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Schatz, John</cp:lastModifiedBy>
  <cp:revision>268</cp:revision>
  <cp:lastPrinted>2022-04-28T20:58:34Z</cp:lastPrinted>
  <dcterms:created xsi:type="dcterms:W3CDTF">2018-01-08T22:15:17Z</dcterms:created>
  <dcterms:modified xsi:type="dcterms:W3CDTF">2022-04-28T21:54:24Z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