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23"/>
  </p:notesMasterIdLst>
  <p:handoutMasterIdLst>
    <p:handoutMasterId r:id="rId24"/>
  </p:handoutMasterIdLst>
  <p:sldIdLst>
    <p:sldId id="260" r:id="rId6"/>
    <p:sldId id="257" r:id="rId7"/>
    <p:sldId id="261" r:id="rId8"/>
    <p:sldId id="262" r:id="rId9"/>
    <p:sldId id="263" r:id="rId10"/>
    <p:sldId id="274" r:id="rId11"/>
    <p:sldId id="265" r:id="rId12"/>
    <p:sldId id="270" r:id="rId13"/>
    <p:sldId id="266" r:id="rId14"/>
    <p:sldId id="267" r:id="rId15"/>
    <p:sldId id="269" r:id="rId16"/>
    <p:sldId id="268" r:id="rId17"/>
    <p:sldId id="272" r:id="rId18"/>
    <p:sldId id="273" r:id="rId19"/>
    <p:sldId id="275" r:id="rId20"/>
    <p:sldId id="278" r:id="rId21"/>
    <p:sldId id="28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4/25/2022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4/25/2022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4511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108146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48911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80546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192183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238247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6525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2206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410596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34216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407457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97301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36379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10285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May 2022 WMS</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May 2022 WMS</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May 2022 WMS</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708434"/>
          </a:xfrm>
          <a:prstGeom prst="rect">
            <a:avLst/>
          </a:prstGeom>
          <a:noFill/>
        </p:spPr>
        <p:txBody>
          <a:bodyPr wrap="square" rtlCol="0">
            <a:spAutoFit/>
          </a:bodyPr>
          <a:lstStyle/>
          <a:p>
            <a:r>
              <a:rPr lang="en-US" sz="2400" b="1" dirty="0"/>
              <a:t>2021 UFE Analysis Report</a:t>
            </a:r>
          </a:p>
          <a:p>
            <a:endParaRPr lang="en-US" sz="2000" b="1" dirty="0"/>
          </a:p>
          <a:p>
            <a:endParaRPr lang="en-US" dirty="0"/>
          </a:p>
          <a:p>
            <a:endParaRPr lang="en-US" dirty="0"/>
          </a:p>
          <a:p>
            <a:endParaRPr lang="en-US" dirty="0"/>
          </a:p>
          <a:p>
            <a:r>
              <a:rPr lang="en-US" dirty="0"/>
              <a:t>Randy Roberts</a:t>
            </a:r>
          </a:p>
          <a:p>
            <a:r>
              <a:rPr lang="en-US" dirty="0"/>
              <a:t>May 2022 WMS</a:t>
            </a:r>
          </a:p>
          <a:p>
            <a:endParaRPr lang="en-US" dirty="0"/>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Historical UFE Cost, MWH, and Average MCPE</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12" name="Content Placeholder 11">
            <a:extLst>
              <a:ext uri="{FF2B5EF4-FFF2-40B4-BE49-F238E27FC236}">
                <a16:creationId xmlns:a16="http://schemas.microsoft.com/office/drawing/2014/main" id="{4C39BAC2-353C-496C-9E6D-5835FB2F2D38}"/>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319092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Historical UFE as Percent of Load</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7" name="Content Placeholder 6">
            <a:extLst>
              <a:ext uri="{FF2B5EF4-FFF2-40B4-BE49-F238E27FC236}">
                <a16:creationId xmlns:a16="http://schemas.microsoft.com/office/drawing/2014/main" id="{25D5009F-AC45-42F7-BBAE-3FE86D1E5872}"/>
              </a:ext>
            </a:extLst>
          </p:cNvPr>
          <p:cNvPicPr>
            <a:picLocks noGrp="1" noChangeAspect="1"/>
          </p:cNvPicPr>
          <p:nvPr>
            <p:ph idx="1"/>
          </p:nvPr>
        </p:nvPicPr>
        <p:blipFill>
          <a:blip r:embed="rId3"/>
          <a:stretch>
            <a:fillRect/>
          </a:stretch>
        </p:blipFill>
        <p:spPr>
          <a:xfrm>
            <a:off x="1091621" y="990600"/>
            <a:ext cx="6960758" cy="5053013"/>
          </a:xfrm>
        </p:spPr>
      </p:pic>
    </p:spTree>
    <p:extLst>
      <p:ext uri="{BB962C8B-B14F-4D97-AF65-F5344CB8AC3E}">
        <p14:creationId xmlns:p14="http://schemas.microsoft.com/office/powerpoint/2010/main" val="296376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700" dirty="0"/>
              <a:t>Transmission Loss Factor Calculation Review</a:t>
            </a:r>
            <a:endParaRPr lang="en-US" sz="27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sp>
        <p:nvSpPr>
          <p:cNvPr id="6" name="Content Placeholder 2"/>
          <p:cNvSpPr>
            <a:spLocks noGrp="1"/>
          </p:cNvSpPr>
          <p:nvPr>
            <p:ph idx="1"/>
          </p:nvPr>
        </p:nvSpPr>
        <p:spPr>
          <a:xfrm>
            <a:off x="304800" y="1219200"/>
            <a:ext cx="8534400" cy="1295400"/>
          </a:xfrm>
        </p:spPr>
        <p:txBody>
          <a:bodyPr/>
          <a:lstStyle/>
          <a:p>
            <a:pPr>
              <a:defRPr/>
            </a:pPr>
            <a:r>
              <a:rPr lang="en-US" sz="1400" i="1" dirty="0"/>
              <a:t>13.2.3	Transmission Loss Factor Calculations</a:t>
            </a:r>
          </a:p>
          <a:p>
            <a:pPr lvl="1">
              <a:defRPr/>
            </a:pPr>
            <a:r>
              <a:rPr lang="en-US" sz="1400" dirty="0"/>
              <a:t>The following formulas shall be used to translate the seasonal on-peak and off-peak TLFs into Settlement Interval TLFs.</a:t>
            </a:r>
          </a:p>
          <a:p>
            <a:pPr lvl="1">
              <a:defRPr/>
            </a:pPr>
            <a:endParaRPr lang="en-US" sz="1400" dirty="0"/>
          </a:p>
          <a:p>
            <a:pPr lvl="2">
              <a:defRPr/>
            </a:pPr>
            <a:r>
              <a:rPr lang="en-US" sz="1200" dirty="0" err="1"/>
              <a:t>TLF</a:t>
            </a:r>
            <a:r>
              <a:rPr lang="en-US" sz="1200" baseline="-25000" dirty="0" err="1"/>
              <a:t>i</a:t>
            </a:r>
            <a:r>
              <a:rPr lang="en-US" sz="1200" baseline="-25000" dirty="0"/>
              <a:t>	</a:t>
            </a:r>
            <a:r>
              <a:rPr lang="en-US" sz="1200" dirty="0"/>
              <a:t>=	(SSC * </a:t>
            </a:r>
            <a:r>
              <a:rPr lang="en-US" sz="1200" dirty="0" err="1"/>
              <a:t>SIEL</a:t>
            </a:r>
            <a:r>
              <a:rPr lang="en-US" sz="1200" baseline="-25000" dirty="0" err="1"/>
              <a:t>i</a:t>
            </a:r>
            <a:r>
              <a:rPr lang="en-US" sz="1200" dirty="0"/>
              <a:t>) + SIC</a:t>
            </a:r>
          </a:p>
          <a:p>
            <a:pPr lvl="2">
              <a:defRPr/>
            </a:pPr>
            <a:endParaRPr lang="en-US" sz="1200" dirty="0"/>
          </a:p>
          <a:p>
            <a:pPr marL="914400" lvl="2" indent="0">
              <a:buFontTx/>
              <a:buNone/>
              <a:defRPr/>
            </a:pPr>
            <a:endParaRPr lang="en-US" sz="1200" dirty="0"/>
          </a:p>
          <a:p>
            <a:pPr marL="0" indent="0">
              <a:buFontTx/>
              <a:buNone/>
              <a:defRPr/>
            </a:pPr>
            <a:endParaRPr lang="en-US" dirty="0"/>
          </a:p>
        </p:txBody>
      </p:sp>
      <p:pic>
        <p:nvPicPr>
          <p:cNvPr id="8" name="Picture 7"/>
          <p:cNvPicPr>
            <a:picLocks noChangeAspect="1"/>
          </p:cNvPicPr>
          <p:nvPr/>
        </p:nvPicPr>
        <p:blipFill>
          <a:blip r:embed="rId3"/>
          <a:stretch>
            <a:fillRect/>
          </a:stretch>
        </p:blipFill>
        <p:spPr>
          <a:xfrm>
            <a:off x="1905000" y="2743200"/>
            <a:ext cx="4218798" cy="3072650"/>
          </a:xfrm>
          <a:prstGeom prst="rect">
            <a:avLst/>
          </a:prstGeom>
        </p:spPr>
      </p:pic>
    </p:spTree>
    <p:extLst>
      <p:ext uri="{BB962C8B-B14F-4D97-AF65-F5344CB8AC3E}">
        <p14:creationId xmlns:p14="http://schemas.microsoft.com/office/powerpoint/2010/main" val="363908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700" dirty="0"/>
              <a:t>2021 Deemed Transmission Loss vs. UFE</a:t>
            </a:r>
            <a:endParaRPr lang="en-US" sz="27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7" name="Content Placeholder 6">
            <a:extLst>
              <a:ext uri="{FF2B5EF4-FFF2-40B4-BE49-F238E27FC236}">
                <a16:creationId xmlns:a16="http://schemas.microsoft.com/office/drawing/2014/main" id="{962687FF-54AF-49D7-BA81-E0FF2CDBD8B3}"/>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351485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2022/2023 Transmission Losses (Forecasted &amp; Deemed Actual)</a:t>
            </a:r>
          </a:p>
        </p:txBody>
      </p:sp>
      <p:sp>
        <p:nvSpPr>
          <p:cNvPr id="4" name="Footer Placeholder 3"/>
          <p:cNvSpPr>
            <a:spLocks noGrp="1"/>
          </p:cNvSpPr>
          <p:nvPr>
            <p:ph type="ftr" sz="quarter" idx="11"/>
          </p:nvPr>
        </p:nvSpPr>
        <p:spPr/>
        <p:txBody>
          <a:bodyPr/>
          <a:lstStyle/>
          <a:p>
            <a:r>
              <a:rPr lang="en-US"/>
              <a:t>May 2022 WMS</a:t>
            </a:r>
          </a:p>
        </p:txBody>
      </p:sp>
      <p:pic>
        <p:nvPicPr>
          <p:cNvPr id="7" name="Content Placeholder 6">
            <a:extLst>
              <a:ext uri="{FF2B5EF4-FFF2-40B4-BE49-F238E27FC236}">
                <a16:creationId xmlns:a16="http://schemas.microsoft.com/office/drawing/2014/main" id="{37F22984-6B9A-4E4E-981E-52A1F9081A2F}"/>
              </a:ext>
            </a:extLst>
          </p:cNvPr>
          <p:cNvPicPr>
            <a:picLocks noGrp="1" noChangeAspect="1"/>
          </p:cNvPicPr>
          <p:nvPr>
            <p:ph idx="1"/>
          </p:nvPr>
        </p:nvPicPr>
        <p:blipFill>
          <a:blip r:embed="rId2"/>
          <a:stretch>
            <a:fillRect/>
          </a:stretch>
        </p:blipFill>
        <p:spPr>
          <a:xfrm>
            <a:off x="1089022" y="990600"/>
            <a:ext cx="6965956" cy="5053013"/>
          </a:xfrm>
        </p:spPr>
      </p:pic>
    </p:spTree>
    <p:extLst>
      <p:ext uri="{BB962C8B-B14F-4D97-AF65-F5344CB8AC3E}">
        <p14:creationId xmlns:p14="http://schemas.microsoft.com/office/powerpoint/2010/main" val="10038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WMS Parking Lot Item</a:t>
            </a:r>
          </a:p>
        </p:txBody>
      </p:sp>
      <p:sp>
        <p:nvSpPr>
          <p:cNvPr id="3" name="Content Placeholder 2"/>
          <p:cNvSpPr>
            <a:spLocks noGrp="1"/>
          </p:cNvSpPr>
          <p:nvPr>
            <p:ph idx="1"/>
          </p:nvPr>
        </p:nvSpPr>
        <p:spPr>
          <a:xfrm>
            <a:off x="269289" y="990600"/>
            <a:ext cx="8534400" cy="5052221"/>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May 2022 WMS</a:t>
            </a:r>
          </a:p>
        </p:txBody>
      </p:sp>
      <p:graphicFrame>
        <p:nvGraphicFramePr>
          <p:cNvPr id="5" name="Table 4"/>
          <p:cNvGraphicFramePr>
            <a:graphicFrameLocks noGrp="1"/>
          </p:cNvGraphicFramePr>
          <p:nvPr>
            <p:extLst>
              <p:ext uri="{D42A27DB-BD31-4B8C-83A1-F6EECF244321}">
                <p14:modId xmlns:p14="http://schemas.microsoft.com/office/powerpoint/2010/main" val="2004807256"/>
              </p:ext>
            </p:extLst>
          </p:nvPr>
        </p:nvGraphicFramePr>
        <p:xfrm>
          <a:off x="609600" y="1626008"/>
          <a:ext cx="7391400" cy="350520"/>
        </p:xfrm>
        <a:graphic>
          <a:graphicData uri="http://schemas.openxmlformats.org/drawingml/2006/table">
            <a:tbl>
              <a:tblPr firstRow="1" firstCol="1" lastRow="1" lastCol="1" bandRow="1" bandCol="1">
                <a:tableStyleId>{5C22544A-7EE6-4342-B048-85BDC9FD1C3A}</a:tableStyleId>
              </a:tblPr>
              <a:tblGrid>
                <a:gridCol w="3285066">
                  <a:extLst>
                    <a:ext uri="{9D8B030D-6E8A-4147-A177-3AD203B41FA5}">
                      <a16:colId xmlns:a16="http://schemas.microsoft.com/office/drawing/2014/main" val="20000"/>
                    </a:ext>
                  </a:extLst>
                </a:gridCol>
                <a:gridCol w="942437">
                  <a:extLst>
                    <a:ext uri="{9D8B030D-6E8A-4147-A177-3AD203B41FA5}">
                      <a16:colId xmlns:a16="http://schemas.microsoft.com/office/drawing/2014/main" val="20001"/>
                    </a:ext>
                  </a:extLst>
                </a:gridCol>
                <a:gridCol w="2154143">
                  <a:extLst>
                    <a:ext uri="{9D8B030D-6E8A-4147-A177-3AD203B41FA5}">
                      <a16:colId xmlns:a16="http://schemas.microsoft.com/office/drawing/2014/main" val="20002"/>
                    </a:ext>
                  </a:extLst>
                </a:gridCol>
                <a:gridCol w="1009754">
                  <a:extLst>
                    <a:ext uri="{9D8B030D-6E8A-4147-A177-3AD203B41FA5}">
                      <a16:colId xmlns:a16="http://schemas.microsoft.com/office/drawing/2014/main" val="20003"/>
                    </a:ext>
                  </a:extLst>
                </a:gridCol>
              </a:tblGrid>
              <a:tr h="0">
                <a:tc>
                  <a:txBody>
                    <a:bodyPr/>
                    <a:lstStyle/>
                    <a:p>
                      <a:pPr marL="0" marR="0" algn="l">
                        <a:spcBef>
                          <a:spcPts val="0"/>
                        </a:spcBef>
                        <a:spcAft>
                          <a:spcPts val="0"/>
                        </a:spcAft>
                      </a:pPr>
                      <a:r>
                        <a:rPr lang="en-US" sz="100" dirty="0">
                          <a:effectLst/>
                        </a:rPr>
                        <a:t> </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00">
                          <a:effectLst/>
                        </a:rPr>
                        <a:t> </a:t>
                      </a:r>
                      <a:endParaRPr lang="en-US" sz="120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9400">
                <a:tc>
                  <a:txBody>
                    <a:bodyPr/>
                    <a:lstStyle/>
                    <a:p>
                      <a:pPr marL="0" marR="0" algn="l">
                        <a:spcBef>
                          <a:spcPts val="0"/>
                        </a:spcBef>
                        <a:spcAft>
                          <a:spcPts val="0"/>
                        </a:spcAft>
                      </a:pPr>
                      <a:r>
                        <a:rPr lang="en-US" sz="1100" u="sng" dirty="0">
                          <a:effectLst/>
                        </a:rPr>
                        <a:t>Parking Lot Items</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u="sng">
                          <a:effectLst/>
                        </a:rPr>
                        <a:t>Responsible </a:t>
                      </a:r>
                      <a:endParaRPr lang="en-US" sz="120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u="sng">
                          <a:effectLst/>
                        </a:rPr>
                        <a:t>Notes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u="sng" dirty="0">
                          <a:effectLst/>
                        </a:rPr>
                        <a:t>Assigned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381000" y="1519328"/>
            <a:ext cx="1038923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979482223"/>
              </p:ext>
            </p:extLst>
          </p:nvPr>
        </p:nvGraphicFramePr>
        <p:xfrm>
          <a:off x="609600" y="2086156"/>
          <a:ext cx="7391400" cy="838200"/>
        </p:xfrm>
        <a:graphic>
          <a:graphicData uri="http://schemas.openxmlformats.org/drawingml/2006/table">
            <a:tbl>
              <a:tblPr firstRow="1" firstCol="1" lastRow="1" lastCol="1" bandRow="1" bandCol="1">
                <a:tableStyleId>{5C22544A-7EE6-4342-B048-85BDC9FD1C3A}</a:tableStyleId>
              </a:tblPr>
              <a:tblGrid>
                <a:gridCol w="3285067">
                  <a:extLst>
                    <a:ext uri="{9D8B030D-6E8A-4147-A177-3AD203B41FA5}">
                      <a16:colId xmlns:a16="http://schemas.microsoft.com/office/drawing/2014/main" val="20000"/>
                    </a:ext>
                  </a:extLst>
                </a:gridCol>
                <a:gridCol w="942437">
                  <a:extLst>
                    <a:ext uri="{9D8B030D-6E8A-4147-A177-3AD203B41FA5}">
                      <a16:colId xmlns:a16="http://schemas.microsoft.com/office/drawing/2014/main" val="20001"/>
                    </a:ext>
                  </a:extLst>
                </a:gridCol>
                <a:gridCol w="2154142">
                  <a:extLst>
                    <a:ext uri="{9D8B030D-6E8A-4147-A177-3AD203B41FA5}">
                      <a16:colId xmlns:a16="http://schemas.microsoft.com/office/drawing/2014/main" val="20002"/>
                    </a:ext>
                  </a:extLst>
                </a:gridCol>
                <a:gridCol w="1009754">
                  <a:extLst>
                    <a:ext uri="{9D8B030D-6E8A-4147-A177-3AD203B41FA5}">
                      <a16:colId xmlns:a16="http://schemas.microsoft.com/office/drawing/2014/main" val="20003"/>
                    </a:ext>
                  </a:extLst>
                </a:gridCol>
              </a:tblGrid>
              <a:tr h="0">
                <a:tc>
                  <a:txBody>
                    <a:bodyPr/>
                    <a:lstStyle/>
                    <a:p>
                      <a:pPr marL="0" marR="0" algn="l">
                        <a:spcBef>
                          <a:spcPts val="0"/>
                        </a:spcBef>
                        <a:spcAft>
                          <a:spcPts val="0"/>
                        </a:spcAft>
                      </a:pPr>
                      <a:r>
                        <a:rPr lang="en-US" sz="1100" dirty="0">
                          <a:effectLst/>
                        </a:rPr>
                        <a:t>Look at actual loss factors compared to calculated losses in modeling </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dirty="0">
                          <a:effectLst/>
                        </a:rPr>
                        <a:t>WMWG</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a:effectLst/>
                        </a:rPr>
                        <a:t>Still Open – tabled until RTC work is done</a:t>
                      </a:r>
                      <a:endParaRPr lang="en-US" sz="1200">
                        <a:effectLst/>
                      </a:endParaRPr>
                    </a:p>
                    <a:p>
                      <a:pPr marL="0" marR="0" algn="l">
                        <a:spcBef>
                          <a:spcPts val="0"/>
                        </a:spcBef>
                        <a:spcAft>
                          <a:spcPts val="0"/>
                        </a:spcAft>
                      </a:pPr>
                      <a:r>
                        <a:rPr lang="en-US" sz="1100">
                          <a:effectLst/>
                        </a:rPr>
                        <a:t>Requested update</a:t>
                      </a:r>
                      <a:endParaRPr lang="en-US" sz="1200">
                        <a:effectLst/>
                      </a:endParaRPr>
                    </a:p>
                    <a:p>
                      <a:pPr marL="0" marR="0" algn="l">
                        <a:spcBef>
                          <a:spcPts val="0"/>
                        </a:spcBef>
                        <a:spcAft>
                          <a:spcPts val="0"/>
                        </a:spcAft>
                      </a:pPr>
                      <a:r>
                        <a:rPr lang="en-US" sz="1100">
                          <a:effectLst/>
                        </a:rPr>
                        <a:t>Regarding 2018 UFE Analysis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11/04/2020</a:t>
                      </a:r>
                      <a:endParaRPr lang="en-US" sz="1200" dirty="0">
                        <a:effectLst/>
                      </a:endParaRPr>
                    </a:p>
                    <a:p>
                      <a:pPr marL="0" marR="0" algn="ctr">
                        <a:spcBef>
                          <a:spcPts val="0"/>
                        </a:spcBef>
                        <a:spcAft>
                          <a:spcPts val="0"/>
                        </a:spcAft>
                      </a:pPr>
                      <a:r>
                        <a:rPr lang="en-US" sz="1100" dirty="0">
                          <a:effectLst/>
                        </a:rPr>
                        <a:t> </a:t>
                      </a:r>
                      <a:endParaRPr lang="en-US" sz="1200" dirty="0">
                        <a:effectLst/>
                      </a:endParaRPr>
                    </a:p>
                    <a:p>
                      <a:pPr marL="0" marR="0" algn="ctr">
                        <a:spcBef>
                          <a:spcPts val="0"/>
                        </a:spcBef>
                        <a:spcAft>
                          <a:spcPts val="0"/>
                        </a:spcAft>
                      </a:pPr>
                      <a:r>
                        <a:rPr lang="en-US" sz="1100" dirty="0">
                          <a:effectLst/>
                        </a:rPr>
                        <a:t>12/04/2019</a:t>
                      </a:r>
                      <a:endParaRPr lang="en-US" sz="1200" dirty="0">
                        <a:effectLst/>
                      </a:endParaRPr>
                    </a:p>
                    <a:p>
                      <a:pPr marL="0" marR="0" algn="ctr">
                        <a:spcBef>
                          <a:spcPts val="0"/>
                        </a:spcBef>
                        <a:spcAft>
                          <a:spcPts val="0"/>
                        </a:spcAft>
                      </a:pPr>
                      <a:r>
                        <a:rPr lang="en-US" sz="1100" dirty="0">
                          <a:effectLst/>
                        </a:rPr>
                        <a:t>09/04/2019</a:t>
                      </a:r>
                      <a:endParaRPr lang="en-US" sz="1200" dirty="0">
                        <a:effectLst/>
                      </a:endParaRPr>
                    </a:p>
                    <a:p>
                      <a:pPr marL="0" marR="0" algn="ctr">
                        <a:spcBef>
                          <a:spcPts val="0"/>
                        </a:spcBef>
                        <a:spcAft>
                          <a:spcPts val="0"/>
                        </a:spcAft>
                      </a:pPr>
                      <a:r>
                        <a:rPr lang="en-US" sz="1100" dirty="0">
                          <a:effectLst/>
                        </a:rPr>
                        <a:t>07/10/2019</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007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August 2019 TLF Comparison</a:t>
            </a:r>
            <a:endParaRPr lang="en-US" sz="1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endParaRPr lang="en-US" sz="1600" dirty="0"/>
          </a:p>
          <a:p>
            <a:pPr marL="457200" lvl="1" indent="0">
              <a:lnSpc>
                <a:spcPct val="150000"/>
              </a:lnSpc>
              <a:buNone/>
            </a:pPr>
            <a:endParaRPr lang="en-US" sz="1200" dirty="0"/>
          </a:p>
        </p:txBody>
      </p:sp>
      <p:sp>
        <p:nvSpPr>
          <p:cNvPr id="6" name="Slide Number Placeholder 5"/>
          <p:cNvSpPr>
            <a:spLocks noGrp="1"/>
          </p:cNvSpPr>
          <p:nvPr>
            <p:ph type="sldNum" sz="quarter" idx="4"/>
          </p:nvPr>
        </p:nvSpPr>
        <p:spPr/>
        <p:txBody>
          <a:bodyPr/>
          <a:lstStyle/>
          <a:p>
            <a:fld id="{1D93BD3E-1E9A-4970-A6F7-E7AC52762E0C}" type="slidenum">
              <a:rPr lang="en-US" smtClean="0"/>
              <a:pPr/>
              <a:t>16</a:t>
            </a:fld>
            <a:endParaRPr lang="en-US"/>
          </a:p>
        </p:txBody>
      </p:sp>
      <p:pic>
        <p:nvPicPr>
          <p:cNvPr id="7" name="Picture 6"/>
          <p:cNvPicPr>
            <a:picLocks noChangeAspect="1"/>
          </p:cNvPicPr>
          <p:nvPr/>
        </p:nvPicPr>
        <p:blipFill>
          <a:blip r:embed="rId3"/>
          <a:stretch>
            <a:fillRect/>
          </a:stretch>
        </p:blipFill>
        <p:spPr>
          <a:xfrm>
            <a:off x="457200" y="838200"/>
            <a:ext cx="8229600" cy="5334000"/>
          </a:xfrm>
          <a:prstGeom prst="rect">
            <a:avLst/>
          </a:prstGeom>
        </p:spPr>
      </p:pic>
    </p:spTree>
    <p:extLst>
      <p:ext uri="{BB962C8B-B14F-4D97-AF65-F5344CB8AC3E}">
        <p14:creationId xmlns:p14="http://schemas.microsoft.com/office/powerpoint/2010/main" val="169847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August 2019 Original vs. New UFE Comparison</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endParaRPr lang="en-US" sz="1600" dirty="0"/>
          </a:p>
          <a:p>
            <a:pPr marL="457200" lvl="1" indent="0">
              <a:lnSpc>
                <a:spcPct val="150000"/>
              </a:lnSpc>
              <a:buNone/>
            </a:pPr>
            <a:endParaRPr lang="en-US" sz="1200" dirty="0"/>
          </a:p>
        </p:txBody>
      </p:sp>
      <p:sp>
        <p:nvSpPr>
          <p:cNvPr id="6" name="Slide Number Placeholder 5"/>
          <p:cNvSpPr>
            <a:spLocks noGrp="1"/>
          </p:cNvSpPr>
          <p:nvPr>
            <p:ph type="sldNum" sz="quarter" idx="4"/>
          </p:nvPr>
        </p:nvSpPr>
        <p:spPr/>
        <p:txBody>
          <a:bodyPr/>
          <a:lstStyle/>
          <a:p>
            <a:fld id="{1D93BD3E-1E9A-4970-A6F7-E7AC52762E0C}" type="slidenum">
              <a:rPr lang="en-US" smtClean="0"/>
              <a:pPr/>
              <a:t>17</a:t>
            </a:fld>
            <a:endParaRPr lang="en-US"/>
          </a:p>
        </p:txBody>
      </p:sp>
      <p:pic>
        <p:nvPicPr>
          <p:cNvPr id="4" name="Picture 3"/>
          <p:cNvPicPr>
            <a:picLocks noChangeAspect="1"/>
          </p:cNvPicPr>
          <p:nvPr/>
        </p:nvPicPr>
        <p:blipFill>
          <a:blip r:embed="rId3"/>
          <a:stretch>
            <a:fillRect/>
          </a:stretch>
        </p:blipFill>
        <p:spPr>
          <a:xfrm>
            <a:off x="457200" y="838200"/>
            <a:ext cx="8229600" cy="5334000"/>
          </a:xfrm>
          <a:prstGeom prst="rect">
            <a:avLst/>
          </a:prstGeom>
        </p:spPr>
      </p:pic>
    </p:spTree>
    <p:extLst>
      <p:ext uri="{BB962C8B-B14F-4D97-AF65-F5344CB8AC3E}">
        <p14:creationId xmlns:p14="http://schemas.microsoft.com/office/powerpoint/2010/main" val="366114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Basics 1</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spcBef>
                <a:spcPts val="0"/>
              </a:spcBef>
            </a:pPr>
            <a:r>
              <a:rPr lang="en-US" sz="2000" dirty="0"/>
              <a:t>UFE (Unaccounted For Energy) is computed as follows:</a:t>
            </a:r>
          </a:p>
          <a:p>
            <a:pPr marL="0" indent="0">
              <a:spcBef>
                <a:spcPts val="0"/>
              </a:spcBef>
              <a:buNone/>
            </a:pPr>
            <a:r>
              <a:rPr lang="en-US" sz="1600" dirty="0"/>
              <a:t>	       </a:t>
            </a:r>
            <a:r>
              <a:rPr lang="en-US" sz="2000" dirty="0"/>
              <a:t>UFE = Generation – (Load + Losses)</a:t>
            </a:r>
          </a:p>
          <a:p>
            <a:pPr marL="0" indent="0">
              <a:lnSpc>
                <a:spcPct val="150000"/>
              </a:lnSpc>
              <a:buNone/>
            </a:pPr>
            <a:endParaRPr lang="en-US" sz="2000" dirty="0"/>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r>
              <a:rPr lang="en-US" sz="2000" dirty="0"/>
              <a:t>Negative UFE indicates load/losses are overestimated</a:t>
            </a:r>
          </a:p>
        </p:txBody>
      </p:sp>
      <p:sp>
        <p:nvSpPr>
          <p:cNvPr id="4" name="Rectangle 4"/>
          <p:cNvSpPr txBox="1">
            <a:spLocks noChangeArrowheads="1"/>
          </p:cNvSpPr>
          <p:nvPr/>
        </p:nvSpPr>
        <p:spPr>
          <a:xfrm>
            <a:off x="990600" y="1981200"/>
            <a:ext cx="6022975" cy="2971800"/>
          </a:xfrm>
          <a:prstGeom prst="rect">
            <a:avLst/>
          </a:prstGeom>
          <a:solidFill>
            <a:srgbClr val="CCCCFF"/>
          </a:solidFill>
          <a:ln w="50800">
            <a:solidFill>
              <a:schemeClr val="tx2"/>
            </a:solidFill>
          </a:ln>
        </p:spPr>
        <p:txBody>
          <a:bodyPr/>
          <a:lstStyle/>
          <a:p>
            <a:pPr marL="342900" indent="-342900">
              <a:lnSpc>
                <a:spcPct val="80000"/>
              </a:lnSpc>
              <a:spcBef>
                <a:spcPct val="20000"/>
              </a:spcBef>
              <a:buFont typeface="Wingdings" pitchFamily="2" charset="2"/>
              <a:buNone/>
              <a:tabLst>
                <a:tab pos="1033463" algn="l"/>
                <a:tab pos="1371600" algn="l"/>
              </a:tabLst>
              <a:defRPr/>
            </a:pPr>
            <a:r>
              <a:rPr lang="en-US" sz="1900" b="1" u="sng" kern="0" dirty="0">
                <a:solidFill>
                  <a:srgbClr val="000000"/>
                </a:solidFill>
                <a:latin typeface="+mn-lt"/>
              </a:rPr>
              <a:t>Sources of UFE include:</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Generation Measurement Errors</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DC Tie Inadvertent Energy</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Load	  - Missing/Erroneous Usage Data</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Backcast Profile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Load Profile ID Assignment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Theft</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Losses  - Model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Loss Calculation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Loss Code Assignment Error</a:t>
            </a:r>
          </a:p>
        </p:txBody>
      </p:sp>
      <p:sp>
        <p:nvSpPr>
          <p:cNvPr id="5" name="Footer Placeholder 4"/>
          <p:cNvSpPr>
            <a:spLocks noGrp="1"/>
          </p:cNvSpPr>
          <p:nvPr>
            <p:ph type="ftr" sz="quarter" idx="11"/>
          </p:nvPr>
        </p:nvSpPr>
        <p:spPr/>
        <p:txBody>
          <a:bodyPr/>
          <a:lstStyle/>
          <a:p>
            <a:r>
              <a:rPr lang="en-US"/>
              <a:t>May 2022 WMS</a:t>
            </a:r>
            <a:endParaRPr lang="en-US" dirty="0"/>
          </a:p>
        </p:txBody>
      </p:sp>
    </p:spTree>
    <p:extLst>
      <p:ext uri="{BB962C8B-B14F-4D97-AF65-F5344CB8AC3E}">
        <p14:creationId xmlns:p14="http://schemas.microsoft.com/office/powerpoint/2010/main" val="102405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Basics 2</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sp>
        <p:nvSpPr>
          <p:cNvPr id="6" name="Text Box 5"/>
          <p:cNvSpPr txBox="1">
            <a:spLocks noGrp="1" noChangeArrowheads="1"/>
          </p:cNvSpPr>
          <p:nvPr>
            <p:ph idx="1"/>
          </p:nvPr>
        </p:nvSpPr>
        <p:spPr bwMode="auto">
          <a:xfrm>
            <a:off x="870426" y="1371601"/>
            <a:ext cx="2667000" cy="4494212"/>
          </a:xfrm>
          <a:prstGeom prst="rect">
            <a:avLst/>
          </a:prstGeom>
          <a:gradFill rotWithShape="0">
            <a:gsLst>
              <a:gs pos="0">
                <a:srgbClr val="FFFF99"/>
              </a:gs>
              <a:gs pos="100000">
                <a:srgbClr val="CC9900"/>
              </a:gs>
            </a:gsLst>
            <a:lin ang="54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p:spPr>
        <p:txBody>
          <a:bodyPr lIns="45720" tIns="46800" rIns="45720" bIns="46800">
            <a:flatTx/>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800" b="0" dirty="0">
                <a:solidFill>
                  <a:srgbClr val="000066"/>
                </a:solidFill>
                <a:latin typeface="Times New Roman" panose="02020603050405020304" pitchFamily="18" charset="0"/>
              </a:rPr>
              <a:t>Net Generation for Settlement Interval</a:t>
            </a:r>
          </a:p>
          <a:p>
            <a:pPr algn="ctr" eaLnBrk="1" hangingPunct="1">
              <a:spcBef>
                <a:spcPct val="0"/>
              </a:spcBef>
              <a:buFontTx/>
              <a:buNone/>
            </a:pPr>
            <a:endParaRPr lang="en-US" altLang="en-US" sz="1800" b="0" dirty="0">
              <a:solidFill>
                <a:srgbClr val="000066"/>
              </a:solidFill>
              <a:latin typeface="Times New Roman" panose="02020603050405020304" pitchFamily="18" charset="0"/>
            </a:endParaRPr>
          </a:p>
          <a:p>
            <a:pPr eaLnBrk="1" hangingPunct="1">
              <a:spcBef>
                <a:spcPct val="0"/>
              </a:spcBef>
              <a:buFontTx/>
              <a:buNone/>
            </a:pPr>
            <a:endParaRPr lang="en-US" altLang="en-US" sz="1800" b="0" dirty="0">
              <a:solidFill>
                <a:srgbClr val="000066"/>
              </a:solidFill>
              <a:latin typeface="Times New Roman" panose="02020603050405020304" pitchFamily="18" charset="0"/>
            </a:endParaRPr>
          </a:p>
          <a:p>
            <a:pPr eaLnBrk="1" hangingPunct="1">
              <a:spcBef>
                <a:spcPct val="0"/>
              </a:spcBef>
              <a:buFontTx/>
              <a:buNone/>
            </a:pPr>
            <a:endParaRPr lang="en-US" altLang="en-US" sz="1800" b="0" dirty="0">
              <a:solidFill>
                <a:srgbClr val="000066"/>
              </a:solidFill>
              <a:latin typeface="Times New Roman" panose="02020603050405020304" pitchFamily="18" charset="0"/>
            </a:endParaRPr>
          </a:p>
        </p:txBody>
      </p:sp>
      <p:grpSp>
        <p:nvGrpSpPr>
          <p:cNvPr id="7" name="Group 6"/>
          <p:cNvGrpSpPr>
            <a:grpSpLocks/>
          </p:cNvGrpSpPr>
          <p:nvPr/>
        </p:nvGrpSpPr>
        <p:grpSpPr bwMode="auto">
          <a:xfrm>
            <a:off x="5410200" y="1219200"/>
            <a:ext cx="2516188" cy="4646613"/>
            <a:chOff x="3503" y="1056"/>
            <a:chExt cx="1585" cy="2831"/>
          </a:xfrm>
        </p:grpSpPr>
        <p:sp>
          <p:nvSpPr>
            <p:cNvPr id="8" name="AutoShape 7"/>
            <p:cNvSpPr>
              <a:spLocks noChangeArrowheads="1"/>
            </p:cNvSpPr>
            <p:nvPr/>
          </p:nvSpPr>
          <p:spPr bwMode="auto">
            <a:xfrm>
              <a:off x="3505" y="3291"/>
              <a:ext cx="1583" cy="596"/>
            </a:xfrm>
            <a:prstGeom prst="cube">
              <a:avLst>
                <a:gd name="adj" fmla="val 18236"/>
              </a:avLst>
            </a:prstGeom>
            <a:gradFill rotWithShape="0">
              <a:gsLst>
                <a:gs pos="0">
                  <a:srgbClr val="FFCC99"/>
                </a:gs>
                <a:gs pos="50000">
                  <a:srgbClr val="FFFFFF"/>
                </a:gs>
                <a:gs pos="100000">
                  <a:srgbClr val="FFCC9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Profiled Energy Usage</a:t>
              </a:r>
            </a:p>
            <a:p>
              <a:pPr algn="ctr" eaLnBrk="1" hangingPunct="1">
                <a:spcBef>
                  <a:spcPct val="0"/>
                </a:spcBef>
                <a:buFontTx/>
                <a:buNone/>
              </a:pPr>
              <a:r>
                <a:rPr lang="en-US" altLang="en-US" sz="1400" b="0">
                  <a:latin typeface="Times New Roman" panose="02020603050405020304" pitchFamily="18" charset="0"/>
                </a:rPr>
                <a:t> Non-Metered Accounts</a:t>
              </a:r>
            </a:p>
          </p:txBody>
        </p:sp>
        <p:sp>
          <p:nvSpPr>
            <p:cNvPr id="9" name="AutoShape 8"/>
            <p:cNvSpPr>
              <a:spLocks noChangeArrowheads="1"/>
            </p:cNvSpPr>
            <p:nvPr/>
          </p:nvSpPr>
          <p:spPr bwMode="auto">
            <a:xfrm>
              <a:off x="3503" y="1623"/>
              <a:ext cx="1575" cy="1733"/>
            </a:xfrm>
            <a:prstGeom prst="cube">
              <a:avLst>
                <a:gd name="adj" fmla="val 6153"/>
              </a:avLst>
            </a:prstGeom>
            <a:gradFill rotWithShape="0">
              <a:gsLst>
                <a:gs pos="0">
                  <a:srgbClr val="FFCC99"/>
                </a:gs>
                <a:gs pos="50000">
                  <a:srgbClr val="FFFFFF"/>
                </a:gs>
                <a:gs pos="100000">
                  <a:srgbClr val="FFCC9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Interval Data</a:t>
              </a:r>
            </a:p>
            <a:p>
              <a:pPr algn="ctr" eaLnBrk="1" hangingPunct="1">
                <a:spcBef>
                  <a:spcPct val="0"/>
                </a:spcBef>
                <a:buFontTx/>
                <a:buNone/>
              </a:pPr>
              <a:r>
                <a:rPr lang="en-US" altLang="en-US" sz="1400" b="0">
                  <a:latin typeface="Times New Roman" panose="02020603050405020304" pitchFamily="18" charset="0"/>
                </a:rPr>
                <a:t>Energy Usage</a:t>
              </a:r>
            </a:p>
          </p:txBody>
        </p:sp>
        <p:sp>
          <p:nvSpPr>
            <p:cNvPr id="10" name="AutoShape 9"/>
            <p:cNvSpPr>
              <a:spLocks noChangeArrowheads="1"/>
            </p:cNvSpPr>
            <p:nvPr/>
          </p:nvSpPr>
          <p:spPr bwMode="auto">
            <a:xfrm>
              <a:off x="3507" y="1320"/>
              <a:ext cx="1568" cy="384"/>
            </a:xfrm>
            <a:prstGeom prst="cube">
              <a:avLst>
                <a:gd name="adj" fmla="val 33111"/>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5720" tIns="46800" rIns="4572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Losses:</a:t>
              </a:r>
            </a:p>
            <a:p>
              <a:pPr algn="ctr" eaLnBrk="1" hangingPunct="1">
                <a:spcBef>
                  <a:spcPct val="0"/>
                </a:spcBef>
                <a:buFontTx/>
                <a:buNone/>
              </a:pPr>
              <a:r>
                <a:rPr lang="en-US" altLang="en-US" sz="1400" b="0">
                  <a:latin typeface="Times New Roman" panose="02020603050405020304" pitchFamily="18" charset="0"/>
                </a:rPr>
                <a:t>Transmission &amp; Distribution</a:t>
              </a:r>
            </a:p>
          </p:txBody>
        </p:sp>
        <p:sp>
          <p:nvSpPr>
            <p:cNvPr id="11" name="AutoShape 10"/>
            <p:cNvSpPr>
              <a:spLocks noChangeArrowheads="1"/>
            </p:cNvSpPr>
            <p:nvPr/>
          </p:nvSpPr>
          <p:spPr bwMode="auto">
            <a:xfrm>
              <a:off x="3515" y="1056"/>
              <a:ext cx="1568" cy="370"/>
            </a:xfrm>
            <a:prstGeom prst="cube">
              <a:avLst>
                <a:gd name="adj" fmla="val 33111"/>
              </a:avLst>
            </a:prstGeom>
            <a:solidFill>
              <a:srgbClr val="FF99CC"/>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5720" tIns="46800" rIns="4572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UFE</a:t>
              </a:r>
            </a:p>
          </p:txBody>
        </p:sp>
      </p:grpSp>
      <p:sp>
        <p:nvSpPr>
          <p:cNvPr id="12" name="Text Box 32"/>
          <p:cNvSpPr txBox="1">
            <a:spLocks noChangeArrowheads="1"/>
          </p:cNvSpPr>
          <p:nvPr/>
        </p:nvSpPr>
        <p:spPr bwMode="ltGray">
          <a:xfrm>
            <a:off x="3727767" y="3657600"/>
            <a:ext cx="14541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1400" b="0" dirty="0"/>
              <a:t>Net Generation</a:t>
            </a:r>
          </a:p>
          <a:p>
            <a:pPr eaLnBrk="1" hangingPunct="1">
              <a:spcBef>
                <a:spcPct val="0"/>
              </a:spcBef>
              <a:buFontTx/>
              <a:buNone/>
            </a:pPr>
            <a:r>
              <a:rPr lang="en-US" altLang="en-US" sz="1400" b="0" dirty="0"/>
              <a:t>Compared to</a:t>
            </a:r>
          </a:p>
          <a:p>
            <a:pPr eaLnBrk="1" hangingPunct="1">
              <a:spcBef>
                <a:spcPct val="0"/>
              </a:spcBef>
              <a:buFontTx/>
              <a:buNone/>
            </a:pPr>
            <a:r>
              <a:rPr lang="en-US" altLang="en-US" sz="1400" b="0" dirty="0"/>
              <a:t>Load Buildup</a:t>
            </a:r>
          </a:p>
        </p:txBody>
      </p:sp>
      <p:sp>
        <p:nvSpPr>
          <p:cNvPr id="13" name="TextBox 15"/>
          <p:cNvSpPr txBox="1">
            <a:spLocks noChangeArrowheads="1"/>
          </p:cNvSpPr>
          <p:nvPr/>
        </p:nvSpPr>
        <p:spPr bwMode="auto">
          <a:xfrm>
            <a:off x="3886200" y="1425742"/>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600" b="0" dirty="0">
                <a:latin typeface="Times New Roman" panose="02020603050405020304" pitchFamily="18" charset="0"/>
              </a:rPr>
              <a:t>GAP - - - - - - &gt;</a:t>
            </a:r>
          </a:p>
        </p:txBody>
      </p:sp>
    </p:spTree>
    <p:extLst>
      <p:ext uri="{BB962C8B-B14F-4D97-AF65-F5344CB8AC3E}">
        <p14:creationId xmlns:p14="http://schemas.microsoft.com/office/powerpoint/2010/main" val="132442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300" dirty="0"/>
              <a:t>Protocol Language 11.6 – Unaccounted for Energy Analysis</a:t>
            </a:r>
            <a:endParaRPr lang="en-US" sz="23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sp>
        <p:nvSpPr>
          <p:cNvPr id="6" name="Rectangle 4"/>
          <p:cNvSpPr>
            <a:spLocks noGrp="1" noChangeArrowheads="1"/>
          </p:cNvSpPr>
          <p:nvPr>
            <p:ph idx="1"/>
          </p:nvPr>
        </p:nvSpPr>
        <p:spPr bwMode="auto">
          <a:xfrm>
            <a:off x="304800" y="1219200"/>
            <a:ext cx="792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1800" b="0" i="1" dirty="0"/>
              <a:t>11.6.1	Overview</a:t>
            </a:r>
          </a:p>
          <a:p>
            <a:pPr eaLnBrk="1" hangingPunct="1">
              <a:spcBef>
                <a:spcPct val="0"/>
              </a:spcBef>
              <a:buFontTx/>
              <a:buNone/>
            </a:pPr>
            <a:r>
              <a:rPr lang="en-US" altLang="en-US" sz="1800" b="0" dirty="0"/>
              <a:t>(1)	ERCOT will provide an annual Unaccounted For Energy (UFE) analysis report consisting of UFE data analysis from the preceding calendar year.  This report will be based on final Settlement data and will be posted to the Market Information System (MIS) Public Area by April 30</a:t>
            </a:r>
            <a:r>
              <a:rPr lang="en-US" altLang="en-US" sz="1800" b="0" baseline="30000" dirty="0"/>
              <a:t>th</a:t>
            </a:r>
            <a:r>
              <a:rPr lang="en-US" altLang="en-US" sz="1800" b="0" dirty="0"/>
              <a:t>.  The appropriate …</a:t>
            </a:r>
          </a:p>
        </p:txBody>
      </p:sp>
      <p:sp>
        <p:nvSpPr>
          <p:cNvPr id="7" name="Rectangle 5"/>
          <p:cNvSpPr>
            <a:spLocks noChangeArrowheads="1"/>
          </p:cNvSpPr>
          <p:nvPr/>
        </p:nvSpPr>
        <p:spPr bwMode="auto">
          <a:xfrm>
            <a:off x="312420" y="3187561"/>
            <a:ext cx="746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1800" b="0" i="1" dirty="0"/>
              <a:t>11.6.2	Annual Unaccounted For Energy Analysis Report</a:t>
            </a:r>
          </a:p>
          <a:p>
            <a:pPr eaLnBrk="1" hangingPunct="1">
              <a:spcBef>
                <a:spcPct val="0"/>
              </a:spcBef>
              <a:buFontTx/>
              <a:buNone/>
            </a:pPr>
            <a:r>
              <a:rPr lang="en-US" altLang="en-US" sz="1800" b="0" dirty="0"/>
              <a:t>The annual UFE analysis report will contain both ERCOT-wide and UFE allocation category quantities as follows:   </a:t>
            </a:r>
          </a:p>
          <a:p>
            <a:pPr eaLnBrk="1" hangingPunct="1">
              <a:spcBef>
                <a:spcPct val="0"/>
              </a:spcBef>
              <a:buFontTx/>
              <a:buNone/>
            </a:pPr>
            <a:r>
              <a:rPr lang="en-US" altLang="en-US" sz="1800" b="0" dirty="0"/>
              <a:t>(a)	Total UFE MWHs;</a:t>
            </a:r>
          </a:p>
          <a:p>
            <a:pPr eaLnBrk="1" hangingPunct="1">
              <a:spcBef>
                <a:spcPct val="0"/>
              </a:spcBef>
              <a:buFontTx/>
              <a:buNone/>
            </a:pPr>
            <a:r>
              <a:rPr lang="en-US" altLang="en-US" sz="1800" b="0" dirty="0"/>
              <a:t>(b)	Total UFE cost;</a:t>
            </a:r>
          </a:p>
          <a:p>
            <a:pPr eaLnBrk="1" hangingPunct="1">
              <a:spcBef>
                <a:spcPct val="0"/>
              </a:spcBef>
              <a:buFontTx/>
              <a:buNone/>
            </a:pPr>
            <a:r>
              <a:rPr lang="en-US" altLang="en-US" sz="1800" b="0" dirty="0"/>
              <a:t>(c)	Percent of total UFE to ERCOT Load;</a:t>
            </a:r>
          </a:p>
          <a:p>
            <a:pPr eaLnBrk="1" hangingPunct="1">
              <a:spcBef>
                <a:spcPct val="0"/>
              </a:spcBef>
              <a:buFontTx/>
              <a:buNone/>
            </a:pPr>
            <a:r>
              <a:rPr lang="en-US" altLang="en-US" sz="1800" b="0" dirty="0"/>
              <a:t>(d)	Percent of total UFE cost; and</a:t>
            </a:r>
          </a:p>
          <a:p>
            <a:pPr eaLnBrk="1" hangingPunct="1">
              <a:spcBef>
                <a:spcPct val="0"/>
              </a:spcBef>
              <a:buFontTx/>
              <a:buNone/>
            </a:pPr>
            <a:r>
              <a:rPr lang="en-US" altLang="en-US" sz="1800" b="0" dirty="0"/>
              <a:t>(e)	Notice of any factors that may be contributing to UFE.</a:t>
            </a:r>
          </a:p>
        </p:txBody>
      </p:sp>
    </p:spTree>
    <p:extLst>
      <p:ext uri="{BB962C8B-B14F-4D97-AF65-F5344CB8AC3E}">
        <p14:creationId xmlns:p14="http://schemas.microsoft.com/office/powerpoint/2010/main" val="365037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Required Per Protocol Section 11.6.2</a:t>
            </a:r>
            <a:endParaRPr lang="en-US" b="1" dirty="0">
              <a:solidFill>
                <a:schemeClr val="accent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503046"/>
              </p:ext>
            </p:extLst>
          </p:nvPr>
        </p:nvGraphicFramePr>
        <p:xfrm>
          <a:off x="304800" y="1447800"/>
          <a:ext cx="8534400" cy="24079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14400">
                <a:tc>
                  <a:txBody>
                    <a:bodyPr/>
                    <a:lstStyle/>
                    <a:p>
                      <a:endParaRPr lang="en-US" dirty="0"/>
                    </a:p>
                  </a:txBody>
                  <a:tcPr/>
                </a:tc>
                <a:tc>
                  <a:txBody>
                    <a:bodyPr/>
                    <a:lstStyle/>
                    <a:p>
                      <a:r>
                        <a:rPr lang="en-US" dirty="0"/>
                        <a:t>A – Total</a:t>
                      </a:r>
                    </a:p>
                    <a:p>
                      <a:r>
                        <a:rPr lang="en-US" dirty="0"/>
                        <a:t>UFE MWHs</a:t>
                      </a:r>
                    </a:p>
                  </a:txBody>
                  <a:tcPr/>
                </a:tc>
                <a:tc>
                  <a:txBody>
                    <a:bodyPr/>
                    <a:lstStyle/>
                    <a:p>
                      <a:r>
                        <a:rPr lang="en-US" dirty="0"/>
                        <a:t>B – Total</a:t>
                      </a:r>
                    </a:p>
                    <a:p>
                      <a:r>
                        <a:rPr lang="en-US" dirty="0"/>
                        <a:t>UFE Cost</a:t>
                      </a:r>
                    </a:p>
                  </a:txBody>
                  <a:tcPr/>
                </a:tc>
                <a:tc>
                  <a:txBody>
                    <a:bodyPr/>
                    <a:lstStyle/>
                    <a:p>
                      <a:r>
                        <a:rPr lang="en-US" dirty="0"/>
                        <a:t>C – Percent of</a:t>
                      </a:r>
                    </a:p>
                    <a:p>
                      <a:r>
                        <a:rPr lang="en-US" dirty="0"/>
                        <a:t>Total UFE to</a:t>
                      </a:r>
                    </a:p>
                    <a:p>
                      <a:r>
                        <a:rPr lang="en-US" dirty="0"/>
                        <a:t>ERCOT load </a:t>
                      </a:r>
                    </a:p>
                  </a:txBody>
                  <a:tcPr/>
                </a:tc>
                <a:tc>
                  <a:txBody>
                    <a:bodyPr/>
                    <a:lstStyle/>
                    <a:p>
                      <a:r>
                        <a:rPr lang="en-US" dirty="0"/>
                        <a:t>D – Percent of</a:t>
                      </a:r>
                    </a:p>
                    <a:p>
                      <a:r>
                        <a:rPr lang="en-US" dirty="0"/>
                        <a:t>Total UFE</a:t>
                      </a:r>
                    </a:p>
                    <a:p>
                      <a:r>
                        <a:rPr lang="en-US" dirty="0"/>
                        <a:t>Cost</a:t>
                      </a:r>
                    </a:p>
                  </a:txBody>
                  <a:tcPr/>
                </a:tc>
                <a:extLst>
                  <a:ext uri="{0D108BD9-81ED-4DB2-BD59-A6C34878D82A}">
                    <a16:rowId xmlns:a16="http://schemas.microsoft.com/office/drawing/2014/main" val="10000"/>
                  </a:ext>
                </a:extLst>
              </a:tr>
              <a:tr h="381000">
                <a:tc>
                  <a:txBody>
                    <a:bodyPr/>
                    <a:lstStyle/>
                    <a:p>
                      <a:pPr algn="l" fontAlgn="b"/>
                      <a:r>
                        <a:rPr lang="en-US" sz="1800" b="0" i="0" u="none" strike="noStrike" dirty="0">
                          <a:solidFill>
                            <a:srgbClr val="000000"/>
                          </a:solidFill>
                          <a:effectLst/>
                          <a:latin typeface="+Body"/>
                        </a:rPr>
                        <a:t>TOTUFE_U1</a:t>
                      </a:r>
                    </a:p>
                  </a:txBody>
                  <a:tcPr marL="9525" marR="9525" marT="9525" marB="0" anchor="b"/>
                </a:tc>
                <a:tc>
                  <a:txBody>
                    <a:bodyPr/>
                    <a:lstStyle/>
                    <a:p>
                      <a:pPr algn="ctr" fontAlgn="b"/>
                      <a:r>
                        <a:rPr lang="en-US" sz="1800" b="0" i="0" u="none" strike="noStrike" baseline="0">
                          <a:solidFill>
                            <a:srgbClr val="000000"/>
                          </a:solidFill>
                          <a:effectLst/>
                          <a:latin typeface="+Body"/>
                        </a:rPr>
                        <a:t>356,388</a:t>
                      </a:r>
                    </a:p>
                  </a:txBody>
                  <a:tcPr marL="9525" marR="9525" marT="9525" marB="0" anchor="b"/>
                </a:tc>
                <a:tc>
                  <a:txBody>
                    <a:bodyPr/>
                    <a:lstStyle/>
                    <a:p>
                      <a:pPr algn="ctr" fontAlgn="b"/>
                      <a:r>
                        <a:rPr lang="en-US" sz="1800" b="0" i="0" u="none" strike="noStrike" baseline="0">
                          <a:solidFill>
                            <a:srgbClr val="000000"/>
                          </a:solidFill>
                          <a:effectLst/>
                          <a:latin typeface="+Body"/>
                        </a:rPr>
                        <a:t>$246,439,449</a:t>
                      </a:r>
                    </a:p>
                  </a:txBody>
                  <a:tcPr marL="9525" marR="9525" marT="9525" marB="0" anchor="b"/>
                </a:tc>
                <a:tc>
                  <a:txBody>
                    <a:bodyPr/>
                    <a:lstStyle/>
                    <a:p>
                      <a:pPr algn="ctr" fontAlgn="b"/>
                      <a:r>
                        <a:rPr lang="en-US" sz="1800" b="0" i="0" u="none" strike="noStrike" baseline="0">
                          <a:solidFill>
                            <a:srgbClr val="000000"/>
                          </a:solidFill>
                          <a:effectLst/>
                          <a:latin typeface="+Body"/>
                        </a:rPr>
                        <a:t>0.0906%</a:t>
                      </a:r>
                    </a:p>
                  </a:txBody>
                  <a:tcPr marL="9525" marR="9525" marT="9525" marB="0" anchor="b"/>
                </a:tc>
                <a:tc>
                  <a:txBody>
                    <a:bodyPr/>
                    <a:lstStyle/>
                    <a:p>
                      <a:pPr algn="ctr" fontAlgn="b"/>
                      <a:r>
                        <a:rPr lang="en-US" sz="1800" b="0" i="0" u="none" strike="noStrike" baseline="0">
                          <a:solidFill>
                            <a:srgbClr val="000000"/>
                          </a:solidFill>
                          <a:effectLst/>
                          <a:latin typeface="+Body"/>
                        </a:rPr>
                        <a:t>100.00%</a:t>
                      </a:r>
                    </a:p>
                  </a:txBody>
                  <a:tcPr marL="9525" marR="9525" marT="9525" marB="0" anchor="b"/>
                </a:tc>
                <a:extLst>
                  <a:ext uri="{0D108BD9-81ED-4DB2-BD59-A6C34878D82A}">
                    <a16:rowId xmlns:a16="http://schemas.microsoft.com/office/drawing/2014/main" val="10001"/>
                  </a:ext>
                </a:extLst>
              </a:tr>
              <a:tr h="370840">
                <a:tc>
                  <a:txBody>
                    <a:bodyPr/>
                    <a:lstStyle/>
                    <a:p>
                      <a:pPr algn="l" fontAlgn="b"/>
                      <a:r>
                        <a:rPr lang="en-US" sz="1800" b="0" i="0" u="none" strike="noStrike">
                          <a:solidFill>
                            <a:srgbClr val="000000"/>
                          </a:solidFill>
                          <a:effectLst/>
                          <a:latin typeface="+Body"/>
                        </a:rPr>
                        <a:t>UFEIDR_U1</a:t>
                      </a:r>
                    </a:p>
                  </a:txBody>
                  <a:tcPr marL="9525" marR="9525" marT="9525" marB="0" anchor="b"/>
                </a:tc>
                <a:tc>
                  <a:txBody>
                    <a:bodyPr/>
                    <a:lstStyle/>
                    <a:p>
                      <a:pPr algn="ctr" fontAlgn="b"/>
                      <a:r>
                        <a:rPr lang="en-US" sz="1800" b="0" i="0" u="none" strike="noStrike" baseline="0">
                          <a:solidFill>
                            <a:srgbClr val="000000"/>
                          </a:solidFill>
                          <a:effectLst/>
                          <a:latin typeface="+Body"/>
                        </a:rPr>
                        <a:t>313,388</a:t>
                      </a:r>
                    </a:p>
                  </a:txBody>
                  <a:tcPr marL="9525" marR="9525" marT="9525" marB="0" anchor="b"/>
                </a:tc>
                <a:tc>
                  <a:txBody>
                    <a:bodyPr/>
                    <a:lstStyle/>
                    <a:p>
                      <a:pPr algn="ctr" fontAlgn="b"/>
                      <a:r>
                        <a:rPr lang="en-US" sz="1800" b="0" i="0" u="none" strike="noStrike" baseline="0">
                          <a:solidFill>
                            <a:srgbClr val="000000"/>
                          </a:solidFill>
                          <a:effectLst/>
                          <a:latin typeface="+Body"/>
                        </a:rPr>
                        <a:t>$240,744,482</a:t>
                      </a:r>
                    </a:p>
                  </a:txBody>
                  <a:tcPr marL="9525" marR="9525" marT="9525" marB="0" anchor="b"/>
                </a:tc>
                <a:tc>
                  <a:txBody>
                    <a:bodyPr/>
                    <a:lstStyle/>
                    <a:p>
                      <a:pPr algn="ctr" fontAlgn="b"/>
                      <a:r>
                        <a:rPr lang="en-US" sz="1800" b="0" i="0" u="none" strike="noStrike" baseline="0">
                          <a:solidFill>
                            <a:srgbClr val="000000"/>
                          </a:solidFill>
                          <a:effectLst/>
                          <a:latin typeface="+Body"/>
                        </a:rPr>
                        <a:t>0.0796%</a:t>
                      </a:r>
                    </a:p>
                  </a:txBody>
                  <a:tcPr marL="9525" marR="9525" marT="9525" marB="0" anchor="b"/>
                </a:tc>
                <a:tc>
                  <a:txBody>
                    <a:bodyPr/>
                    <a:lstStyle/>
                    <a:p>
                      <a:pPr algn="ctr" fontAlgn="b"/>
                      <a:r>
                        <a:rPr lang="en-US" sz="1800" b="0" i="0" u="none" strike="noStrike" baseline="0">
                          <a:solidFill>
                            <a:srgbClr val="000000"/>
                          </a:solidFill>
                          <a:effectLst/>
                          <a:latin typeface="+Body"/>
                        </a:rPr>
                        <a:t>97.69%</a:t>
                      </a:r>
                    </a:p>
                  </a:txBody>
                  <a:tcPr marL="9525" marR="9525" marT="9525" marB="0" anchor="b"/>
                </a:tc>
                <a:extLst>
                  <a:ext uri="{0D108BD9-81ED-4DB2-BD59-A6C34878D82A}">
                    <a16:rowId xmlns:a16="http://schemas.microsoft.com/office/drawing/2014/main" val="10002"/>
                  </a:ext>
                </a:extLst>
              </a:tr>
              <a:tr h="370840">
                <a:tc>
                  <a:txBody>
                    <a:bodyPr/>
                    <a:lstStyle/>
                    <a:p>
                      <a:pPr algn="l" fontAlgn="b"/>
                      <a:r>
                        <a:rPr lang="en-US" sz="1800" b="0" i="0" u="none" strike="noStrike">
                          <a:solidFill>
                            <a:srgbClr val="000000"/>
                          </a:solidFill>
                          <a:effectLst/>
                          <a:latin typeface="+Body"/>
                        </a:rPr>
                        <a:t>UFENIDR_U1</a:t>
                      </a:r>
                    </a:p>
                  </a:txBody>
                  <a:tcPr marL="9525" marR="9525" marT="9525" marB="0" anchor="b"/>
                </a:tc>
                <a:tc>
                  <a:txBody>
                    <a:bodyPr/>
                    <a:lstStyle/>
                    <a:p>
                      <a:pPr algn="ctr" fontAlgn="b"/>
                      <a:r>
                        <a:rPr lang="en-US" sz="1800" b="0" i="0" u="none" strike="noStrike" baseline="0">
                          <a:solidFill>
                            <a:srgbClr val="000000"/>
                          </a:solidFill>
                          <a:effectLst/>
                          <a:latin typeface="+Body"/>
                        </a:rPr>
                        <a:t>9,454</a:t>
                      </a:r>
                    </a:p>
                  </a:txBody>
                  <a:tcPr marL="9525" marR="9525" marT="9525" marB="0" anchor="b"/>
                </a:tc>
                <a:tc>
                  <a:txBody>
                    <a:bodyPr/>
                    <a:lstStyle/>
                    <a:p>
                      <a:pPr algn="ctr" fontAlgn="b"/>
                      <a:r>
                        <a:rPr lang="en-US" sz="1800" b="0" i="0" u="none" strike="noStrike" baseline="0">
                          <a:solidFill>
                            <a:srgbClr val="000000"/>
                          </a:solidFill>
                          <a:effectLst/>
                          <a:latin typeface="+Body"/>
                        </a:rPr>
                        <a:t>$1,712,381</a:t>
                      </a:r>
                    </a:p>
                  </a:txBody>
                  <a:tcPr marL="9525" marR="9525" marT="9525" marB="0" anchor="b"/>
                </a:tc>
                <a:tc>
                  <a:txBody>
                    <a:bodyPr/>
                    <a:lstStyle/>
                    <a:p>
                      <a:pPr algn="ctr" fontAlgn="b"/>
                      <a:r>
                        <a:rPr lang="en-US" sz="1800" b="0" i="0" u="none" strike="noStrike" baseline="0">
                          <a:solidFill>
                            <a:srgbClr val="000000"/>
                          </a:solidFill>
                          <a:effectLst/>
                          <a:latin typeface="+Body"/>
                        </a:rPr>
                        <a:t>0.0024%</a:t>
                      </a:r>
                    </a:p>
                  </a:txBody>
                  <a:tcPr marL="9525" marR="9525" marT="9525" marB="0" anchor="b"/>
                </a:tc>
                <a:tc>
                  <a:txBody>
                    <a:bodyPr/>
                    <a:lstStyle/>
                    <a:p>
                      <a:pPr algn="ctr" fontAlgn="b"/>
                      <a:r>
                        <a:rPr lang="en-US" sz="1800" b="0" i="0" u="none" strike="noStrike" baseline="0">
                          <a:solidFill>
                            <a:srgbClr val="000000"/>
                          </a:solidFill>
                          <a:effectLst/>
                          <a:latin typeface="+Body"/>
                        </a:rPr>
                        <a:t>0.69%</a:t>
                      </a:r>
                    </a:p>
                  </a:txBody>
                  <a:tcPr marL="9525" marR="9525" marT="9525" marB="0" anchor="b"/>
                </a:tc>
                <a:extLst>
                  <a:ext uri="{0D108BD9-81ED-4DB2-BD59-A6C34878D82A}">
                    <a16:rowId xmlns:a16="http://schemas.microsoft.com/office/drawing/2014/main" val="10003"/>
                  </a:ext>
                </a:extLst>
              </a:tr>
              <a:tr h="370840">
                <a:tc>
                  <a:txBody>
                    <a:bodyPr/>
                    <a:lstStyle/>
                    <a:p>
                      <a:pPr algn="l" fontAlgn="b"/>
                      <a:r>
                        <a:rPr lang="en-US" sz="1800" b="0" i="0" u="none" strike="noStrike">
                          <a:solidFill>
                            <a:srgbClr val="000000"/>
                          </a:solidFill>
                          <a:effectLst/>
                          <a:latin typeface="+Body"/>
                        </a:rPr>
                        <a:t>UFETRANS_U1</a:t>
                      </a:r>
                    </a:p>
                  </a:txBody>
                  <a:tcPr marL="9525" marR="9525" marT="9525" marB="0" anchor="b"/>
                </a:tc>
                <a:tc>
                  <a:txBody>
                    <a:bodyPr/>
                    <a:lstStyle/>
                    <a:p>
                      <a:pPr algn="ctr" fontAlgn="b"/>
                      <a:r>
                        <a:rPr lang="en-US" sz="1800" b="0" i="0" u="none" strike="noStrike" baseline="0">
                          <a:solidFill>
                            <a:srgbClr val="000000"/>
                          </a:solidFill>
                          <a:effectLst/>
                          <a:latin typeface="+Body"/>
                        </a:rPr>
                        <a:t>33,546</a:t>
                      </a:r>
                    </a:p>
                  </a:txBody>
                  <a:tcPr marL="9525" marR="9525" marT="9525" marB="0" anchor="b"/>
                </a:tc>
                <a:tc>
                  <a:txBody>
                    <a:bodyPr/>
                    <a:lstStyle/>
                    <a:p>
                      <a:pPr algn="ctr" fontAlgn="b"/>
                      <a:r>
                        <a:rPr lang="en-US" sz="1800" b="0" i="0" u="none" strike="noStrike" baseline="0">
                          <a:solidFill>
                            <a:srgbClr val="000000"/>
                          </a:solidFill>
                          <a:effectLst/>
                          <a:latin typeface="+Body"/>
                        </a:rPr>
                        <a:t>$3,982,585</a:t>
                      </a:r>
                    </a:p>
                  </a:txBody>
                  <a:tcPr marL="9525" marR="9525" marT="9525" marB="0" anchor="b"/>
                </a:tc>
                <a:tc>
                  <a:txBody>
                    <a:bodyPr/>
                    <a:lstStyle/>
                    <a:p>
                      <a:pPr algn="ctr" fontAlgn="b"/>
                      <a:r>
                        <a:rPr lang="en-US" sz="1800" b="0" i="0" u="none" strike="noStrike" baseline="0">
                          <a:solidFill>
                            <a:srgbClr val="000000"/>
                          </a:solidFill>
                          <a:effectLst/>
                          <a:latin typeface="+Body"/>
                        </a:rPr>
                        <a:t>0.0085%</a:t>
                      </a:r>
                    </a:p>
                  </a:txBody>
                  <a:tcPr marL="9525" marR="9525" marT="9525" marB="0" anchor="b"/>
                </a:tc>
                <a:tc>
                  <a:txBody>
                    <a:bodyPr/>
                    <a:lstStyle/>
                    <a:p>
                      <a:pPr algn="ctr" fontAlgn="b"/>
                      <a:r>
                        <a:rPr lang="en-US" sz="1800" b="0" i="0" u="none" strike="noStrike" baseline="0" dirty="0">
                          <a:solidFill>
                            <a:srgbClr val="000000"/>
                          </a:solidFill>
                          <a:effectLst/>
                          <a:latin typeface="+Body"/>
                        </a:rPr>
                        <a:t>1.62%</a:t>
                      </a:r>
                    </a:p>
                  </a:txBody>
                  <a:tcPr marL="9525" marR="9525" marT="9525" marB="0" anchor="b"/>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May 2022 WMS</a:t>
            </a:r>
          </a:p>
        </p:txBody>
      </p:sp>
      <p:graphicFrame>
        <p:nvGraphicFramePr>
          <p:cNvPr id="9" name="Table 8"/>
          <p:cNvGraphicFramePr>
            <a:graphicFrameLocks noGrp="1"/>
          </p:cNvGraphicFramePr>
          <p:nvPr>
            <p:extLst>
              <p:ext uri="{D42A27DB-BD31-4B8C-83A1-F6EECF244321}">
                <p14:modId xmlns:p14="http://schemas.microsoft.com/office/powerpoint/2010/main" val="2791065527"/>
              </p:ext>
            </p:extLst>
          </p:nvPr>
        </p:nvGraphicFramePr>
        <p:xfrm>
          <a:off x="350520" y="4275454"/>
          <a:ext cx="3251200" cy="809625"/>
        </p:xfrm>
        <a:graphic>
          <a:graphicData uri="http://schemas.openxmlformats.org/drawingml/2006/table">
            <a:tbl>
              <a:tblPr/>
              <a:tblGrid>
                <a:gridCol w="1471763">
                  <a:extLst>
                    <a:ext uri="{9D8B030D-6E8A-4147-A177-3AD203B41FA5}">
                      <a16:colId xmlns:a16="http://schemas.microsoft.com/office/drawing/2014/main" val="20000"/>
                    </a:ext>
                  </a:extLst>
                </a:gridCol>
                <a:gridCol w="1779437">
                  <a:extLst>
                    <a:ext uri="{9D8B030D-6E8A-4147-A177-3AD203B41FA5}">
                      <a16:colId xmlns:a16="http://schemas.microsoft.com/office/drawing/2014/main" val="20001"/>
                    </a:ext>
                  </a:extLst>
                </a:gridCol>
              </a:tblGrid>
              <a:tr h="161925">
                <a:tc>
                  <a:txBody>
                    <a:bodyPr/>
                    <a:lstStyle/>
                    <a:p>
                      <a:pPr algn="l" fontAlgn="b"/>
                      <a:r>
                        <a:rPr lang="en-US" sz="1000" b="1" i="0" u="none" strike="noStrike" dirty="0">
                          <a:solidFill>
                            <a:srgbClr val="000000"/>
                          </a:solidFill>
                          <a:effectLst/>
                          <a:latin typeface="MS Sans Serif"/>
                        </a:rPr>
                        <a:t>Legend:</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MS Sans Serif"/>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gridSpan="2">
                  <a:txBody>
                    <a:bodyPr/>
                    <a:lstStyle/>
                    <a:p>
                      <a:pPr algn="l" fontAlgn="b"/>
                      <a:r>
                        <a:rPr lang="en-US" sz="1000" b="0" i="0" u="none" strike="noStrike">
                          <a:solidFill>
                            <a:srgbClr val="000000"/>
                          </a:solidFill>
                          <a:effectLst/>
                          <a:latin typeface="MS Sans Serif"/>
                        </a:rPr>
                        <a:t>TOTUFE_U1 - Total ERCOT Wide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161925">
                <a:tc gridSpan="2">
                  <a:txBody>
                    <a:bodyPr/>
                    <a:lstStyle/>
                    <a:p>
                      <a:pPr algn="l" fontAlgn="b"/>
                      <a:r>
                        <a:rPr lang="en-US" sz="1000" b="0" i="0" u="none" strike="noStrike" dirty="0">
                          <a:solidFill>
                            <a:srgbClr val="000000"/>
                          </a:solidFill>
                          <a:effectLst/>
                          <a:latin typeface="MS Sans Serif"/>
                        </a:rPr>
                        <a:t>UFEIDR_U1 - Distribution IDR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2"/>
                  </a:ext>
                </a:extLst>
              </a:tr>
              <a:tr h="161925">
                <a:tc gridSpan="2">
                  <a:txBody>
                    <a:bodyPr/>
                    <a:lstStyle/>
                    <a:p>
                      <a:pPr algn="l" fontAlgn="b"/>
                      <a:r>
                        <a:rPr lang="en-US" sz="1000" b="0" i="0" u="none" strike="noStrike">
                          <a:solidFill>
                            <a:srgbClr val="000000"/>
                          </a:solidFill>
                          <a:effectLst/>
                          <a:latin typeface="MS Sans Serif"/>
                        </a:rPr>
                        <a:t>UFENIDR_U1 - NIDR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3"/>
                  </a:ext>
                </a:extLst>
              </a:tr>
              <a:tr h="161925">
                <a:tc gridSpan="2">
                  <a:txBody>
                    <a:bodyPr/>
                    <a:lstStyle/>
                    <a:p>
                      <a:pPr algn="l" fontAlgn="b"/>
                      <a:r>
                        <a:rPr lang="en-US" sz="1000" b="0" i="0" u="none" strike="noStrike" dirty="0">
                          <a:solidFill>
                            <a:srgbClr val="000000"/>
                          </a:solidFill>
                          <a:effectLst/>
                          <a:latin typeface="MS Sans Serif"/>
                        </a:rPr>
                        <a:t>UFETRANS_U1 - Transmission IDR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823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7365333" cy="670718"/>
          </a:xfrm>
        </p:spPr>
        <p:txBody>
          <a:bodyPr/>
          <a:lstStyle/>
          <a:p>
            <a:pPr algn="ctr"/>
            <a:r>
              <a:rPr lang="en-US" sz="1600" dirty="0"/>
              <a:t>Average Daily % UFE</a:t>
            </a:r>
            <a:br>
              <a:rPr lang="en-US" sz="1600" dirty="0"/>
            </a:br>
            <a:r>
              <a:rPr lang="en-US" sz="1600" dirty="0"/>
              <a:t>(sorted low to high)</a:t>
            </a:r>
            <a:endParaRPr lang="en-US" sz="16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8" name="Content Placeholder 7">
            <a:extLst>
              <a:ext uri="{FF2B5EF4-FFF2-40B4-BE49-F238E27FC236}">
                <a16:creationId xmlns:a16="http://schemas.microsoft.com/office/drawing/2014/main" id="{50D33B6B-DDA1-43EB-AA1F-7520A72B2CA4}"/>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238903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Monthly MWH</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8" name="Content Placeholder 7">
            <a:extLst>
              <a:ext uri="{FF2B5EF4-FFF2-40B4-BE49-F238E27FC236}">
                <a16:creationId xmlns:a16="http://schemas.microsoft.com/office/drawing/2014/main" id="{CA9F7B02-97C7-4608-9A3E-E03222366DE2}"/>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114173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Monthly Cost</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8" name="Content Placeholder 7">
            <a:extLst>
              <a:ext uri="{FF2B5EF4-FFF2-40B4-BE49-F238E27FC236}">
                <a16:creationId xmlns:a16="http://schemas.microsoft.com/office/drawing/2014/main" id="{0B9B55EF-3B5F-4050-BCFE-EFDE1E55FC2C}"/>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173492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Historical Yearly Values</a:t>
            </a:r>
            <a:endParaRPr lang="en-US" b="1"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4801749"/>
              </p:ext>
            </p:extLst>
          </p:nvPr>
        </p:nvGraphicFramePr>
        <p:xfrm>
          <a:off x="304800" y="909953"/>
          <a:ext cx="8534400" cy="528869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9832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378857">
                <a:tc>
                  <a:txBody>
                    <a:bodyPr/>
                    <a:lstStyle/>
                    <a:p>
                      <a:endParaRPr lang="en-US" dirty="0"/>
                    </a:p>
                  </a:txBody>
                  <a:tcPr/>
                </a:tc>
                <a:tc>
                  <a:txBody>
                    <a:bodyPr/>
                    <a:lstStyle/>
                    <a:p>
                      <a:r>
                        <a:rPr lang="en-US" dirty="0"/>
                        <a:t>       MWH</a:t>
                      </a:r>
                    </a:p>
                  </a:txBody>
                  <a:tcPr/>
                </a:tc>
                <a:tc>
                  <a:txBody>
                    <a:bodyPr/>
                    <a:lstStyle/>
                    <a:p>
                      <a:r>
                        <a:rPr lang="en-US" dirty="0"/>
                        <a:t>       COST</a:t>
                      </a:r>
                    </a:p>
                  </a:txBody>
                  <a:tcPr/>
                </a:tc>
                <a:tc>
                  <a:txBody>
                    <a:bodyPr/>
                    <a:lstStyle/>
                    <a:p>
                      <a:r>
                        <a:rPr lang="en-US" dirty="0"/>
                        <a:t>  % of LOAD</a:t>
                      </a:r>
                    </a:p>
                  </a:txBody>
                  <a:tcPr/>
                </a:tc>
                <a:tc>
                  <a:txBody>
                    <a:bodyPr/>
                    <a:lstStyle/>
                    <a:p>
                      <a:r>
                        <a:rPr lang="en-US" dirty="0"/>
                        <a:t>  AVG PRICE</a:t>
                      </a:r>
                    </a:p>
                  </a:txBody>
                  <a:tcPr/>
                </a:tc>
                <a:extLst>
                  <a:ext uri="{0D108BD9-81ED-4DB2-BD59-A6C34878D82A}">
                    <a16:rowId xmlns:a16="http://schemas.microsoft.com/office/drawing/2014/main" val="10000"/>
                  </a:ext>
                </a:extLst>
              </a:tr>
              <a:tr h="277651">
                <a:tc>
                  <a:txBody>
                    <a:bodyPr/>
                    <a:lstStyle/>
                    <a:p>
                      <a:pPr algn="l" fontAlgn="b"/>
                      <a:r>
                        <a:rPr lang="en-US" sz="1400" b="0" i="0" u="none" strike="noStrike" dirty="0">
                          <a:solidFill>
                            <a:srgbClr val="000000"/>
                          </a:solidFill>
                          <a:effectLst/>
                          <a:latin typeface="+Body"/>
                        </a:rPr>
                        <a:t>2003</a:t>
                      </a:r>
                    </a:p>
                  </a:txBody>
                  <a:tcPr marL="9525" marR="9525" marT="9525" marB="0" anchor="b"/>
                </a:tc>
                <a:tc>
                  <a:txBody>
                    <a:bodyPr/>
                    <a:lstStyle/>
                    <a:p>
                      <a:pPr algn="ctr" fontAlgn="b"/>
                      <a:r>
                        <a:rPr lang="en-US" sz="1400" b="0" i="0" u="none" strike="noStrike">
                          <a:solidFill>
                            <a:srgbClr val="000000"/>
                          </a:solidFill>
                          <a:effectLst/>
                          <a:latin typeface="+Body"/>
                        </a:rPr>
                        <a:t>1,672,727</a:t>
                      </a:r>
                    </a:p>
                  </a:txBody>
                  <a:tcPr marL="9525" marR="9525" marT="9525" marB="0" anchor="b"/>
                </a:tc>
                <a:tc>
                  <a:txBody>
                    <a:bodyPr/>
                    <a:lstStyle/>
                    <a:p>
                      <a:pPr algn="ctr" fontAlgn="b"/>
                      <a:r>
                        <a:rPr lang="en-US" sz="1400" b="0" i="0" u="none" strike="noStrike">
                          <a:solidFill>
                            <a:srgbClr val="000000"/>
                          </a:solidFill>
                          <a:effectLst/>
                          <a:latin typeface="+Body"/>
                        </a:rPr>
                        <a:t>$156,733,428</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$41.31 </a:t>
                      </a:r>
                    </a:p>
                  </a:txBody>
                  <a:tcPr marL="9525" marR="9525" marT="9525" marB="0" anchor="b"/>
                </a:tc>
                <a:extLst>
                  <a:ext uri="{0D108BD9-81ED-4DB2-BD59-A6C34878D82A}">
                    <a16:rowId xmlns:a16="http://schemas.microsoft.com/office/drawing/2014/main" val="10001"/>
                  </a:ext>
                </a:extLst>
              </a:tr>
              <a:tr h="264957">
                <a:tc>
                  <a:txBody>
                    <a:bodyPr/>
                    <a:lstStyle/>
                    <a:p>
                      <a:pPr algn="l" fontAlgn="b"/>
                      <a:r>
                        <a:rPr lang="en-US" sz="1400" b="0" i="0" u="none" strike="noStrike" dirty="0">
                          <a:solidFill>
                            <a:srgbClr val="000000"/>
                          </a:solidFill>
                          <a:effectLst/>
                          <a:latin typeface="+Body"/>
                        </a:rPr>
                        <a:t>2004</a:t>
                      </a:r>
                    </a:p>
                  </a:txBody>
                  <a:tcPr marL="9525" marR="9525" marT="9525" marB="0" anchor="b"/>
                </a:tc>
                <a:tc>
                  <a:txBody>
                    <a:bodyPr/>
                    <a:lstStyle/>
                    <a:p>
                      <a:pPr algn="ctr" fontAlgn="b"/>
                      <a:r>
                        <a:rPr lang="en-US" sz="1400" b="0" i="0" u="none" strike="noStrike">
                          <a:solidFill>
                            <a:srgbClr val="000000"/>
                          </a:solidFill>
                          <a:effectLst/>
                          <a:latin typeface="+Body"/>
                        </a:rPr>
                        <a:t>1,344,289</a:t>
                      </a:r>
                    </a:p>
                  </a:txBody>
                  <a:tcPr marL="9525" marR="9525" marT="9525" marB="0" anchor="b"/>
                </a:tc>
                <a:tc>
                  <a:txBody>
                    <a:bodyPr/>
                    <a:lstStyle/>
                    <a:p>
                      <a:pPr algn="ctr" fontAlgn="b"/>
                      <a:r>
                        <a:rPr lang="en-US" sz="1400" b="0" i="0" u="none" strike="noStrike">
                          <a:solidFill>
                            <a:srgbClr val="000000"/>
                          </a:solidFill>
                          <a:effectLst/>
                          <a:latin typeface="+Body"/>
                        </a:rPr>
                        <a:t>$102,693,690</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$42.00 </a:t>
                      </a:r>
                    </a:p>
                  </a:txBody>
                  <a:tcPr marL="9525" marR="9525" marT="9525" marB="0" anchor="b"/>
                </a:tc>
                <a:extLst>
                  <a:ext uri="{0D108BD9-81ED-4DB2-BD59-A6C34878D82A}">
                    <a16:rowId xmlns:a16="http://schemas.microsoft.com/office/drawing/2014/main" val="10002"/>
                  </a:ext>
                </a:extLst>
              </a:tr>
              <a:tr h="264957">
                <a:tc>
                  <a:txBody>
                    <a:bodyPr/>
                    <a:lstStyle/>
                    <a:p>
                      <a:pPr algn="l" fontAlgn="b"/>
                      <a:r>
                        <a:rPr lang="en-US" sz="1400" b="0" i="0" u="none" strike="noStrike">
                          <a:solidFill>
                            <a:srgbClr val="000000"/>
                          </a:solidFill>
                          <a:effectLst/>
                          <a:latin typeface="+Body"/>
                        </a:rPr>
                        <a:t>2005</a:t>
                      </a:r>
                    </a:p>
                  </a:txBody>
                  <a:tcPr marL="9525" marR="9525" marT="9525" marB="0" anchor="b"/>
                </a:tc>
                <a:tc>
                  <a:txBody>
                    <a:bodyPr/>
                    <a:lstStyle/>
                    <a:p>
                      <a:pPr algn="ctr" fontAlgn="b"/>
                      <a:r>
                        <a:rPr lang="en-US" sz="1400" b="0" i="0" u="none" strike="noStrike" dirty="0">
                          <a:solidFill>
                            <a:srgbClr val="000000"/>
                          </a:solidFill>
                          <a:effectLst/>
                          <a:latin typeface="+Body"/>
                        </a:rPr>
                        <a:t>1,082,561</a:t>
                      </a:r>
                    </a:p>
                  </a:txBody>
                  <a:tcPr marL="9525" marR="9525" marT="9525" marB="0" anchor="b"/>
                </a:tc>
                <a:tc>
                  <a:txBody>
                    <a:bodyPr/>
                    <a:lstStyle/>
                    <a:p>
                      <a:pPr algn="ctr" fontAlgn="b"/>
                      <a:r>
                        <a:rPr lang="en-US" sz="1400" b="0" i="0" u="none" strike="noStrike">
                          <a:solidFill>
                            <a:srgbClr val="000000"/>
                          </a:solidFill>
                          <a:effectLst/>
                          <a:latin typeface="+Body"/>
                        </a:rPr>
                        <a:t>$174,154,088</a:t>
                      </a:r>
                    </a:p>
                  </a:txBody>
                  <a:tcPr marL="9525" marR="9525" marT="9525" marB="0" anchor="b"/>
                </a:tc>
                <a:tc>
                  <a:txBody>
                    <a:bodyPr/>
                    <a:lstStyle/>
                    <a:p>
                      <a:pPr algn="ctr" fontAlgn="b"/>
                      <a:r>
                        <a:rPr lang="en-US" sz="1400" b="0" i="0" u="none" strike="noStrike">
                          <a:solidFill>
                            <a:srgbClr val="000000"/>
                          </a:solidFill>
                          <a:effectLst/>
                          <a:latin typeface="+Body"/>
                        </a:rPr>
                        <a:t>0.30%</a:t>
                      </a:r>
                    </a:p>
                  </a:txBody>
                  <a:tcPr marL="9525" marR="9525" marT="9525" marB="0" anchor="b"/>
                </a:tc>
                <a:tc>
                  <a:txBody>
                    <a:bodyPr/>
                    <a:lstStyle/>
                    <a:p>
                      <a:pPr algn="ctr" fontAlgn="b"/>
                      <a:r>
                        <a:rPr lang="en-US" sz="1400" b="0" i="0" u="none" strike="noStrike">
                          <a:solidFill>
                            <a:srgbClr val="000000"/>
                          </a:solidFill>
                          <a:effectLst/>
                          <a:latin typeface="+Body"/>
                        </a:rPr>
                        <a:t>$65.91 </a:t>
                      </a:r>
                    </a:p>
                  </a:txBody>
                  <a:tcPr marL="9525" marR="9525" marT="9525" marB="0" anchor="b"/>
                </a:tc>
                <a:extLst>
                  <a:ext uri="{0D108BD9-81ED-4DB2-BD59-A6C34878D82A}">
                    <a16:rowId xmlns:a16="http://schemas.microsoft.com/office/drawing/2014/main" val="10003"/>
                  </a:ext>
                </a:extLst>
              </a:tr>
              <a:tr h="264957">
                <a:tc>
                  <a:txBody>
                    <a:bodyPr/>
                    <a:lstStyle/>
                    <a:p>
                      <a:pPr algn="l" fontAlgn="b"/>
                      <a:r>
                        <a:rPr lang="en-US" sz="1400" b="0" i="0" u="none" strike="noStrike">
                          <a:solidFill>
                            <a:srgbClr val="000000"/>
                          </a:solidFill>
                          <a:effectLst/>
                          <a:latin typeface="+Body"/>
                        </a:rPr>
                        <a:t>2006</a:t>
                      </a:r>
                    </a:p>
                  </a:txBody>
                  <a:tcPr marL="9525" marR="9525" marT="9525" marB="0" anchor="b"/>
                </a:tc>
                <a:tc>
                  <a:txBody>
                    <a:bodyPr/>
                    <a:lstStyle/>
                    <a:p>
                      <a:pPr algn="ctr" fontAlgn="b"/>
                      <a:r>
                        <a:rPr lang="en-US" sz="1400" b="0" i="0" u="none" strike="noStrike" dirty="0">
                          <a:solidFill>
                            <a:srgbClr val="000000"/>
                          </a:solidFill>
                          <a:effectLst/>
                          <a:latin typeface="+Body"/>
                        </a:rPr>
                        <a:t>2,304,458</a:t>
                      </a:r>
                    </a:p>
                  </a:txBody>
                  <a:tcPr marL="9525" marR="9525" marT="9525" marB="0" anchor="b"/>
                </a:tc>
                <a:tc>
                  <a:txBody>
                    <a:bodyPr/>
                    <a:lstStyle/>
                    <a:p>
                      <a:pPr algn="ctr" fontAlgn="b"/>
                      <a:r>
                        <a:rPr lang="en-US" sz="1400" b="0" i="0" u="none" strike="noStrike">
                          <a:solidFill>
                            <a:srgbClr val="000000"/>
                          </a:solidFill>
                          <a:effectLst/>
                          <a:latin typeface="+Body"/>
                        </a:rPr>
                        <a:t>$187,975,534</a:t>
                      </a:r>
                    </a:p>
                  </a:txBody>
                  <a:tcPr marL="9525" marR="9525" marT="9525" marB="0" anchor="b"/>
                </a:tc>
                <a:tc>
                  <a:txBody>
                    <a:bodyPr/>
                    <a:lstStyle/>
                    <a:p>
                      <a:pPr algn="ctr" fontAlgn="b"/>
                      <a:r>
                        <a:rPr lang="en-US" sz="1400" b="0" i="0" u="none" strike="noStrike">
                          <a:solidFill>
                            <a:srgbClr val="000000"/>
                          </a:solidFill>
                          <a:effectLst/>
                          <a:latin typeface="+Body"/>
                        </a:rPr>
                        <a:t>0.70%</a:t>
                      </a:r>
                    </a:p>
                  </a:txBody>
                  <a:tcPr marL="9525" marR="9525" marT="9525" marB="0" anchor="b"/>
                </a:tc>
                <a:tc>
                  <a:txBody>
                    <a:bodyPr/>
                    <a:lstStyle/>
                    <a:p>
                      <a:pPr algn="ctr" fontAlgn="b"/>
                      <a:r>
                        <a:rPr lang="en-US" sz="1400" b="0" i="0" u="none" strike="noStrike">
                          <a:solidFill>
                            <a:srgbClr val="000000"/>
                          </a:solidFill>
                          <a:effectLst/>
                          <a:latin typeface="+Body"/>
                        </a:rPr>
                        <a:t>$51.26 </a:t>
                      </a:r>
                    </a:p>
                  </a:txBody>
                  <a:tcPr marL="9525" marR="9525" marT="9525" marB="0" anchor="b"/>
                </a:tc>
                <a:extLst>
                  <a:ext uri="{0D108BD9-81ED-4DB2-BD59-A6C34878D82A}">
                    <a16:rowId xmlns:a16="http://schemas.microsoft.com/office/drawing/2014/main" val="10004"/>
                  </a:ext>
                </a:extLst>
              </a:tr>
              <a:tr h="264957">
                <a:tc>
                  <a:txBody>
                    <a:bodyPr/>
                    <a:lstStyle/>
                    <a:p>
                      <a:pPr algn="l" fontAlgn="b"/>
                      <a:r>
                        <a:rPr lang="en-US" sz="1400" b="0" i="0" u="none" strike="noStrike" dirty="0">
                          <a:solidFill>
                            <a:srgbClr val="000000"/>
                          </a:solidFill>
                          <a:effectLst/>
                          <a:latin typeface="+Body"/>
                        </a:rPr>
                        <a:t>2007</a:t>
                      </a:r>
                    </a:p>
                  </a:txBody>
                  <a:tcPr marL="9525" marR="9525" marT="9525" marB="0" anchor="b"/>
                </a:tc>
                <a:tc>
                  <a:txBody>
                    <a:bodyPr/>
                    <a:lstStyle/>
                    <a:p>
                      <a:pPr algn="ctr" fontAlgn="b"/>
                      <a:r>
                        <a:rPr lang="en-US" sz="1400" b="0" i="0" u="none" strike="noStrike">
                          <a:solidFill>
                            <a:srgbClr val="000000"/>
                          </a:solidFill>
                          <a:effectLst/>
                          <a:latin typeface="+Body"/>
                        </a:rPr>
                        <a:t>2,914,297</a:t>
                      </a:r>
                    </a:p>
                  </a:txBody>
                  <a:tcPr marL="9525" marR="9525" marT="9525" marB="0" anchor="b"/>
                </a:tc>
                <a:tc>
                  <a:txBody>
                    <a:bodyPr/>
                    <a:lstStyle/>
                    <a:p>
                      <a:pPr algn="ctr" fontAlgn="b"/>
                      <a:r>
                        <a:rPr lang="en-US" sz="1400" b="0" i="0" u="none" strike="noStrike">
                          <a:solidFill>
                            <a:srgbClr val="000000"/>
                          </a:solidFill>
                          <a:effectLst/>
                          <a:latin typeface="+Body"/>
                        </a:rPr>
                        <a:t>$206,949,832</a:t>
                      </a:r>
                    </a:p>
                  </a:txBody>
                  <a:tcPr marL="9525" marR="9525" marT="9525" marB="0" anchor="b"/>
                </a:tc>
                <a:tc>
                  <a:txBody>
                    <a:bodyPr/>
                    <a:lstStyle/>
                    <a:p>
                      <a:pPr algn="ctr" fontAlgn="b"/>
                      <a:r>
                        <a:rPr lang="en-US" sz="1400" b="0" i="0" u="none" strike="noStrike">
                          <a:solidFill>
                            <a:srgbClr val="000000"/>
                          </a:solidFill>
                          <a:effectLst/>
                          <a:latin typeface="+Body"/>
                        </a:rPr>
                        <a:t>0.90%</a:t>
                      </a:r>
                    </a:p>
                  </a:txBody>
                  <a:tcPr marL="9525" marR="9525" marT="9525" marB="0" anchor="b"/>
                </a:tc>
                <a:tc>
                  <a:txBody>
                    <a:bodyPr/>
                    <a:lstStyle/>
                    <a:p>
                      <a:pPr algn="ctr" fontAlgn="b"/>
                      <a:r>
                        <a:rPr lang="en-US" sz="1400" b="0" i="0" u="none" strike="noStrike">
                          <a:solidFill>
                            <a:srgbClr val="000000"/>
                          </a:solidFill>
                          <a:effectLst/>
                          <a:latin typeface="+Body"/>
                        </a:rPr>
                        <a:t>$52.77 </a:t>
                      </a:r>
                    </a:p>
                  </a:txBody>
                  <a:tcPr marL="9525" marR="9525" marT="9525" marB="0" anchor="b"/>
                </a:tc>
                <a:extLst>
                  <a:ext uri="{0D108BD9-81ED-4DB2-BD59-A6C34878D82A}">
                    <a16:rowId xmlns:a16="http://schemas.microsoft.com/office/drawing/2014/main" val="10005"/>
                  </a:ext>
                </a:extLst>
              </a:tr>
              <a:tr h="264957">
                <a:tc>
                  <a:txBody>
                    <a:bodyPr/>
                    <a:lstStyle/>
                    <a:p>
                      <a:pPr algn="l" fontAlgn="b"/>
                      <a:r>
                        <a:rPr lang="en-US" sz="1400" b="0" i="0" u="none" strike="noStrike" dirty="0">
                          <a:solidFill>
                            <a:srgbClr val="000000"/>
                          </a:solidFill>
                          <a:effectLst/>
                          <a:latin typeface="+Body"/>
                        </a:rPr>
                        <a:t>2008</a:t>
                      </a:r>
                    </a:p>
                  </a:txBody>
                  <a:tcPr marL="9525" marR="9525" marT="9525" marB="0" anchor="b"/>
                </a:tc>
                <a:tc>
                  <a:txBody>
                    <a:bodyPr/>
                    <a:lstStyle/>
                    <a:p>
                      <a:pPr algn="ctr" fontAlgn="b"/>
                      <a:r>
                        <a:rPr lang="en-US" sz="1400" b="0" i="0" u="none" strike="noStrike">
                          <a:solidFill>
                            <a:srgbClr val="000000"/>
                          </a:solidFill>
                          <a:effectLst/>
                          <a:latin typeface="+Body"/>
                        </a:rPr>
                        <a:t>1,541,086</a:t>
                      </a:r>
                    </a:p>
                  </a:txBody>
                  <a:tcPr marL="9525" marR="9525" marT="9525" marB="0" anchor="b"/>
                </a:tc>
                <a:tc>
                  <a:txBody>
                    <a:bodyPr/>
                    <a:lstStyle/>
                    <a:p>
                      <a:pPr algn="ctr" fontAlgn="b"/>
                      <a:r>
                        <a:rPr lang="en-US" sz="1400" b="0" i="0" u="none" strike="noStrike">
                          <a:solidFill>
                            <a:srgbClr val="000000"/>
                          </a:solidFill>
                          <a:effectLst/>
                          <a:latin typeface="+Body"/>
                        </a:rPr>
                        <a:t>$134,692,211</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$68.04 </a:t>
                      </a:r>
                    </a:p>
                  </a:txBody>
                  <a:tcPr marL="9525" marR="9525" marT="9525" marB="0" anchor="b"/>
                </a:tc>
                <a:extLst>
                  <a:ext uri="{0D108BD9-81ED-4DB2-BD59-A6C34878D82A}">
                    <a16:rowId xmlns:a16="http://schemas.microsoft.com/office/drawing/2014/main" val="10006"/>
                  </a:ext>
                </a:extLst>
              </a:tr>
              <a:tr h="264957">
                <a:tc>
                  <a:txBody>
                    <a:bodyPr/>
                    <a:lstStyle/>
                    <a:p>
                      <a:pPr algn="l" fontAlgn="b"/>
                      <a:r>
                        <a:rPr lang="en-US" sz="1400" b="0" i="0" u="none" strike="noStrike" dirty="0">
                          <a:solidFill>
                            <a:srgbClr val="000000"/>
                          </a:solidFill>
                          <a:effectLst/>
                          <a:latin typeface="+Body"/>
                        </a:rPr>
                        <a:t>2009</a:t>
                      </a:r>
                    </a:p>
                  </a:txBody>
                  <a:tcPr marL="9525" marR="9525" marT="9525" marB="0" anchor="b"/>
                </a:tc>
                <a:tc>
                  <a:txBody>
                    <a:bodyPr/>
                    <a:lstStyle/>
                    <a:p>
                      <a:pPr algn="ctr" fontAlgn="b"/>
                      <a:r>
                        <a:rPr lang="en-US" sz="1400" b="0" i="0" u="none" strike="noStrike">
                          <a:solidFill>
                            <a:srgbClr val="000000"/>
                          </a:solidFill>
                          <a:effectLst/>
                          <a:latin typeface="+Body"/>
                        </a:rPr>
                        <a:t>1,351,187</a:t>
                      </a:r>
                    </a:p>
                  </a:txBody>
                  <a:tcPr marL="9525" marR="9525" marT="9525" marB="0" anchor="b"/>
                </a:tc>
                <a:tc>
                  <a:txBody>
                    <a:bodyPr/>
                    <a:lstStyle/>
                    <a:p>
                      <a:pPr algn="ctr" fontAlgn="b"/>
                      <a:r>
                        <a:rPr lang="en-US" sz="1400" b="0" i="0" u="none" strike="noStrike">
                          <a:solidFill>
                            <a:srgbClr val="000000"/>
                          </a:solidFill>
                          <a:effectLst/>
                          <a:latin typeface="+Body"/>
                        </a:rPr>
                        <a:t>$44,857,873</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$30.89 </a:t>
                      </a:r>
                    </a:p>
                  </a:txBody>
                  <a:tcPr marL="9525" marR="9525" marT="9525" marB="0" anchor="b"/>
                </a:tc>
                <a:extLst>
                  <a:ext uri="{0D108BD9-81ED-4DB2-BD59-A6C34878D82A}">
                    <a16:rowId xmlns:a16="http://schemas.microsoft.com/office/drawing/2014/main" val="10007"/>
                  </a:ext>
                </a:extLst>
              </a:tr>
              <a:tr h="264957">
                <a:tc>
                  <a:txBody>
                    <a:bodyPr/>
                    <a:lstStyle/>
                    <a:p>
                      <a:pPr algn="l" fontAlgn="b"/>
                      <a:r>
                        <a:rPr lang="en-US" sz="1400" b="0" i="0" u="none" strike="noStrike">
                          <a:solidFill>
                            <a:srgbClr val="000000"/>
                          </a:solidFill>
                          <a:effectLst/>
                          <a:latin typeface="+Body"/>
                        </a:rPr>
                        <a:t>2010</a:t>
                      </a:r>
                    </a:p>
                  </a:txBody>
                  <a:tcPr marL="9525" marR="9525" marT="9525" marB="0" anchor="b"/>
                </a:tc>
                <a:tc>
                  <a:txBody>
                    <a:bodyPr/>
                    <a:lstStyle/>
                    <a:p>
                      <a:pPr algn="ctr" fontAlgn="b"/>
                      <a:r>
                        <a:rPr lang="en-US" sz="1400" b="0" i="0" u="none" strike="noStrike">
                          <a:solidFill>
                            <a:srgbClr val="000000"/>
                          </a:solidFill>
                          <a:effectLst/>
                          <a:latin typeface="+Body"/>
                        </a:rPr>
                        <a:t>1,756,344</a:t>
                      </a:r>
                    </a:p>
                  </a:txBody>
                  <a:tcPr marL="9525" marR="9525" marT="9525" marB="0" anchor="b"/>
                </a:tc>
                <a:tc>
                  <a:txBody>
                    <a:bodyPr/>
                    <a:lstStyle/>
                    <a:p>
                      <a:pPr algn="ctr" fontAlgn="b"/>
                      <a:r>
                        <a:rPr lang="en-US" sz="1400" b="0" i="0" u="none" strike="noStrike">
                          <a:solidFill>
                            <a:srgbClr val="000000"/>
                          </a:solidFill>
                          <a:effectLst/>
                          <a:latin typeface="+Body"/>
                        </a:rPr>
                        <a:t>$85,406,714</a:t>
                      </a:r>
                    </a:p>
                  </a:txBody>
                  <a:tcPr marL="9525" marR="9525" marT="9525" marB="0" anchor="b"/>
                </a:tc>
                <a:tc>
                  <a:txBody>
                    <a:bodyPr/>
                    <a:lstStyle/>
                    <a:p>
                      <a:pPr algn="ctr" fontAlgn="b"/>
                      <a:r>
                        <a:rPr lang="en-US" sz="1400" b="0" i="0" u="none" strike="noStrike">
                          <a:solidFill>
                            <a:srgbClr val="000000"/>
                          </a:solidFill>
                          <a:effectLst/>
                          <a:latin typeface="+Body"/>
                        </a:rPr>
                        <a:t>0.55%</a:t>
                      </a:r>
                    </a:p>
                  </a:txBody>
                  <a:tcPr marL="9525" marR="9525" marT="9525" marB="0" anchor="b"/>
                </a:tc>
                <a:tc>
                  <a:txBody>
                    <a:bodyPr/>
                    <a:lstStyle/>
                    <a:p>
                      <a:pPr algn="ctr" fontAlgn="b"/>
                      <a:r>
                        <a:rPr lang="en-US" sz="1400" b="0" i="0" u="none" strike="noStrike">
                          <a:solidFill>
                            <a:srgbClr val="000000"/>
                          </a:solidFill>
                          <a:effectLst/>
                          <a:latin typeface="+Body"/>
                        </a:rPr>
                        <a:t>$35.74 </a:t>
                      </a:r>
                    </a:p>
                  </a:txBody>
                  <a:tcPr marL="9525" marR="9525" marT="9525" marB="0" anchor="b"/>
                </a:tc>
                <a:extLst>
                  <a:ext uri="{0D108BD9-81ED-4DB2-BD59-A6C34878D82A}">
                    <a16:rowId xmlns:a16="http://schemas.microsoft.com/office/drawing/2014/main" val="10008"/>
                  </a:ext>
                </a:extLst>
              </a:tr>
              <a:tr h="264957">
                <a:tc>
                  <a:txBody>
                    <a:bodyPr/>
                    <a:lstStyle/>
                    <a:p>
                      <a:pPr algn="l" fontAlgn="b"/>
                      <a:r>
                        <a:rPr lang="en-US" sz="1400" b="0" i="0" u="none" strike="noStrike">
                          <a:solidFill>
                            <a:srgbClr val="000000"/>
                          </a:solidFill>
                          <a:effectLst/>
                          <a:latin typeface="+Body"/>
                        </a:rPr>
                        <a:t>2011</a:t>
                      </a:r>
                    </a:p>
                  </a:txBody>
                  <a:tcPr marL="9525" marR="9525" marT="9525" marB="0" anchor="b"/>
                </a:tc>
                <a:tc>
                  <a:txBody>
                    <a:bodyPr/>
                    <a:lstStyle/>
                    <a:p>
                      <a:pPr algn="ctr" fontAlgn="b"/>
                      <a:r>
                        <a:rPr lang="en-US" sz="1400" b="0" i="0" u="none" strike="noStrike">
                          <a:solidFill>
                            <a:srgbClr val="000000"/>
                          </a:solidFill>
                          <a:effectLst/>
                          <a:latin typeface="+Body"/>
                        </a:rPr>
                        <a:t>1,453,256</a:t>
                      </a:r>
                    </a:p>
                  </a:txBody>
                  <a:tcPr marL="9525" marR="9525" marT="9525" marB="0" anchor="b"/>
                </a:tc>
                <a:tc>
                  <a:txBody>
                    <a:bodyPr/>
                    <a:lstStyle/>
                    <a:p>
                      <a:pPr algn="ctr" fontAlgn="b"/>
                      <a:r>
                        <a:rPr lang="en-US" sz="1400" b="0" i="0" u="none" strike="noStrike">
                          <a:solidFill>
                            <a:srgbClr val="000000"/>
                          </a:solidFill>
                          <a:effectLst/>
                          <a:latin typeface="+Body"/>
                        </a:rPr>
                        <a:t>$31,666,952</a:t>
                      </a:r>
                    </a:p>
                  </a:txBody>
                  <a:tcPr marL="9525" marR="9525" marT="9525" marB="0" anchor="b"/>
                </a:tc>
                <a:tc>
                  <a:txBody>
                    <a:bodyPr/>
                    <a:lstStyle/>
                    <a:p>
                      <a:pPr algn="ctr" fontAlgn="b"/>
                      <a:r>
                        <a:rPr lang="en-US" sz="1400" b="0" i="0" u="none" strike="noStrike">
                          <a:solidFill>
                            <a:srgbClr val="000000"/>
                          </a:solidFill>
                          <a:effectLst/>
                          <a:latin typeface="+Body"/>
                        </a:rPr>
                        <a:t>0.43%</a:t>
                      </a:r>
                    </a:p>
                  </a:txBody>
                  <a:tcPr marL="9525" marR="9525" marT="9525" marB="0" anchor="b"/>
                </a:tc>
                <a:tc>
                  <a:txBody>
                    <a:bodyPr/>
                    <a:lstStyle/>
                    <a:p>
                      <a:pPr algn="ctr" fontAlgn="b"/>
                      <a:r>
                        <a:rPr lang="en-US" sz="1400" b="0" i="0" u="none" strike="noStrike">
                          <a:solidFill>
                            <a:srgbClr val="000000"/>
                          </a:solidFill>
                          <a:effectLst/>
                          <a:latin typeface="+Body"/>
                        </a:rPr>
                        <a:t>$43.30 </a:t>
                      </a:r>
                    </a:p>
                  </a:txBody>
                  <a:tcPr marL="9525" marR="9525" marT="9525" marB="0" anchor="b"/>
                </a:tc>
                <a:extLst>
                  <a:ext uri="{0D108BD9-81ED-4DB2-BD59-A6C34878D82A}">
                    <a16:rowId xmlns:a16="http://schemas.microsoft.com/office/drawing/2014/main" val="10009"/>
                  </a:ext>
                </a:extLst>
              </a:tr>
              <a:tr h="242877">
                <a:tc>
                  <a:txBody>
                    <a:bodyPr/>
                    <a:lstStyle/>
                    <a:p>
                      <a:pPr algn="l" fontAlgn="b"/>
                      <a:r>
                        <a:rPr lang="en-US" sz="1400" b="0" i="0" u="none" strike="noStrike">
                          <a:solidFill>
                            <a:srgbClr val="000000"/>
                          </a:solidFill>
                          <a:effectLst/>
                          <a:latin typeface="+Body"/>
                        </a:rPr>
                        <a:t>2012</a:t>
                      </a:r>
                    </a:p>
                  </a:txBody>
                  <a:tcPr marL="9525" marR="9525" marT="9525" marB="0" anchor="b"/>
                </a:tc>
                <a:tc>
                  <a:txBody>
                    <a:bodyPr/>
                    <a:lstStyle/>
                    <a:p>
                      <a:pPr algn="ctr" fontAlgn="b"/>
                      <a:r>
                        <a:rPr lang="en-US" sz="1400" b="0" i="0" u="none" strike="noStrike">
                          <a:solidFill>
                            <a:srgbClr val="000000"/>
                          </a:solidFill>
                          <a:effectLst/>
                          <a:latin typeface="+Body"/>
                        </a:rPr>
                        <a:t>1,002,761</a:t>
                      </a:r>
                    </a:p>
                  </a:txBody>
                  <a:tcPr marL="9525" marR="9525" marT="9525" marB="0" anchor="b"/>
                </a:tc>
                <a:tc>
                  <a:txBody>
                    <a:bodyPr/>
                    <a:lstStyle/>
                    <a:p>
                      <a:pPr algn="ctr" fontAlgn="b"/>
                      <a:r>
                        <a:rPr lang="en-US" sz="1400" b="0" i="0" u="none" strike="noStrike">
                          <a:solidFill>
                            <a:srgbClr val="000000"/>
                          </a:solidFill>
                          <a:effectLst/>
                          <a:latin typeface="+Body"/>
                        </a:rPr>
                        <a:t>$25,945,816</a:t>
                      </a:r>
                    </a:p>
                  </a:txBody>
                  <a:tcPr marL="9525" marR="9525" marT="9525" marB="0" anchor="b"/>
                </a:tc>
                <a:tc>
                  <a:txBody>
                    <a:bodyPr/>
                    <a:lstStyle/>
                    <a:p>
                      <a:pPr algn="ctr" fontAlgn="b"/>
                      <a:r>
                        <a:rPr lang="en-US" sz="1400" b="0" i="0" u="none" strike="noStrike" dirty="0">
                          <a:solidFill>
                            <a:srgbClr val="000000"/>
                          </a:solidFill>
                          <a:effectLst/>
                          <a:latin typeface="+Body"/>
                        </a:rPr>
                        <a:t>0.31%</a:t>
                      </a:r>
                    </a:p>
                  </a:txBody>
                  <a:tcPr marL="9525" marR="9525" marT="9525" marB="0" anchor="b"/>
                </a:tc>
                <a:tc>
                  <a:txBody>
                    <a:bodyPr/>
                    <a:lstStyle/>
                    <a:p>
                      <a:pPr algn="ctr" fontAlgn="b"/>
                      <a:r>
                        <a:rPr lang="en-US" sz="1400" b="0" i="0" u="none" strike="noStrike">
                          <a:solidFill>
                            <a:srgbClr val="000000"/>
                          </a:solidFill>
                          <a:effectLst/>
                          <a:latin typeface="+Body"/>
                        </a:rPr>
                        <a:t>$26.60 </a:t>
                      </a:r>
                    </a:p>
                  </a:txBody>
                  <a:tcPr marL="9525" marR="9525" marT="9525" marB="0" anchor="b"/>
                </a:tc>
                <a:extLst>
                  <a:ext uri="{0D108BD9-81ED-4DB2-BD59-A6C34878D82A}">
                    <a16:rowId xmlns:a16="http://schemas.microsoft.com/office/drawing/2014/main" val="10010"/>
                  </a:ext>
                </a:extLst>
              </a:tr>
              <a:tr h="251708">
                <a:tc>
                  <a:txBody>
                    <a:bodyPr/>
                    <a:lstStyle/>
                    <a:p>
                      <a:pPr algn="l" fontAlgn="b"/>
                      <a:r>
                        <a:rPr lang="en-US" sz="1400" b="0" i="0" u="none" strike="noStrike">
                          <a:solidFill>
                            <a:srgbClr val="000000"/>
                          </a:solidFill>
                          <a:effectLst/>
                          <a:latin typeface="+Body"/>
                        </a:rPr>
                        <a:t>2013</a:t>
                      </a:r>
                    </a:p>
                  </a:txBody>
                  <a:tcPr marL="9525" marR="9525" marT="9525" marB="0" anchor="b"/>
                </a:tc>
                <a:tc>
                  <a:txBody>
                    <a:bodyPr/>
                    <a:lstStyle/>
                    <a:p>
                      <a:pPr algn="ctr" fontAlgn="b"/>
                      <a:r>
                        <a:rPr lang="en-US" sz="1400" b="0" i="0" u="none" strike="noStrike">
                          <a:solidFill>
                            <a:srgbClr val="000000"/>
                          </a:solidFill>
                          <a:effectLst/>
                          <a:latin typeface="+Body"/>
                        </a:rPr>
                        <a:t>-395,393</a:t>
                      </a:r>
                    </a:p>
                  </a:txBody>
                  <a:tcPr marL="9525" marR="9525" marT="9525" marB="0" anchor="b"/>
                </a:tc>
                <a:tc>
                  <a:txBody>
                    <a:bodyPr/>
                    <a:lstStyle/>
                    <a:p>
                      <a:pPr algn="ctr" fontAlgn="b"/>
                      <a:r>
                        <a:rPr lang="en-US" sz="1400" b="0" i="0" u="none" strike="noStrike" dirty="0">
                          <a:solidFill>
                            <a:srgbClr val="000000"/>
                          </a:solidFill>
                          <a:effectLst/>
                          <a:latin typeface="+Body"/>
                        </a:rPr>
                        <a:t>-$17,061,127</a:t>
                      </a:r>
                    </a:p>
                  </a:txBody>
                  <a:tcPr marL="9525" marR="9525" marT="9525" marB="0" anchor="b"/>
                </a:tc>
                <a:tc>
                  <a:txBody>
                    <a:bodyPr/>
                    <a:lstStyle/>
                    <a:p>
                      <a:pPr algn="ctr" fontAlgn="b"/>
                      <a:r>
                        <a:rPr lang="en-US" sz="1400" b="0" i="0" u="none" strike="noStrike">
                          <a:solidFill>
                            <a:srgbClr val="000000"/>
                          </a:solidFill>
                          <a:effectLst/>
                          <a:latin typeface="+Body"/>
                        </a:rPr>
                        <a:t>-0.12%</a:t>
                      </a:r>
                    </a:p>
                  </a:txBody>
                  <a:tcPr marL="9525" marR="9525" marT="9525" marB="0" anchor="b"/>
                </a:tc>
                <a:tc>
                  <a:txBody>
                    <a:bodyPr/>
                    <a:lstStyle/>
                    <a:p>
                      <a:pPr algn="ctr" fontAlgn="b"/>
                      <a:r>
                        <a:rPr lang="en-US" sz="1400" b="0" i="0" u="none" strike="noStrike">
                          <a:solidFill>
                            <a:srgbClr val="000000"/>
                          </a:solidFill>
                          <a:effectLst/>
                          <a:latin typeface="+Body"/>
                        </a:rPr>
                        <a:t>$31.71 </a:t>
                      </a:r>
                    </a:p>
                  </a:txBody>
                  <a:tcPr marL="9525" marR="9525" marT="9525" marB="0" anchor="b"/>
                </a:tc>
                <a:extLst>
                  <a:ext uri="{0D108BD9-81ED-4DB2-BD59-A6C34878D82A}">
                    <a16:rowId xmlns:a16="http://schemas.microsoft.com/office/drawing/2014/main" val="10011"/>
                  </a:ext>
                </a:extLst>
              </a:tr>
              <a:tr h="234044">
                <a:tc>
                  <a:txBody>
                    <a:bodyPr/>
                    <a:lstStyle/>
                    <a:p>
                      <a:pPr algn="l" fontAlgn="b"/>
                      <a:r>
                        <a:rPr lang="en-US" sz="1400" b="0" i="0" u="none" strike="noStrike">
                          <a:solidFill>
                            <a:srgbClr val="000000"/>
                          </a:solidFill>
                          <a:effectLst/>
                          <a:latin typeface="+Body"/>
                        </a:rPr>
                        <a:t>2014</a:t>
                      </a:r>
                    </a:p>
                  </a:txBody>
                  <a:tcPr marL="9525" marR="9525" marT="9525" marB="0" anchor="b"/>
                </a:tc>
                <a:tc>
                  <a:txBody>
                    <a:bodyPr/>
                    <a:lstStyle/>
                    <a:p>
                      <a:pPr algn="ctr" fontAlgn="b"/>
                      <a:r>
                        <a:rPr lang="en-US" sz="1400" b="0" i="0" u="none" strike="noStrike">
                          <a:solidFill>
                            <a:srgbClr val="000000"/>
                          </a:solidFill>
                          <a:effectLst/>
                          <a:latin typeface="+Body"/>
                        </a:rPr>
                        <a:t>298,578</a:t>
                      </a:r>
                    </a:p>
                  </a:txBody>
                  <a:tcPr marL="9525" marR="9525" marT="9525" marB="0" anchor="b"/>
                </a:tc>
                <a:tc>
                  <a:txBody>
                    <a:bodyPr/>
                    <a:lstStyle/>
                    <a:p>
                      <a:pPr algn="ctr" fontAlgn="b"/>
                      <a:r>
                        <a:rPr lang="en-US" sz="1400" b="0" i="0" u="none" strike="noStrike">
                          <a:solidFill>
                            <a:srgbClr val="000000"/>
                          </a:solidFill>
                          <a:effectLst/>
                          <a:latin typeface="+Body"/>
                        </a:rPr>
                        <a:t>$2,286,431</a:t>
                      </a:r>
                    </a:p>
                  </a:txBody>
                  <a:tcPr marL="9525" marR="9525" marT="9525" marB="0" anchor="b"/>
                </a:tc>
                <a:tc>
                  <a:txBody>
                    <a:bodyPr/>
                    <a:lstStyle/>
                    <a:p>
                      <a:pPr algn="ctr" fontAlgn="b"/>
                      <a:r>
                        <a:rPr lang="en-US" sz="1400" b="0" i="0" u="none" strike="noStrike">
                          <a:solidFill>
                            <a:srgbClr val="000000"/>
                          </a:solidFill>
                          <a:effectLst/>
                          <a:latin typeface="+Body"/>
                        </a:rPr>
                        <a:t>0.09%</a:t>
                      </a:r>
                    </a:p>
                  </a:txBody>
                  <a:tcPr marL="9525" marR="9525" marT="9525" marB="0" anchor="b"/>
                </a:tc>
                <a:tc>
                  <a:txBody>
                    <a:bodyPr/>
                    <a:lstStyle/>
                    <a:p>
                      <a:pPr algn="ctr" fontAlgn="b"/>
                      <a:r>
                        <a:rPr lang="en-US" sz="1400" b="0" i="0" u="none" strike="noStrike">
                          <a:solidFill>
                            <a:srgbClr val="000000"/>
                          </a:solidFill>
                          <a:effectLst/>
                          <a:latin typeface="+Body"/>
                        </a:rPr>
                        <a:t>$38.02 </a:t>
                      </a:r>
                    </a:p>
                  </a:txBody>
                  <a:tcPr marL="9525" marR="9525" marT="9525" marB="0" anchor="b"/>
                </a:tc>
                <a:extLst>
                  <a:ext uri="{0D108BD9-81ED-4DB2-BD59-A6C34878D82A}">
                    <a16:rowId xmlns:a16="http://schemas.microsoft.com/office/drawing/2014/main" val="10012"/>
                  </a:ext>
                </a:extLst>
              </a:tr>
              <a:tr h="253621">
                <a:tc>
                  <a:txBody>
                    <a:bodyPr/>
                    <a:lstStyle/>
                    <a:p>
                      <a:pPr algn="l" fontAlgn="b"/>
                      <a:r>
                        <a:rPr lang="en-US" sz="1400" b="0" i="0" u="none" strike="noStrike">
                          <a:solidFill>
                            <a:srgbClr val="000000"/>
                          </a:solidFill>
                          <a:effectLst/>
                          <a:latin typeface="+Body"/>
                        </a:rPr>
                        <a:t>2015</a:t>
                      </a:r>
                    </a:p>
                  </a:txBody>
                  <a:tcPr marL="9525" marR="9525" marT="9525" marB="0" anchor="b"/>
                </a:tc>
                <a:tc>
                  <a:txBody>
                    <a:bodyPr/>
                    <a:lstStyle/>
                    <a:p>
                      <a:pPr algn="ctr" fontAlgn="b"/>
                      <a:r>
                        <a:rPr lang="en-US" sz="1400" b="0" i="0" u="none" strike="noStrike" dirty="0">
                          <a:solidFill>
                            <a:srgbClr val="000000"/>
                          </a:solidFill>
                          <a:effectLst/>
                          <a:latin typeface="+Body"/>
                        </a:rPr>
                        <a:t>240,091</a:t>
                      </a:r>
                    </a:p>
                  </a:txBody>
                  <a:tcPr marL="9525" marR="9525" marT="9525" marB="0" anchor="b"/>
                </a:tc>
                <a:tc>
                  <a:txBody>
                    <a:bodyPr/>
                    <a:lstStyle/>
                    <a:p>
                      <a:pPr algn="ctr" fontAlgn="b"/>
                      <a:r>
                        <a:rPr lang="en-US" sz="1400" b="0" i="0" u="none" strike="noStrike" dirty="0">
                          <a:solidFill>
                            <a:srgbClr val="000000"/>
                          </a:solidFill>
                          <a:effectLst/>
                          <a:latin typeface="+Body"/>
                        </a:rPr>
                        <a:t>$1,441,929</a:t>
                      </a:r>
                    </a:p>
                  </a:txBody>
                  <a:tcPr marL="9525" marR="9525" marT="9525" marB="0" anchor="b"/>
                </a:tc>
                <a:tc>
                  <a:txBody>
                    <a:bodyPr/>
                    <a:lstStyle/>
                    <a:p>
                      <a:pPr algn="ctr" fontAlgn="b"/>
                      <a:r>
                        <a:rPr lang="en-US" sz="1400" b="0" i="0" u="none" strike="noStrike">
                          <a:solidFill>
                            <a:srgbClr val="000000"/>
                          </a:solidFill>
                          <a:effectLst/>
                          <a:latin typeface="+Body"/>
                        </a:rPr>
                        <a:t>0.07%</a:t>
                      </a:r>
                    </a:p>
                  </a:txBody>
                  <a:tcPr marL="9525" marR="9525" marT="9525" marB="0" anchor="b"/>
                </a:tc>
                <a:tc>
                  <a:txBody>
                    <a:bodyPr/>
                    <a:lstStyle/>
                    <a:p>
                      <a:pPr algn="ctr" fontAlgn="b"/>
                      <a:r>
                        <a:rPr lang="en-US" sz="1400" b="0" i="0" u="none" strike="noStrike" dirty="0">
                          <a:solidFill>
                            <a:srgbClr val="000000"/>
                          </a:solidFill>
                          <a:effectLst/>
                          <a:latin typeface="+Body"/>
                        </a:rPr>
                        <a:t>$24.80 </a:t>
                      </a:r>
                    </a:p>
                  </a:txBody>
                  <a:tcPr marL="9525" marR="9525" marT="9525" marB="0" anchor="b"/>
                </a:tc>
                <a:extLst>
                  <a:ext uri="{0D108BD9-81ED-4DB2-BD59-A6C34878D82A}">
                    <a16:rowId xmlns:a16="http://schemas.microsoft.com/office/drawing/2014/main" val="10013"/>
                  </a:ext>
                </a:extLst>
              </a:tr>
              <a:tr h="255047">
                <a:tc>
                  <a:txBody>
                    <a:bodyPr/>
                    <a:lstStyle/>
                    <a:p>
                      <a:pPr algn="l" fontAlgn="b"/>
                      <a:r>
                        <a:rPr lang="en-US" sz="1400" b="0" i="0" u="none" strike="noStrike" dirty="0">
                          <a:solidFill>
                            <a:srgbClr val="000000"/>
                          </a:solidFill>
                          <a:effectLst/>
                          <a:latin typeface="+Body"/>
                        </a:rPr>
                        <a:t>2016</a:t>
                      </a:r>
                    </a:p>
                  </a:txBody>
                  <a:tcPr marL="9525" marR="9525" marT="9525" marB="0" anchor="b"/>
                </a:tc>
                <a:tc>
                  <a:txBody>
                    <a:bodyPr/>
                    <a:lstStyle/>
                    <a:p>
                      <a:pPr algn="ctr" fontAlgn="b"/>
                      <a:r>
                        <a:rPr lang="en-US" sz="1400" b="0" i="0" u="none" strike="noStrike">
                          <a:solidFill>
                            <a:srgbClr val="000000"/>
                          </a:solidFill>
                          <a:effectLst/>
                          <a:latin typeface="+Body"/>
                        </a:rPr>
                        <a:t>644,293</a:t>
                      </a:r>
                    </a:p>
                  </a:txBody>
                  <a:tcPr marL="9525" marR="9525" marT="9525" marB="0" anchor="b"/>
                </a:tc>
                <a:tc>
                  <a:txBody>
                    <a:bodyPr/>
                    <a:lstStyle/>
                    <a:p>
                      <a:pPr algn="ctr" fontAlgn="b"/>
                      <a:r>
                        <a:rPr lang="en-US" sz="1400" b="0" i="0" u="none" strike="noStrike">
                          <a:solidFill>
                            <a:srgbClr val="000000"/>
                          </a:solidFill>
                          <a:effectLst/>
                          <a:latin typeface="+Body"/>
                        </a:rPr>
                        <a:t>$11,037,155</a:t>
                      </a:r>
                    </a:p>
                  </a:txBody>
                  <a:tcPr marL="9525" marR="9525" marT="9525" marB="0" anchor="b"/>
                </a:tc>
                <a:tc>
                  <a:txBody>
                    <a:bodyPr/>
                    <a:lstStyle/>
                    <a:p>
                      <a:pPr algn="ctr" fontAlgn="b"/>
                      <a:r>
                        <a:rPr lang="en-US" sz="1400" b="0" i="0" u="none" strike="noStrike">
                          <a:solidFill>
                            <a:srgbClr val="000000"/>
                          </a:solidFill>
                          <a:effectLst/>
                          <a:latin typeface="+Body"/>
                        </a:rPr>
                        <a:t>0.18%</a:t>
                      </a:r>
                    </a:p>
                  </a:txBody>
                  <a:tcPr marL="9525" marR="9525" marT="9525" marB="0" anchor="b"/>
                </a:tc>
                <a:tc>
                  <a:txBody>
                    <a:bodyPr/>
                    <a:lstStyle/>
                    <a:p>
                      <a:pPr algn="ctr" fontAlgn="b"/>
                      <a:r>
                        <a:rPr lang="en-US" sz="1400" b="0" i="0" u="none" strike="noStrike" dirty="0">
                          <a:solidFill>
                            <a:srgbClr val="000000"/>
                          </a:solidFill>
                          <a:effectLst/>
                          <a:latin typeface="+Body"/>
                        </a:rPr>
                        <a:t>$22.60 </a:t>
                      </a:r>
                    </a:p>
                  </a:txBody>
                  <a:tcPr marL="9525" marR="9525" marT="9525" marB="0" anchor="b"/>
                </a:tc>
                <a:extLst>
                  <a:ext uri="{0D108BD9-81ED-4DB2-BD59-A6C34878D82A}">
                    <a16:rowId xmlns:a16="http://schemas.microsoft.com/office/drawing/2014/main" val="10014"/>
                  </a:ext>
                </a:extLst>
              </a:tr>
              <a:tr h="255047">
                <a:tc>
                  <a:txBody>
                    <a:bodyPr/>
                    <a:lstStyle/>
                    <a:p>
                      <a:pPr algn="l" fontAlgn="b"/>
                      <a:r>
                        <a:rPr lang="en-US" sz="1400" b="0" i="0" u="none" strike="noStrike" dirty="0">
                          <a:solidFill>
                            <a:srgbClr val="000000"/>
                          </a:solidFill>
                          <a:effectLst/>
                          <a:latin typeface="+Body"/>
                        </a:rPr>
                        <a:t>2017</a:t>
                      </a:r>
                    </a:p>
                  </a:txBody>
                  <a:tcPr marL="9525" marR="9525" marT="9525" marB="0" anchor="b"/>
                </a:tc>
                <a:tc>
                  <a:txBody>
                    <a:bodyPr/>
                    <a:lstStyle/>
                    <a:p>
                      <a:pPr algn="ctr" fontAlgn="b"/>
                      <a:r>
                        <a:rPr lang="en-US" sz="1400" b="0" i="0" u="none" strike="noStrike" dirty="0">
                          <a:solidFill>
                            <a:srgbClr val="000000"/>
                          </a:solidFill>
                          <a:effectLst/>
                          <a:latin typeface="+Body"/>
                        </a:rPr>
                        <a:t>-452,775</a:t>
                      </a:r>
                    </a:p>
                  </a:txBody>
                  <a:tcPr marL="9525" marR="9525" marT="9525" marB="0" anchor="b"/>
                </a:tc>
                <a:tc>
                  <a:txBody>
                    <a:bodyPr/>
                    <a:lstStyle/>
                    <a:p>
                      <a:pPr algn="ctr" fontAlgn="b"/>
                      <a:r>
                        <a:rPr lang="en-US" sz="1400" b="0" i="0" u="none" strike="noStrike" dirty="0">
                          <a:solidFill>
                            <a:srgbClr val="000000"/>
                          </a:solidFill>
                          <a:effectLst/>
                          <a:latin typeface="+Body"/>
                        </a:rPr>
                        <a:t>-$20,469,613</a:t>
                      </a:r>
                    </a:p>
                  </a:txBody>
                  <a:tcPr marL="9525" marR="9525" marT="9525" marB="0" anchor="b"/>
                </a:tc>
                <a:tc>
                  <a:txBody>
                    <a:bodyPr/>
                    <a:lstStyle/>
                    <a:p>
                      <a:pPr algn="ctr" fontAlgn="b"/>
                      <a:r>
                        <a:rPr lang="en-US" sz="1400" b="0" i="0" u="none" strike="noStrike" dirty="0">
                          <a:solidFill>
                            <a:srgbClr val="000000"/>
                          </a:solidFill>
                          <a:effectLst/>
                          <a:latin typeface="+Body"/>
                        </a:rPr>
                        <a:t>-0.13%</a:t>
                      </a:r>
                    </a:p>
                  </a:txBody>
                  <a:tcPr marL="9525" marR="9525" marT="9525" marB="0" anchor="b"/>
                </a:tc>
                <a:tc>
                  <a:txBody>
                    <a:bodyPr/>
                    <a:lstStyle/>
                    <a:p>
                      <a:pPr algn="ctr" fontAlgn="b"/>
                      <a:r>
                        <a:rPr lang="en-US" sz="1400" b="0" i="0" u="none" strike="noStrike" dirty="0">
                          <a:solidFill>
                            <a:srgbClr val="000000"/>
                          </a:solidFill>
                          <a:effectLst/>
                          <a:latin typeface="+Body"/>
                        </a:rPr>
                        <a:t>$26.53 </a:t>
                      </a:r>
                    </a:p>
                  </a:txBody>
                  <a:tcPr marL="9525" marR="9525" marT="9525" marB="0" anchor="b"/>
                </a:tc>
                <a:extLst>
                  <a:ext uri="{0D108BD9-81ED-4DB2-BD59-A6C34878D82A}">
                    <a16:rowId xmlns:a16="http://schemas.microsoft.com/office/drawing/2014/main" val="10015"/>
                  </a:ext>
                </a:extLst>
              </a:tr>
              <a:tr h="255047">
                <a:tc>
                  <a:txBody>
                    <a:bodyPr/>
                    <a:lstStyle/>
                    <a:p>
                      <a:pPr algn="l" fontAlgn="b"/>
                      <a:r>
                        <a:rPr lang="en-US" sz="1400" b="0" i="0" u="none" strike="noStrike" dirty="0">
                          <a:solidFill>
                            <a:srgbClr val="000000"/>
                          </a:solidFill>
                          <a:effectLst/>
                          <a:latin typeface="+Body"/>
                        </a:rPr>
                        <a:t>2018</a:t>
                      </a:r>
                    </a:p>
                  </a:txBody>
                  <a:tcPr marL="9525" marR="9525" marT="9525" marB="0" anchor="b"/>
                </a:tc>
                <a:tc>
                  <a:txBody>
                    <a:bodyPr/>
                    <a:lstStyle/>
                    <a:p>
                      <a:pPr algn="ctr" fontAlgn="b"/>
                      <a:r>
                        <a:rPr lang="en-US" sz="1400" b="0" i="0" u="none" strike="noStrike">
                          <a:solidFill>
                            <a:srgbClr val="000000"/>
                          </a:solidFill>
                          <a:effectLst/>
                          <a:latin typeface="+Body"/>
                        </a:rPr>
                        <a:t>657,974</a:t>
                      </a:r>
                    </a:p>
                  </a:txBody>
                  <a:tcPr marL="9525" marR="9525" marT="9525" marB="0" anchor="b"/>
                </a:tc>
                <a:tc>
                  <a:txBody>
                    <a:bodyPr/>
                    <a:lstStyle/>
                    <a:p>
                      <a:pPr algn="ctr" fontAlgn="b"/>
                      <a:r>
                        <a:rPr lang="en-US" sz="1400" b="0" i="0" u="none" strike="noStrike">
                          <a:solidFill>
                            <a:srgbClr val="000000"/>
                          </a:solidFill>
                          <a:effectLst/>
                          <a:latin typeface="+Body"/>
                        </a:rPr>
                        <a:t>$7,209,457</a:t>
                      </a:r>
                    </a:p>
                  </a:txBody>
                  <a:tcPr marL="9525" marR="9525" marT="9525" marB="0" anchor="b"/>
                </a:tc>
                <a:tc>
                  <a:txBody>
                    <a:bodyPr/>
                    <a:lstStyle/>
                    <a:p>
                      <a:pPr algn="ctr" fontAlgn="b"/>
                      <a:r>
                        <a:rPr lang="en-US" sz="1400" b="0" i="0" u="none" strike="noStrike">
                          <a:solidFill>
                            <a:srgbClr val="000000"/>
                          </a:solidFill>
                          <a:effectLst/>
                          <a:latin typeface="+Body"/>
                        </a:rPr>
                        <a:t>0.17%</a:t>
                      </a:r>
                    </a:p>
                  </a:txBody>
                  <a:tcPr marL="9525" marR="9525" marT="9525" marB="0" anchor="b"/>
                </a:tc>
                <a:tc>
                  <a:txBody>
                    <a:bodyPr/>
                    <a:lstStyle/>
                    <a:p>
                      <a:pPr algn="ctr" fontAlgn="b"/>
                      <a:r>
                        <a:rPr lang="en-US" sz="1400" b="0" i="0" u="none" strike="noStrike" dirty="0">
                          <a:solidFill>
                            <a:srgbClr val="000000"/>
                          </a:solidFill>
                          <a:effectLst/>
                          <a:latin typeface="+Body"/>
                        </a:rPr>
                        <a:t>$32.28 </a:t>
                      </a:r>
                    </a:p>
                  </a:txBody>
                  <a:tcPr marL="9525" marR="9525" marT="9525" marB="0" anchor="b"/>
                </a:tc>
                <a:extLst>
                  <a:ext uri="{0D108BD9-81ED-4DB2-BD59-A6C34878D82A}">
                    <a16:rowId xmlns:a16="http://schemas.microsoft.com/office/drawing/2014/main" val="10016"/>
                  </a:ext>
                </a:extLst>
              </a:tr>
              <a:tr h="255047">
                <a:tc>
                  <a:txBody>
                    <a:bodyPr/>
                    <a:lstStyle/>
                    <a:p>
                      <a:pPr algn="l" fontAlgn="b"/>
                      <a:r>
                        <a:rPr lang="en-US" sz="1400" b="0" i="0" u="none" strike="noStrike" dirty="0">
                          <a:solidFill>
                            <a:srgbClr val="000000"/>
                          </a:solidFill>
                          <a:effectLst/>
                          <a:latin typeface="+Body"/>
                        </a:rPr>
                        <a:t>2019</a:t>
                      </a:r>
                    </a:p>
                  </a:txBody>
                  <a:tcPr marL="9525" marR="9525" marT="9525" marB="0" anchor="b"/>
                </a:tc>
                <a:tc>
                  <a:txBody>
                    <a:bodyPr/>
                    <a:lstStyle/>
                    <a:p>
                      <a:pPr algn="ctr" fontAlgn="b"/>
                      <a:r>
                        <a:rPr lang="en-US" sz="1400" b="0" i="0" u="none" strike="noStrike" dirty="0">
                          <a:solidFill>
                            <a:srgbClr val="000000"/>
                          </a:solidFill>
                          <a:effectLst/>
                          <a:latin typeface="+Body"/>
                        </a:rPr>
                        <a:t>252,851</a:t>
                      </a:r>
                    </a:p>
                  </a:txBody>
                  <a:tcPr marL="9525" marR="9525" marT="9525" marB="0" anchor="b"/>
                </a:tc>
                <a:tc>
                  <a:txBody>
                    <a:bodyPr/>
                    <a:lstStyle/>
                    <a:p>
                      <a:pPr algn="ctr" fontAlgn="b"/>
                      <a:r>
                        <a:rPr lang="en-US" sz="1400" b="0" i="0" u="none" strike="noStrike">
                          <a:solidFill>
                            <a:srgbClr val="000000"/>
                          </a:solidFill>
                          <a:effectLst/>
                          <a:latin typeface="+Body"/>
                        </a:rPr>
                        <a:t>-$22,095,272</a:t>
                      </a:r>
                    </a:p>
                  </a:txBody>
                  <a:tcPr marL="9525" marR="9525" marT="9525" marB="0" anchor="b"/>
                </a:tc>
                <a:tc>
                  <a:txBody>
                    <a:bodyPr/>
                    <a:lstStyle/>
                    <a:p>
                      <a:pPr algn="ctr" fontAlgn="b"/>
                      <a:r>
                        <a:rPr lang="en-US" sz="1400" b="0" i="0" u="none" strike="noStrike">
                          <a:solidFill>
                            <a:srgbClr val="000000"/>
                          </a:solidFill>
                          <a:effectLst/>
                          <a:latin typeface="+Body"/>
                        </a:rPr>
                        <a:t>0.07%</a:t>
                      </a:r>
                    </a:p>
                  </a:txBody>
                  <a:tcPr marL="9525" marR="9525" marT="9525" marB="0" anchor="b"/>
                </a:tc>
                <a:tc>
                  <a:txBody>
                    <a:bodyPr/>
                    <a:lstStyle/>
                    <a:p>
                      <a:pPr algn="ctr" fontAlgn="b"/>
                      <a:r>
                        <a:rPr lang="en-US" sz="1400" b="0" i="0" u="none" strike="noStrike" dirty="0">
                          <a:solidFill>
                            <a:srgbClr val="000000"/>
                          </a:solidFill>
                          <a:effectLst/>
                          <a:latin typeface="+Body"/>
                        </a:rPr>
                        <a:t>$38.83 </a:t>
                      </a:r>
                    </a:p>
                  </a:txBody>
                  <a:tcPr marL="9525" marR="9525" marT="9525" marB="0" anchor="b"/>
                </a:tc>
                <a:extLst>
                  <a:ext uri="{0D108BD9-81ED-4DB2-BD59-A6C34878D82A}">
                    <a16:rowId xmlns:a16="http://schemas.microsoft.com/office/drawing/2014/main" val="10017"/>
                  </a:ext>
                </a:extLst>
              </a:tr>
              <a:tr h="255047">
                <a:tc>
                  <a:txBody>
                    <a:bodyPr/>
                    <a:lstStyle/>
                    <a:p>
                      <a:pPr algn="l" fontAlgn="b"/>
                      <a:r>
                        <a:rPr lang="en-US" sz="1400" b="0" i="0" u="none" strike="noStrike" dirty="0">
                          <a:solidFill>
                            <a:srgbClr val="000000"/>
                          </a:solidFill>
                          <a:effectLst/>
                          <a:latin typeface="+Body"/>
                        </a:rPr>
                        <a:t>2020</a:t>
                      </a:r>
                    </a:p>
                  </a:txBody>
                  <a:tcPr marL="9525" marR="9525" marT="9525" marB="0" anchor="b"/>
                </a:tc>
                <a:tc>
                  <a:txBody>
                    <a:bodyPr/>
                    <a:lstStyle/>
                    <a:p>
                      <a:pPr algn="ctr" fontAlgn="b"/>
                      <a:r>
                        <a:rPr lang="en-US" sz="1400" b="0" i="0" u="none" strike="noStrike" dirty="0">
                          <a:solidFill>
                            <a:srgbClr val="000000"/>
                          </a:solidFill>
                          <a:effectLst/>
                          <a:latin typeface="+Body"/>
                        </a:rPr>
                        <a:t>-265,915</a:t>
                      </a:r>
                    </a:p>
                  </a:txBody>
                  <a:tcPr marL="9525" marR="9525" marT="9525" marB="0" anchor="b"/>
                </a:tc>
                <a:tc>
                  <a:txBody>
                    <a:bodyPr/>
                    <a:lstStyle/>
                    <a:p>
                      <a:pPr algn="ctr" fontAlgn="b"/>
                      <a:r>
                        <a:rPr lang="en-US" sz="1400" b="0" i="0" u="none" strike="noStrike">
                          <a:solidFill>
                            <a:srgbClr val="000000"/>
                          </a:solidFill>
                          <a:effectLst/>
                          <a:latin typeface="+Body"/>
                        </a:rPr>
                        <a:t>-$20,023,844</a:t>
                      </a:r>
                    </a:p>
                  </a:txBody>
                  <a:tcPr marL="9525" marR="9525" marT="9525" marB="0" anchor="b"/>
                </a:tc>
                <a:tc>
                  <a:txBody>
                    <a:bodyPr/>
                    <a:lstStyle/>
                    <a:p>
                      <a:pPr algn="ctr" fontAlgn="b"/>
                      <a:r>
                        <a:rPr lang="en-US" sz="1400" b="0" i="0" u="none" strike="noStrike">
                          <a:solidFill>
                            <a:srgbClr val="000000"/>
                          </a:solidFill>
                          <a:effectLst/>
                          <a:latin typeface="+Body"/>
                        </a:rPr>
                        <a:t>-0.07%</a:t>
                      </a:r>
                    </a:p>
                  </a:txBody>
                  <a:tcPr marL="9525" marR="9525" marT="9525" marB="0" anchor="b"/>
                </a:tc>
                <a:tc>
                  <a:txBody>
                    <a:bodyPr/>
                    <a:lstStyle/>
                    <a:p>
                      <a:pPr algn="ctr" fontAlgn="b"/>
                      <a:r>
                        <a:rPr lang="en-US" sz="1400" b="0" i="0" u="none" strike="noStrike" dirty="0">
                          <a:solidFill>
                            <a:srgbClr val="000000"/>
                          </a:solidFill>
                          <a:effectLst/>
                          <a:latin typeface="+Body"/>
                        </a:rPr>
                        <a:t>$24.03 </a:t>
                      </a:r>
                    </a:p>
                  </a:txBody>
                  <a:tcPr marL="9525" marR="9525" marT="9525" marB="0" anchor="b"/>
                </a:tc>
                <a:extLst>
                  <a:ext uri="{0D108BD9-81ED-4DB2-BD59-A6C34878D82A}">
                    <a16:rowId xmlns:a16="http://schemas.microsoft.com/office/drawing/2014/main" val="10018"/>
                  </a:ext>
                </a:extLst>
              </a:tr>
              <a:tr h="255047">
                <a:tc>
                  <a:txBody>
                    <a:bodyPr/>
                    <a:lstStyle/>
                    <a:p>
                      <a:pPr algn="l" fontAlgn="b"/>
                      <a:r>
                        <a:rPr lang="en-US" sz="1400" b="0" i="0" u="none" strike="noStrike" dirty="0">
                          <a:solidFill>
                            <a:srgbClr val="000000"/>
                          </a:solidFill>
                          <a:effectLst/>
                          <a:latin typeface="+Body"/>
                        </a:rPr>
                        <a:t>2021</a:t>
                      </a:r>
                    </a:p>
                  </a:txBody>
                  <a:tcPr marL="9525" marR="9525" marT="9525" marB="0" anchor="b"/>
                </a:tc>
                <a:tc>
                  <a:txBody>
                    <a:bodyPr/>
                    <a:lstStyle/>
                    <a:p>
                      <a:pPr algn="ctr" fontAlgn="b"/>
                      <a:r>
                        <a:rPr lang="en-US" sz="1400" b="0" i="0" u="none" strike="noStrike">
                          <a:solidFill>
                            <a:srgbClr val="000000"/>
                          </a:solidFill>
                          <a:effectLst/>
                          <a:latin typeface="+Body"/>
                        </a:rPr>
                        <a:t>356,388</a:t>
                      </a:r>
                    </a:p>
                  </a:txBody>
                  <a:tcPr marL="9525" marR="9525" marT="9525" marB="0" anchor="b"/>
                </a:tc>
                <a:tc>
                  <a:txBody>
                    <a:bodyPr/>
                    <a:lstStyle/>
                    <a:p>
                      <a:pPr algn="ctr" fontAlgn="b"/>
                      <a:r>
                        <a:rPr lang="en-US" sz="1400" b="0" i="0" u="none" strike="noStrike">
                          <a:solidFill>
                            <a:srgbClr val="000000"/>
                          </a:solidFill>
                          <a:effectLst/>
                          <a:latin typeface="+Body"/>
                        </a:rPr>
                        <a:t>$246,439,449</a:t>
                      </a:r>
                    </a:p>
                  </a:txBody>
                  <a:tcPr marL="9525" marR="9525" marT="9525" marB="0" anchor="b"/>
                </a:tc>
                <a:tc>
                  <a:txBody>
                    <a:bodyPr/>
                    <a:lstStyle/>
                    <a:p>
                      <a:pPr algn="ctr" fontAlgn="b"/>
                      <a:r>
                        <a:rPr lang="en-US" sz="1400" b="0" i="0" u="none" strike="noStrike">
                          <a:solidFill>
                            <a:srgbClr val="000000"/>
                          </a:solidFill>
                          <a:effectLst/>
                          <a:latin typeface="+Body"/>
                        </a:rPr>
                        <a:t>0.09%</a:t>
                      </a:r>
                    </a:p>
                  </a:txBody>
                  <a:tcPr marL="9525" marR="9525" marT="9525" marB="0" anchor="b"/>
                </a:tc>
                <a:tc>
                  <a:txBody>
                    <a:bodyPr/>
                    <a:lstStyle/>
                    <a:p>
                      <a:pPr algn="ctr" fontAlgn="b"/>
                      <a:r>
                        <a:rPr lang="en-US" sz="1400" b="0" i="0" u="none" strike="noStrike" dirty="0">
                          <a:solidFill>
                            <a:srgbClr val="000000"/>
                          </a:solidFill>
                          <a:effectLst/>
                          <a:latin typeface="+Body"/>
                        </a:rPr>
                        <a:t>$150.40 </a:t>
                      </a:r>
                    </a:p>
                  </a:txBody>
                  <a:tcPr marL="9525" marR="9525" marT="9525" marB="0" anchor="b"/>
                </a:tc>
                <a:extLst>
                  <a:ext uri="{0D108BD9-81ED-4DB2-BD59-A6C34878D82A}">
                    <a16:rowId xmlns:a16="http://schemas.microsoft.com/office/drawing/2014/main" val="1664889242"/>
                  </a:ext>
                </a:extLst>
              </a:tr>
            </a:tbl>
          </a:graphicData>
        </a:graphic>
      </p:graphicFrame>
      <p:sp>
        <p:nvSpPr>
          <p:cNvPr id="4" name="Footer Placeholder 3"/>
          <p:cNvSpPr>
            <a:spLocks noGrp="1"/>
          </p:cNvSpPr>
          <p:nvPr>
            <p:ph type="ftr" sz="quarter" idx="11"/>
          </p:nvPr>
        </p:nvSpPr>
        <p:spPr/>
        <p:txBody>
          <a:bodyPr/>
          <a:lstStyle/>
          <a:p>
            <a:r>
              <a:rPr lang="en-US"/>
              <a:t>May 2022 WMS</a:t>
            </a:r>
          </a:p>
        </p:txBody>
      </p:sp>
    </p:spTree>
    <p:extLst>
      <p:ext uri="{BB962C8B-B14F-4D97-AF65-F5344CB8AC3E}">
        <p14:creationId xmlns:p14="http://schemas.microsoft.com/office/powerpoint/2010/main" val="129069591"/>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34af464-7aa1-4edd-9be4-83dffc1cb926"/>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2107</TotalTime>
  <Words>773</Words>
  <Application>Microsoft Office PowerPoint</Application>
  <PresentationFormat>On-screen Show (4:3)</PresentationFormat>
  <Paragraphs>256</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+Body</vt:lpstr>
      <vt:lpstr>Arial</vt:lpstr>
      <vt:lpstr>Calibri</vt:lpstr>
      <vt:lpstr>MS Sans Serif</vt:lpstr>
      <vt:lpstr>Times New Roman</vt:lpstr>
      <vt:lpstr>Wingdings</vt:lpstr>
      <vt:lpstr>1_Custom Design</vt:lpstr>
      <vt:lpstr>Office Theme</vt:lpstr>
      <vt:lpstr>PowerPoint Presentation</vt:lpstr>
      <vt:lpstr>UFE Basics 1</vt:lpstr>
      <vt:lpstr>UFE Basics 2</vt:lpstr>
      <vt:lpstr>Protocol Language 11.6 – Unaccounted for Energy Analysis</vt:lpstr>
      <vt:lpstr>Data Required Per Protocol Section 11.6.2</vt:lpstr>
      <vt:lpstr>Average Daily % UFE (sorted low to high)</vt:lpstr>
      <vt:lpstr>UFE Monthly MWH</vt:lpstr>
      <vt:lpstr>UFE Monthly Cost</vt:lpstr>
      <vt:lpstr>Historical Yearly Values</vt:lpstr>
      <vt:lpstr>Historical UFE Cost, MWH, and Average MCPE</vt:lpstr>
      <vt:lpstr>Historical UFE as Percent of Load</vt:lpstr>
      <vt:lpstr>Transmission Loss Factor Calculation Review</vt:lpstr>
      <vt:lpstr>2021 Deemed Transmission Loss vs. UFE</vt:lpstr>
      <vt:lpstr>2022/2023 Transmission Losses (Forecasted &amp; Deemed Actual)</vt:lpstr>
      <vt:lpstr>WMS Parking Lot Item</vt:lpstr>
      <vt:lpstr>August 2019 TLF Comparison</vt:lpstr>
      <vt:lpstr>August 2019 Original vs. New UFE Comparison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Roberts, Randy</cp:lastModifiedBy>
  <cp:revision>116</cp:revision>
  <cp:lastPrinted>2016-01-21T20:53:15Z</cp:lastPrinted>
  <dcterms:created xsi:type="dcterms:W3CDTF">2016-01-21T15:20:31Z</dcterms:created>
  <dcterms:modified xsi:type="dcterms:W3CDTF">2022-04-25T21:36:55Z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