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95" r:id="rId8"/>
    <p:sldId id="281" r:id="rId9"/>
    <p:sldId id="275" r:id="rId10"/>
    <p:sldId id="263" r:id="rId11"/>
    <p:sldId id="261" r:id="rId12"/>
    <p:sldId id="262" r:id="rId13"/>
    <p:sldId id="292" r:id="rId14"/>
    <p:sldId id="293" r:id="rId15"/>
    <p:sldId id="259" r:id="rId16"/>
    <p:sldId id="296"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00" autoAdjust="0"/>
    <p:restoredTop sz="96187" autoAdjust="0"/>
  </p:normalViewPr>
  <p:slideViewPr>
    <p:cSldViewPr showGuides="1">
      <p:cViewPr>
        <p:scale>
          <a:sx n="80" d="100"/>
          <a:sy n="80" d="100"/>
        </p:scale>
        <p:origin x="1651" y="91"/>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4/22/2022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4/22/2022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440508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081837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3155248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4087692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063412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335588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2152024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2673584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731094" cy="2031325"/>
          </a:xfrm>
          <a:prstGeom prst="rect">
            <a:avLst/>
          </a:prstGeom>
          <a:noFill/>
        </p:spPr>
        <p:txBody>
          <a:bodyPr wrap="square" rtlCol="0">
            <a:spAutoFit/>
          </a:bodyPr>
          <a:lstStyle/>
          <a:p>
            <a:r>
              <a:rPr lang="en-US" b="1" dirty="0"/>
              <a:t>Settlement Stability</a:t>
            </a:r>
          </a:p>
          <a:p>
            <a:r>
              <a:rPr lang="en-US" sz="1600" b="1" dirty="0"/>
              <a:t>2022 Q1 Update to WMS</a:t>
            </a:r>
          </a:p>
          <a:p>
            <a:endParaRPr lang="en-US" dirty="0"/>
          </a:p>
          <a:p>
            <a:r>
              <a:rPr lang="en-US" dirty="0"/>
              <a:t>Settlements Group</a:t>
            </a:r>
          </a:p>
          <a:p>
            <a:r>
              <a:rPr lang="en-US" dirty="0"/>
              <a:t>ERCOT</a:t>
            </a:r>
          </a:p>
          <a:p>
            <a:endParaRPr lang="en-US" dirty="0"/>
          </a:p>
          <a:p>
            <a:r>
              <a:rPr lang="en-US" dirty="0"/>
              <a:t>5/04/2022</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2000" dirty="0"/>
              <a:t>8.2(2)(g) Net Allocation to Load - Totals and $/MWh </a:t>
            </a:r>
          </a:p>
        </p:txBody>
      </p:sp>
      <p:sp>
        <p:nvSpPr>
          <p:cNvPr id="3" name="Slide Number Placeholder 6">
            <a:extLst>
              <a:ext uri="{FF2B5EF4-FFF2-40B4-BE49-F238E27FC236}">
                <a16:creationId xmlns:a16="http://schemas.microsoft.com/office/drawing/2014/main" id="{0C9560D0-7FBD-4380-9C3E-F9B1EB297F1D}"/>
              </a:ext>
            </a:extLst>
          </p:cNvPr>
          <p:cNvSpPr>
            <a:spLocks noGrp="1"/>
          </p:cNvSpPr>
          <p:nvPr>
            <p:ph type="sldNum" sz="quarter" idx="4"/>
          </p:nvPr>
        </p:nvSpPr>
        <p:spPr/>
        <p:txBody>
          <a:bodyPr/>
          <a:lstStyle/>
          <a:p>
            <a:r>
              <a:rPr lang="en-US" dirty="0"/>
              <a:t>10</a:t>
            </a:r>
          </a:p>
        </p:txBody>
      </p:sp>
      <p:sp>
        <p:nvSpPr>
          <p:cNvPr id="4" name="Title Texts4">
            <a:extLst>
              <a:ext uri="{FF2B5EF4-FFF2-40B4-BE49-F238E27FC236}">
                <a16:creationId xmlns:a16="http://schemas.microsoft.com/office/drawing/2014/main" id="{B80B3DE5-403B-40F9-9E6C-120BC30389DF}"/>
              </a:ext>
            </a:extLst>
          </p:cNvPr>
          <p:cNvSpPr txBox="1">
            <a:spLocks/>
          </p:cNvSpPr>
          <p:nvPr/>
        </p:nvSpPr>
        <p:spPr>
          <a:xfrm>
            <a:off x="3886200" y="5742432"/>
            <a:ext cx="5105400" cy="740664"/>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aseline="30000" dirty="0">
                <a:solidFill>
                  <a:srgbClr val="000000">
                    <a:alpha val="100000"/>
                  </a:srgbClr>
                </a:solidFill>
                <a:latin typeface="Times New Roman"/>
                <a:ea typeface="Times New Roman"/>
                <a:cs typeface="Times New Roman"/>
              </a:rPr>
              <a:t>1</a:t>
            </a:r>
            <a:r>
              <a:rPr lang="en-US" sz="800" dirty="0">
                <a:solidFill>
                  <a:srgbClr val="000000">
                    <a:alpha val="100000"/>
                  </a:srgbClr>
                </a:solidFill>
                <a:latin typeface="Times New Roman"/>
                <a:ea typeface="Times New Roman"/>
                <a:cs typeface="Times New Roman"/>
              </a:rPr>
              <a:t>The total ERS charges have been evenly allocated across the contract period.</a:t>
            </a:r>
          </a:p>
          <a:p>
            <a:pPr algn="l"/>
            <a:r>
              <a:rPr lang="en-US" sz="800" baseline="30000" dirty="0">
                <a:solidFill>
                  <a:srgbClr val="000000">
                    <a:alpha val="100000"/>
                  </a:srgbClr>
                </a:solidFill>
                <a:latin typeface="Times New Roman"/>
                <a:ea typeface="Times New Roman"/>
                <a:cs typeface="Times New Roman"/>
              </a:rPr>
              <a:t>2</a:t>
            </a:r>
            <a:r>
              <a:rPr lang="en-US" sz="800" dirty="0">
                <a:solidFill>
                  <a:srgbClr val="000000">
                    <a:alpha val="100000"/>
                  </a:srgbClr>
                </a:solidFill>
                <a:latin typeface="Times New Roman"/>
                <a:ea typeface="Times New Roman"/>
                <a:cs typeface="Times New Roman"/>
              </a:rPr>
              <a:t>Zonal Auction Distribution by 2003 Congestion Management Zone, shown below.</a:t>
            </a:r>
          </a:p>
          <a:p>
            <a:pPr algn="l"/>
            <a:r>
              <a:rPr lang="en-US" sz="800" baseline="30000" dirty="0">
                <a:solidFill>
                  <a:srgbClr val="000000">
                    <a:alpha val="100000"/>
                  </a:srgbClr>
                </a:solidFill>
                <a:latin typeface="Times New Roman"/>
                <a:ea typeface="Times New Roman"/>
                <a:cs typeface="Times New Roman"/>
              </a:rPr>
              <a:t>3</a:t>
            </a:r>
            <a:r>
              <a:rPr lang="en-US" sz="800" dirty="0">
                <a:solidFill>
                  <a:srgbClr val="000000">
                    <a:alpha val="100000"/>
                  </a:srgbClr>
                </a:solidFill>
                <a:latin typeface="Times New Roman"/>
                <a:ea typeface="Times New Roman"/>
                <a:cs typeface="Times New Roman"/>
              </a:rPr>
              <a:t>The $/MWh value as calculated per PR 8.2 (2) g</a:t>
            </a:r>
          </a:p>
          <a:p>
            <a:pPr algn="l"/>
            <a:r>
              <a:rPr lang="en-US" sz="800" baseline="30000" dirty="0">
                <a:solidFill>
                  <a:srgbClr val="000000">
                    <a:alpha val="100000"/>
                  </a:srgbClr>
                </a:solidFill>
                <a:latin typeface="Times New Roman"/>
                <a:ea typeface="Times New Roman"/>
                <a:cs typeface="Times New Roman"/>
              </a:rPr>
              <a:t>4</a:t>
            </a:r>
            <a:r>
              <a:rPr lang="en-US" sz="800" dirty="0">
                <a:solidFill>
                  <a:srgbClr val="000000">
                    <a:alpha val="100000"/>
                  </a:srgbClr>
                </a:solidFill>
                <a:latin typeface="Times New Roman"/>
                <a:ea typeface="Times New Roman"/>
                <a:cs typeface="Times New Roman"/>
              </a:rPr>
              <a:t>The $/MWh value by 2003 Congestion Management Zone, as calculated per PR 8.2(2) g</a:t>
            </a:r>
          </a:p>
          <a:p>
            <a:pPr algn="l"/>
            <a:r>
              <a:rPr lang="en-US" sz="800" baseline="30000" dirty="0">
                <a:solidFill>
                  <a:srgbClr val="000000">
                    <a:alpha val="100000"/>
                  </a:srgbClr>
                </a:solidFill>
                <a:latin typeface="Times New Roman"/>
                <a:ea typeface="Times New Roman"/>
                <a:cs typeface="Times New Roman"/>
              </a:rPr>
              <a:t>5</a:t>
            </a:r>
            <a:r>
              <a:rPr lang="en-US" sz="800" dirty="0">
                <a:solidFill>
                  <a:srgbClr val="000000">
                    <a:alpha val="100000"/>
                  </a:srgbClr>
                </a:solidFill>
                <a:latin typeface="Times New Roman"/>
                <a:ea typeface="Times New Roman"/>
                <a:cs typeface="Times New Roman"/>
              </a:rPr>
              <a:t>Allocated to load from two years prior per the </a:t>
            </a:r>
            <a:r>
              <a:rPr lang="en-US" sz="800" i="1" dirty="0">
                <a:solidFill>
                  <a:srgbClr val="000000">
                    <a:alpha val="100000"/>
                  </a:srgbClr>
                </a:solidFill>
                <a:latin typeface="Times New Roman"/>
                <a:ea typeface="Times New Roman"/>
                <a:cs typeface="Times New Roman"/>
              </a:rPr>
              <a:t>Electric Reliability Organization Fee Assessment and Collection Guide</a:t>
            </a:r>
          </a:p>
        </p:txBody>
      </p:sp>
      <p:sp>
        <p:nvSpPr>
          <p:cNvPr id="5" name="Title Texts3">
            <a:extLst>
              <a:ext uri="{FF2B5EF4-FFF2-40B4-BE49-F238E27FC236}">
                <a16:creationId xmlns:a16="http://schemas.microsoft.com/office/drawing/2014/main" id="{3D0A9919-E4CF-4CB5-AA6E-FD19B54E6BF0}"/>
              </a:ext>
            </a:extLst>
          </p:cNvPr>
          <p:cNvSpPr txBox="1">
            <a:spLocks/>
          </p:cNvSpPr>
          <p:nvPr/>
        </p:nvSpPr>
        <p:spPr>
          <a:xfrm>
            <a:off x="452628" y="5394960"/>
            <a:ext cx="8229600" cy="526187"/>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100" dirty="0">
                <a:solidFill>
                  <a:srgbClr val="000000">
                    <a:alpha val="100000"/>
                  </a:srgbClr>
                </a:solidFill>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a:t>
            </a:r>
          </a:p>
        </p:txBody>
      </p:sp>
      <p:sp>
        <p:nvSpPr>
          <p:cNvPr id="6" name="Title Texts5">
            <a:extLst>
              <a:ext uri="{FF2B5EF4-FFF2-40B4-BE49-F238E27FC236}">
                <a16:creationId xmlns:a16="http://schemas.microsoft.com/office/drawing/2014/main" id="{F0AE059C-C99A-4A44-B619-C16EB1FFBA48}"/>
              </a:ext>
            </a:extLst>
          </p:cNvPr>
          <p:cNvSpPr txBox="1">
            <a:spLocks/>
          </p:cNvSpPr>
          <p:nvPr/>
        </p:nvSpPr>
        <p:spPr>
          <a:xfrm>
            <a:off x="1676400" y="815182"/>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NET ALLOCATION TO LOAD ($M)</a:t>
            </a:r>
          </a:p>
        </p:txBody>
      </p:sp>
      <p:graphicFrame>
        <p:nvGraphicFramePr>
          <p:cNvPr id="7" name="Table 6"/>
          <p:cNvGraphicFramePr>
            <a:graphicFrameLocks noGrp="1"/>
          </p:cNvGraphicFramePr>
          <p:nvPr>
            <p:extLst>
              <p:ext uri="{D42A27DB-BD31-4B8C-83A1-F6EECF244321}">
                <p14:modId xmlns:p14="http://schemas.microsoft.com/office/powerpoint/2010/main" val="2302465652"/>
              </p:ext>
            </p:extLst>
          </p:nvPr>
        </p:nvGraphicFramePr>
        <p:xfrm>
          <a:off x="374904" y="1078992"/>
          <a:ext cx="8385048" cy="4340352"/>
        </p:xfrm>
        <a:graphic>
          <a:graphicData uri="http://schemas.openxmlformats.org/drawingml/2006/table">
            <a:tbl>
              <a:tblPr/>
              <a:tblGrid>
                <a:gridCol w="1728216">
                  <a:extLst>
                    <a:ext uri="{9D8B030D-6E8A-4147-A177-3AD203B41FA5}">
                      <a16:colId xmlns:a16="http://schemas.microsoft.com/office/drawing/2014/main" val="20000"/>
                    </a:ext>
                  </a:extLst>
                </a:gridCol>
                <a:gridCol w="512064">
                  <a:extLst>
                    <a:ext uri="{9D8B030D-6E8A-4147-A177-3AD203B41FA5}">
                      <a16:colId xmlns:a16="http://schemas.microsoft.com/office/drawing/2014/main" val="20001"/>
                    </a:ext>
                  </a:extLst>
                </a:gridCol>
                <a:gridCol w="512064">
                  <a:extLst>
                    <a:ext uri="{9D8B030D-6E8A-4147-A177-3AD203B41FA5}">
                      <a16:colId xmlns:a16="http://schemas.microsoft.com/office/drawing/2014/main" val="20002"/>
                    </a:ext>
                  </a:extLst>
                </a:gridCol>
                <a:gridCol w="512064">
                  <a:extLst>
                    <a:ext uri="{9D8B030D-6E8A-4147-A177-3AD203B41FA5}">
                      <a16:colId xmlns:a16="http://schemas.microsoft.com/office/drawing/2014/main" val="20003"/>
                    </a:ext>
                  </a:extLst>
                </a:gridCol>
                <a:gridCol w="512064">
                  <a:extLst>
                    <a:ext uri="{9D8B030D-6E8A-4147-A177-3AD203B41FA5}">
                      <a16:colId xmlns:a16="http://schemas.microsoft.com/office/drawing/2014/main" val="20004"/>
                    </a:ext>
                  </a:extLst>
                </a:gridCol>
                <a:gridCol w="512064">
                  <a:extLst>
                    <a:ext uri="{9D8B030D-6E8A-4147-A177-3AD203B41FA5}">
                      <a16:colId xmlns:a16="http://schemas.microsoft.com/office/drawing/2014/main" val="20005"/>
                    </a:ext>
                  </a:extLst>
                </a:gridCol>
                <a:gridCol w="512064">
                  <a:extLst>
                    <a:ext uri="{9D8B030D-6E8A-4147-A177-3AD203B41FA5}">
                      <a16:colId xmlns:a16="http://schemas.microsoft.com/office/drawing/2014/main" val="20006"/>
                    </a:ext>
                  </a:extLst>
                </a:gridCol>
                <a:gridCol w="512064">
                  <a:extLst>
                    <a:ext uri="{9D8B030D-6E8A-4147-A177-3AD203B41FA5}">
                      <a16:colId xmlns:a16="http://schemas.microsoft.com/office/drawing/2014/main" val="20007"/>
                    </a:ext>
                  </a:extLst>
                </a:gridCol>
                <a:gridCol w="512064">
                  <a:extLst>
                    <a:ext uri="{9D8B030D-6E8A-4147-A177-3AD203B41FA5}">
                      <a16:colId xmlns:a16="http://schemas.microsoft.com/office/drawing/2014/main" val="20008"/>
                    </a:ext>
                  </a:extLst>
                </a:gridCol>
                <a:gridCol w="512064">
                  <a:extLst>
                    <a:ext uri="{9D8B030D-6E8A-4147-A177-3AD203B41FA5}">
                      <a16:colId xmlns:a16="http://schemas.microsoft.com/office/drawing/2014/main" val="20009"/>
                    </a:ext>
                  </a:extLst>
                </a:gridCol>
                <a:gridCol w="512064">
                  <a:extLst>
                    <a:ext uri="{9D8B030D-6E8A-4147-A177-3AD203B41FA5}">
                      <a16:colId xmlns:a16="http://schemas.microsoft.com/office/drawing/2014/main" val="20010"/>
                    </a:ext>
                  </a:extLst>
                </a:gridCol>
                <a:gridCol w="512064">
                  <a:extLst>
                    <a:ext uri="{9D8B030D-6E8A-4147-A177-3AD203B41FA5}">
                      <a16:colId xmlns:a16="http://schemas.microsoft.com/office/drawing/2014/main" val="20011"/>
                    </a:ext>
                  </a:extLst>
                </a:gridCol>
                <a:gridCol w="512064">
                  <a:extLst>
                    <a:ext uri="{9D8B030D-6E8A-4147-A177-3AD203B41FA5}">
                      <a16:colId xmlns:a16="http://schemas.microsoft.com/office/drawing/2014/main" val="20012"/>
                    </a:ext>
                  </a:extLst>
                </a:gridCol>
                <a:gridCol w="512064">
                  <a:extLst>
                    <a:ext uri="{9D8B030D-6E8A-4147-A177-3AD203B41FA5}">
                      <a16:colId xmlns:a16="http://schemas.microsoft.com/office/drawing/2014/main" val="20013"/>
                    </a:ext>
                  </a:extLst>
                </a:gridCol>
              </a:tblGrid>
              <a:tr h="201168">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Mar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Apr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May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Jun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Jul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Aug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Sep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Oct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Nov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Dec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Jan 2022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Feb 2022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Mar 2022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Ancillary Service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69.2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132.4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83.4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49.1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1"/>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Balancing Account Payout to Load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a:t>
                      </a:r>
                      <a:r>
                        <a:rPr lang="en-US" sz="900" dirty="0">
                          <a:solidFill>
                            <a:srgbClr val="000000">
                              <a:alpha val="100000"/>
                            </a:srgbClr>
                          </a:solidFill>
                          <a:latin typeface="Times New Roman"/>
                          <a:cs typeface="Times New Roman"/>
                          <a:sym typeface="Times New Roman"/>
                        </a:rPr>
                        <a:t> </a:t>
                      </a:r>
                      <a:r>
                        <a:rPr sz="900" dirty="0">
                          <a:solidFill>
                            <a:srgbClr val="000000">
                              <a:alpha val="100000"/>
                            </a:srgbClr>
                          </a:solidFill>
                          <a:latin typeface="Times New Roman"/>
                          <a:cs typeface="Times New Roman"/>
                          <a:sym typeface="Times New Roman"/>
                        </a:rPr>
                        <a:t>-2.3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2"/>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Base Point Deviation Payments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3"/>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Black Start Service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4"/>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Block Load Transfer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5"/>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Emergency Energy Charges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6"/>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ERCOT Admin Fee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15.2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17.7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23.0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18.2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18.6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7"/>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ERO Pass-Through Fee⁵</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8"/>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ERS Settlement¹</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9"/>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High Dispatch Limit Override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10"/>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Non-Zonal Auction Distribution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-26.0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-28.4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-22.5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-22.7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-34.4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11"/>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ORDC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12"/>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Revenue Neutrality 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15.7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12.3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13"/>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RMR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14"/>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RUC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15"/>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Voltage Services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16"/>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Zonal Auction Distribution²</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-48.9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-58.6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-63.0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-59.0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-48.4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-45.4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-42.7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-43.8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extLst>
                  <a:ext uri="{0D108BD9-81ED-4DB2-BD59-A6C34878D82A}">
                    <a16:rowId xmlns:a16="http://schemas.microsoft.com/office/drawing/2014/main" val="10017"/>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Total Allocation to Load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27.3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26.8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64.7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43.3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15.4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18"/>
                  </a:ext>
                </a:extLst>
              </a:tr>
              <a:tr h="201168">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Adjusted Metered Load (TWh)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28.1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39.6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36.6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32.7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28.1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extLst>
                  <a:ext uri="{0D108BD9-81ED-4DB2-BD59-A6C34878D82A}">
                    <a16:rowId xmlns:a16="http://schemas.microsoft.com/office/drawing/2014/main" val="10019"/>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$/MWh³</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1672263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2000" dirty="0"/>
              <a:t>8.2(2)(g) Net Allocation to Load - Totals and $/MWh </a:t>
            </a:r>
          </a:p>
        </p:txBody>
      </p:sp>
      <p:sp>
        <p:nvSpPr>
          <p:cNvPr id="3" name="Slide Number Placeholder 6">
            <a:extLst>
              <a:ext uri="{FF2B5EF4-FFF2-40B4-BE49-F238E27FC236}">
                <a16:creationId xmlns:a16="http://schemas.microsoft.com/office/drawing/2014/main" id="{19E6BA2A-DFAA-48D7-A34B-C973A6FF7F9D}"/>
              </a:ext>
            </a:extLst>
          </p:cNvPr>
          <p:cNvSpPr>
            <a:spLocks noGrp="1"/>
          </p:cNvSpPr>
          <p:nvPr>
            <p:ph type="sldNum" sz="quarter" idx="4"/>
          </p:nvPr>
        </p:nvSpPr>
        <p:spPr>
          <a:xfrm>
            <a:off x="8534400" y="6561138"/>
            <a:ext cx="533400" cy="220662"/>
          </a:xfrm>
        </p:spPr>
        <p:txBody>
          <a:bodyPr/>
          <a:lstStyle/>
          <a:p>
            <a:r>
              <a:rPr lang="en-US" dirty="0"/>
              <a:t>11</a:t>
            </a:r>
          </a:p>
        </p:txBody>
      </p:sp>
      <p:sp>
        <p:nvSpPr>
          <p:cNvPr id="4" name="Title Texts3">
            <a:extLst>
              <a:ext uri="{FF2B5EF4-FFF2-40B4-BE49-F238E27FC236}">
                <a16:creationId xmlns:a16="http://schemas.microsoft.com/office/drawing/2014/main" id="{7BCF1F6C-1B3D-42B2-AA6F-522D3E53EF41}"/>
              </a:ext>
            </a:extLst>
          </p:cNvPr>
          <p:cNvSpPr txBox="1">
            <a:spLocks/>
          </p:cNvSpPr>
          <p:nvPr/>
        </p:nvSpPr>
        <p:spPr>
          <a:xfrm>
            <a:off x="1677924" y="805434"/>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fr-FR" sz="800" b="1" dirty="0">
                <a:solidFill>
                  <a:srgbClr val="3DB0CD">
                    <a:alpha val="100000"/>
                  </a:srgbClr>
                </a:solidFill>
                <a:latin typeface="Times New Roman"/>
                <a:ea typeface="Times New Roman"/>
                <a:cs typeface="Times New Roman"/>
              </a:rPr>
              <a:t>ZONAL AUCTION DISTRIBUTION PER CONGESTION MANAGEMENT ZONE ($M)</a:t>
            </a:r>
          </a:p>
        </p:txBody>
      </p:sp>
      <p:sp>
        <p:nvSpPr>
          <p:cNvPr id="5" name="Title Texts5">
            <a:extLst>
              <a:ext uri="{FF2B5EF4-FFF2-40B4-BE49-F238E27FC236}">
                <a16:creationId xmlns:a16="http://schemas.microsoft.com/office/drawing/2014/main" id="{C0DFCE90-C059-4384-AB2C-F9F203C4648F}"/>
              </a:ext>
            </a:extLst>
          </p:cNvPr>
          <p:cNvSpPr txBox="1">
            <a:spLocks/>
          </p:cNvSpPr>
          <p:nvPr/>
        </p:nvSpPr>
        <p:spPr>
          <a:xfrm>
            <a:off x="1677924" y="2165223"/>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REAL-TIME ADJUSTED METERED LOAD BY CONGESTION MANAGEMENT ZONE (TWh)</a:t>
            </a:r>
          </a:p>
        </p:txBody>
      </p:sp>
      <p:sp>
        <p:nvSpPr>
          <p:cNvPr id="6" name="Title Texts7">
            <a:extLst>
              <a:ext uri="{FF2B5EF4-FFF2-40B4-BE49-F238E27FC236}">
                <a16:creationId xmlns:a16="http://schemas.microsoft.com/office/drawing/2014/main" id="{EDB387A7-A579-4CB2-9365-95E339B94AE4}"/>
              </a:ext>
            </a:extLst>
          </p:cNvPr>
          <p:cNvSpPr txBox="1">
            <a:spLocks/>
          </p:cNvSpPr>
          <p:nvPr/>
        </p:nvSpPr>
        <p:spPr>
          <a:xfrm>
            <a:off x="1677924" y="3543300"/>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fr-FR" sz="800" b="1" dirty="0">
                <a:solidFill>
                  <a:srgbClr val="3DB0CD">
                    <a:alpha val="100000"/>
                  </a:srgbClr>
                </a:solidFill>
                <a:latin typeface="Times New Roman"/>
                <a:ea typeface="Times New Roman"/>
                <a:cs typeface="Times New Roman"/>
              </a:rPr>
              <a:t>ZONAL AUCTION REVENUE PER CONGESTION MANAGEMENT ZONE ($/MWh)</a:t>
            </a:r>
          </a:p>
        </p:txBody>
      </p:sp>
      <p:sp>
        <p:nvSpPr>
          <p:cNvPr id="7" name="Title Texts9">
            <a:extLst>
              <a:ext uri="{FF2B5EF4-FFF2-40B4-BE49-F238E27FC236}">
                <a16:creationId xmlns:a16="http://schemas.microsoft.com/office/drawing/2014/main" id="{E87CA6E9-D36A-48B5-B864-68895CCEFEC4}"/>
              </a:ext>
            </a:extLst>
          </p:cNvPr>
          <p:cNvSpPr txBox="1">
            <a:spLocks/>
          </p:cNvSpPr>
          <p:nvPr/>
        </p:nvSpPr>
        <p:spPr>
          <a:xfrm>
            <a:off x="1677924" y="4902708"/>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NET ALLOCATION TO LOAD PER CONGESTION MANAGEMENT ZONE ($/MWh)</a:t>
            </a:r>
            <a:r>
              <a:rPr lang="en-US" sz="800" b="1" baseline="30000" dirty="0">
                <a:solidFill>
                  <a:srgbClr val="3DB0CD">
                    <a:alpha val="100000"/>
                  </a:srgbClr>
                </a:solidFill>
                <a:latin typeface="Times New Roman"/>
                <a:ea typeface="Times New Roman"/>
                <a:cs typeface="Times New Roman"/>
              </a:rPr>
              <a:t>4</a:t>
            </a:r>
          </a:p>
        </p:txBody>
      </p:sp>
      <p:graphicFrame>
        <p:nvGraphicFramePr>
          <p:cNvPr id="8" name="Table 7"/>
          <p:cNvGraphicFramePr>
            <a:graphicFrameLocks noGrp="1"/>
          </p:cNvGraphicFramePr>
          <p:nvPr/>
        </p:nvGraphicFramePr>
        <p:xfrm>
          <a:off x="374904" y="1042416"/>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Apr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May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Jul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Aug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Sep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Oct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Nov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Dec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Jan 2022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Feb 2022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Mar 2022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-18.8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-18.0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-18.8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-19.3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-18.0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-13.4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-48.9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-58.6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-63.0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-59.0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-48.4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-45.4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-42.7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-43.8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9" name="Table 8"/>
          <p:cNvGraphicFramePr>
            <a:graphicFrameLocks noGrp="1"/>
          </p:cNvGraphicFramePr>
          <p:nvPr/>
        </p:nvGraphicFramePr>
        <p:xfrm>
          <a:off x="374904" y="2404872"/>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Apr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May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Jul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Aug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Sep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Oct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Nov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Dec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Jan 2022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Feb 2022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Mar 2022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12.8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12.5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28.1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39.6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36.6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32.7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28.1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0" name="Table 9"/>
          <p:cNvGraphicFramePr>
            <a:graphicFrameLocks noGrp="1"/>
          </p:cNvGraphicFramePr>
          <p:nvPr/>
        </p:nvGraphicFramePr>
        <p:xfrm>
          <a:off x="374904" y="37947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Apr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May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Jul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Aug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Sep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Oct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Nov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Dec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Jan 2022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Feb 2022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Mar 2022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800618533"/>
              </p:ext>
            </p:extLst>
          </p:nvPr>
        </p:nvGraphicFramePr>
        <p:xfrm>
          <a:off x="374904" y="512064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Apr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May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Jul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Aug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Sep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Oct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Nov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Dec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Jan 2022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Feb 2022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Mar 2022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08988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8.2(2)(c)(</a:t>
            </a:r>
            <a:r>
              <a:rPr lang="en-US" sz="2000" dirty="0" err="1"/>
              <a:t>i</a:t>
            </a:r>
            <a:r>
              <a:rPr lang="en-US" sz="2000" dirty="0"/>
              <a:t>) Track number of price changes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1259688819"/>
              </p:ext>
            </p:extLst>
          </p:nvPr>
        </p:nvGraphicFramePr>
        <p:xfrm>
          <a:off x="381001" y="1219200"/>
          <a:ext cx="8381999" cy="1146331"/>
        </p:xfrm>
        <a:graphic>
          <a:graphicData uri="http://schemas.openxmlformats.org/drawingml/2006/table">
            <a:tbl>
              <a:tblPr firstRow="1" firstCol="1" bandRow="1"/>
              <a:tblGrid>
                <a:gridCol w="1027479">
                  <a:extLst>
                    <a:ext uri="{9D8B030D-6E8A-4147-A177-3AD203B41FA5}">
                      <a16:colId xmlns:a16="http://schemas.microsoft.com/office/drawing/2014/main" val="20000"/>
                    </a:ext>
                  </a:extLst>
                </a:gridCol>
                <a:gridCol w="566463">
                  <a:extLst>
                    <a:ext uri="{9D8B030D-6E8A-4147-A177-3AD203B41FA5}">
                      <a16:colId xmlns:a16="http://schemas.microsoft.com/office/drawing/2014/main" val="20001"/>
                    </a:ext>
                  </a:extLst>
                </a:gridCol>
                <a:gridCol w="541361">
                  <a:extLst>
                    <a:ext uri="{9D8B030D-6E8A-4147-A177-3AD203B41FA5}">
                      <a16:colId xmlns:a16="http://schemas.microsoft.com/office/drawing/2014/main" val="20002"/>
                    </a:ext>
                  </a:extLst>
                </a:gridCol>
                <a:gridCol w="730700">
                  <a:extLst>
                    <a:ext uri="{9D8B030D-6E8A-4147-A177-3AD203B41FA5}">
                      <a16:colId xmlns:a16="http://schemas.microsoft.com/office/drawing/2014/main" val="20003"/>
                    </a:ext>
                  </a:extLst>
                </a:gridCol>
                <a:gridCol w="655781">
                  <a:extLst>
                    <a:ext uri="{9D8B030D-6E8A-4147-A177-3AD203B41FA5}">
                      <a16:colId xmlns:a16="http://schemas.microsoft.com/office/drawing/2014/main" val="20004"/>
                    </a:ext>
                  </a:extLst>
                </a:gridCol>
                <a:gridCol w="655781">
                  <a:extLst>
                    <a:ext uri="{9D8B030D-6E8A-4147-A177-3AD203B41FA5}">
                      <a16:colId xmlns:a16="http://schemas.microsoft.com/office/drawing/2014/main" val="20005"/>
                    </a:ext>
                  </a:extLst>
                </a:gridCol>
                <a:gridCol w="584673">
                  <a:extLst>
                    <a:ext uri="{9D8B030D-6E8A-4147-A177-3AD203B41FA5}">
                      <a16:colId xmlns:a16="http://schemas.microsoft.com/office/drawing/2014/main" val="20006"/>
                    </a:ext>
                  </a:extLst>
                </a:gridCol>
                <a:gridCol w="647961">
                  <a:extLst>
                    <a:ext uri="{9D8B030D-6E8A-4147-A177-3AD203B41FA5}">
                      <a16:colId xmlns:a16="http://schemas.microsoft.com/office/drawing/2014/main" val="20007"/>
                    </a:ext>
                  </a:extLst>
                </a:gridCol>
                <a:gridCol w="685800">
                  <a:extLst>
                    <a:ext uri="{9D8B030D-6E8A-4147-A177-3AD203B41FA5}">
                      <a16:colId xmlns:a16="http://schemas.microsoft.com/office/drawing/2014/main" val="20008"/>
                    </a:ext>
                  </a:extLst>
                </a:gridCol>
                <a:gridCol w="641858">
                  <a:extLst>
                    <a:ext uri="{9D8B030D-6E8A-4147-A177-3AD203B41FA5}">
                      <a16:colId xmlns:a16="http://schemas.microsoft.com/office/drawing/2014/main" val="20009"/>
                    </a:ext>
                  </a:extLst>
                </a:gridCol>
                <a:gridCol w="577342">
                  <a:extLst>
                    <a:ext uri="{9D8B030D-6E8A-4147-A177-3AD203B41FA5}">
                      <a16:colId xmlns:a16="http://schemas.microsoft.com/office/drawing/2014/main" val="20010"/>
                    </a:ext>
                  </a:extLst>
                </a:gridCol>
                <a:gridCol w="1066800">
                  <a:extLst>
                    <a:ext uri="{9D8B030D-6E8A-4147-A177-3AD203B41FA5}">
                      <a16:colId xmlns:a16="http://schemas.microsoft.com/office/drawing/2014/main" val="20011"/>
                    </a:ext>
                  </a:extLst>
                </a:gridCol>
              </a:tblGrid>
              <a:tr h="271962">
                <a:tc gridSpan="1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lt1"/>
                          </a:solidFill>
                          <a:effectLst/>
                          <a:latin typeface="+mn-lt"/>
                          <a:ea typeface="+mn-ea"/>
                          <a:cs typeface="+mn-cs"/>
                        </a:rPr>
                        <a:t>Reporting Period: </a:t>
                      </a:r>
                      <a:r>
                        <a:rPr lang="en-US" sz="1200" b="1" kern="1200" dirty="0">
                          <a:solidFill>
                            <a:schemeClr val="bg1"/>
                          </a:solidFill>
                          <a:effectLst/>
                          <a:latin typeface="+mn-lt"/>
                          <a:ea typeface="+mn-ea"/>
                          <a:cs typeface="+mn-cs"/>
                        </a:rPr>
                        <a:t>2022 Q1</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349615">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r>
                        <a:rPr lang="en-US" sz="1200" dirty="0">
                          <a:effectLst/>
                          <a:latin typeface="+mn-lt"/>
                        </a:rPr>
                        <a:t>Operating Day</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gridSpan="5">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a:solidFill>
                            <a:schemeClr val="tx1"/>
                          </a:solidFill>
                          <a:effectLst/>
                          <a:latin typeface="+mn-lt"/>
                          <a:ea typeface="+mn-ea"/>
                          <a:cs typeface="+mn-cs"/>
                        </a:rPr>
                        <a:t># of Corrected Prices</a:t>
                      </a:r>
                      <a:endParaRPr lang="en-US" sz="1200"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200" dirty="0">
                        <a:solidFill>
                          <a:schemeClr val="tx1"/>
                        </a:solidFill>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gridSpan="5">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a:effectLst/>
                          <a:latin typeface="+mn-lt"/>
                          <a:ea typeface="+mn-ea"/>
                          <a:cs typeface="+mn-cs"/>
                        </a:rPr>
                        <a:t># of Intervals</a:t>
                      </a:r>
                      <a:r>
                        <a:rPr lang="en-US" sz="1200" baseline="0" dirty="0">
                          <a:effectLst/>
                          <a:latin typeface="+mn-lt"/>
                          <a:ea typeface="+mn-ea"/>
                          <a:cs typeface="+mn-cs"/>
                        </a:rPr>
                        <a:t> Affected</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200"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rowSpan="2">
                  <a:txBody>
                    <a:bodyPr/>
                    <a:lstStyle/>
                    <a:p>
                      <a:pPr marL="0" marR="0" algn="ctr">
                        <a:spcBef>
                          <a:spcPts val="0"/>
                        </a:spcBef>
                        <a:spcAft>
                          <a:spcPts val="0"/>
                        </a:spcAft>
                      </a:pPr>
                      <a:r>
                        <a:rPr lang="en-US" sz="1200" dirty="0">
                          <a:effectLst/>
                          <a:latin typeface="+mn-lt"/>
                          <a:ea typeface="Calibri"/>
                          <a:cs typeface="Times New Roman"/>
                        </a:rPr>
                        <a:t>Market</a:t>
                      </a:r>
                      <a:r>
                        <a:rPr lang="en-US" sz="1200" baseline="0" dirty="0">
                          <a:effectLst/>
                          <a:latin typeface="+mn-lt"/>
                          <a:ea typeface="Calibri"/>
                          <a:cs typeface="Times New Roman"/>
                        </a:rPr>
                        <a:t> Notice</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1"/>
                  </a:ext>
                </a:extLst>
              </a:tr>
              <a:tr h="291346">
                <a:tc vMerge="1">
                  <a:txBody>
                    <a:bodyPr/>
                    <a:lstStyle/>
                    <a:p>
                      <a:endParaRPr lang="en-US"/>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900" b="1" dirty="0">
                          <a:effectLst/>
                          <a:latin typeface="+mn-lt"/>
                        </a:rPr>
                        <a:t>DASPP </a:t>
                      </a:r>
                      <a:endParaRPr lang="en-US" sz="900" b="1"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dirty="0">
                          <a:solidFill>
                            <a:srgbClr val="000000"/>
                          </a:solidFill>
                          <a:effectLst/>
                          <a:latin typeface="Arial" panose="020B0604020202020204" pitchFamily="34" charset="0"/>
                        </a:rPr>
                        <a:t>MCPC</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RTSPP</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RTRMPR</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ORDC Adders</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900" b="1" dirty="0">
                          <a:effectLst/>
                          <a:latin typeface="+mn-lt"/>
                        </a:rPr>
                        <a:t>DASPP </a:t>
                      </a:r>
                      <a:endParaRPr lang="en-US" sz="9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MCPC</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RTSPP</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RTRMPR</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dirty="0">
                          <a:solidFill>
                            <a:srgbClr val="000000"/>
                          </a:solidFill>
                          <a:effectLst/>
                          <a:latin typeface="Arial" panose="020B0604020202020204" pitchFamily="34" charset="0"/>
                        </a:rPr>
                        <a:t>ORDC Adders</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tc vMerge="1">
                  <a:txBody>
                    <a:bodyPr/>
                    <a:lstStyle/>
                    <a:p>
                      <a:pPr marL="0" marR="0" algn="ctr">
                        <a:spcBef>
                          <a:spcPts val="0"/>
                        </a:spcBef>
                        <a:spcAft>
                          <a:spcPts val="0"/>
                        </a:spcAft>
                      </a:pP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extLst>
                  <a:ext uri="{0D108BD9-81ED-4DB2-BD59-A6C34878D82A}">
                    <a16:rowId xmlns:a16="http://schemas.microsoft.com/office/drawing/2014/main" val="10002"/>
                  </a:ext>
                </a:extLst>
              </a:tr>
              <a:tr h="233408">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a:solidFill>
                            <a:schemeClr val="bg1"/>
                          </a:solidFill>
                          <a:effectLst/>
                          <a:latin typeface="+mn-lt"/>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a:solidFill>
                            <a:schemeClr val="dk1"/>
                          </a:solidFill>
                          <a:latin typeface="+mn-lt"/>
                          <a:ea typeface="+mn-ea"/>
                          <a:cs typeface="+mn-cs"/>
                        </a:rPr>
                        <a:t>-</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a:solidFill>
                            <a:schemeClr val="dk1"/>
                          </a:solidFill>
                          <a:latin typeface="+mn-lt"/>
                          <a:ea typeface="+mn-ea"/>
                          <a:cs typeface="+mn-cs"/>
                        </a:rPr>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900" kern="1200" dirty="0">
                          <a:solidFill>
                            <a:schemeClr val="dk1"/>
                          </a:solidFill>
                          <a:latin typeface="+mn-lt"/>
                          <a:ea typeface="+mn-ea"/>
                          <a:cs typeface="+mn-cs"/>
                        </a:rPr>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3"/>
                  </a:ext>
                </a:extLst>
              </a:tr>
            </a:tbl>
          </a:graphicData>
        </a:graphic>
      </p:graphicFrame>
      <p:sp>
        <p:nvSpPr>
          <p:cNvPr id="7" name="TextBox 6">
            <a:extLst>
              <a:ext uri="{FF2B5EF4-FFF2-40B4-BE49-F238E27FC236}">
                <a16:creationId xmlns:a16="http://schemas.microsoft.com/office/drawing/2014/main" id="{0F4EB3D5-EF09-4D3E-BC04-8486DB30BC91}"/>
              </a:ext>
            </a:extLst>
          </p:cNvPr>
          <p:cNvSpPr txBox="1"/>
          <p:nvPr/>
        </p:nvSpPr>
        <p:spPr>
          <a:xfrm>
            <a:off x="381000" y="2397204"/>
            <a:ext cx="8381999" cy="1107996"/>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p>
          <a:p>
            <a:pPr defTabSz="457200"/>
            <a:endParaRPr lang="en-US" sz="1100" b="1" u="sng" dirty="0">
              <a:solidFill>
                <a:prstClr val="black"/>
              </a:solidFill>
            </a:endParaRPr>
          </a:p>
          <a:p>
            <a:pPr defTabSz="457200"/>
            <a:r>
              <a:rPr lang="en-US" sz="1100" dirty="0">
                <a:solidFill>
                  <a:prstClr val="black"/>
                </a:solidFill>
              </a:rPr>
              <a:t>There were no price changes in Q1 2022.</a:t>
            </a:r>
          </a:p>
          <a:p>
            <a:pPr defTabSz="457200"/>
            <a:endParaRPr lang="en-US" sz="1100" dirty="0">
              <a:solidFill>
                <a:prstClr val="black"/>
              </a:solidFill>
            </a:endParaRPr>
          </a:p>
          <a:p>
            <a:pPr defTabSz="457200"/>
            <a:r>
              <a:rPr lang="en-US" sz="1100" dirty="0">
                <a:solidFill>
                  <a:prstClr val="black"/>
                </a:solidFill>
              </a:rPr>
              <a:t>The price changes reported on this slide display the price corrections that have been done after the Settlement Statement has posted for the Operating Day.</a:t>
            </a:r>
          </a:p>
        </p:txBody>
      </p:sp>
    </p:spTree>
    <p:extLst>
      <p:ext uri="{BB962C8B-B14F-4D97-AF65-F5344CB8AC3E}">
        <p14:creationId xmlns:p14="http://schemas.microsoft.com/office/powerpoint/2010/main" val="105222276"/>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Track number of resettlements due to non-price errors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362369936"/>
              </p:ext>
            </p:extLst>
          </p:nvPr>
        </p:nvGraphicFramePr>
        <p:xfrm>
          <a:off x="609600" y="1143000"/>
          <a:ext cx="7924800" cy="1561693"/>
        </p:xfrm>
        <a:graphic>
          <a:graphicData uri="http://schemas.openxmlformats.org/drawingml/2006/table">
            <a:tbl>
              <a:tblPr firstRow="1" firstCol="1" bandRow="1"/>
              <a:tblGrid>
                <a:gridCol w="1066800">
                  <a:extLst>
                    <a:ext uri="{9D8B030D-6E8A-4147-A177-3AD203B41FA5}">
                      <a16:colId xmlns:a16="http://schemas.microsoft.com/office/drawing/2014/main" val="20000"/>
                    </a:ext>
                  </a:extLst>
                </a:gridCol>
                <a:gridCol w="2354426">
                  <a:extLst>
                    <a:ext uri="{9D8B030D-6E8A-4147-A177-3AD203B41FA5}">
                      <a16:colId xmlns:a16="http://schemas.microsoft.com/office/drawing/2014/main" val="20001"/>
                    </a:ext>
                  </a:extLst>
                </a:gridCol>
                <a:gridCol w="2488162">
                  <a:extLst>
                    <a:ext uri="{9D8B030D-6E8A-4147-A177-3AD203B41FA5}">
                      <a16:colId xmlns:a16="http://schemas.microsoft.com/office/drawing/2014/main" val="20002"/>
                    </a:ext>
                  </a:extLst>
                </a:gridCol>
                <a:gridCol w="2015412">
                  <a:extLst>
                    <a:ext uri="{9D8B030D-6E8A-4147-A177-3AD203B41FA5}">
                      <a16:colId xmlns:a16="http://schemas.microsoft.com/office/drawing/2014/main" val="20003"/>
                    </a:ext>
                  </a:extLst>
                </a:gridCol>
              </a:tblGrid>
              <a:tr h="194518">
                <a:tc gridSpan="3">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lt1"/>
                          </a:solidFill>
                          <a:effectLst/>
                          <a:latin typeface="+mn-lt"/>
                          <a:ea typeface="+mn-ea"/>
                          <a:cs typeface="+mn-cs"/>
                        </a:rPr>
                        <a:t>Reporting Period: </a:t>
                      </a:r>
                      <a:r>
                        <a:rPr lang="en-US" sz="1200" b="1" kern="1200" dirty="0">
                          <a:solidFill>
                            <a:schemeClr val="bg1"/>
                          </a:solidFill>
                          <a:effectLst/>
                          <a:latin typeface="+mn-lt"/>
                          <a:ea typeface="+mn-ea"/>
                          <a:cs typeface="+mn-cs"/>
                        </a:rPr>
                        <a:t>2022 Q1</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545999">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endParaRPr lang="en-US" sz="1200" dirty="0">
                        <a:effectLst/>
                        <a:latin typeface="+mn-lt"/>
                      </a:endParaRPr>
                    </a:p>
                    <a:p>
                      <a:pPr marL="0" marR="0" algn="ctr">
                        <a:spcBef>
                          <a:spcPts val="0"/>
                        </a:spcBef>
                        <a:spcAft>
                          <a:spcPts val="0"/>
                        </a:spcAft>
                      </a:pPr>
                      <a:r>
                        <a:rPr lang="en-US" sz="1200" dirty="0">
                          <a:effectLst/>
                          <a:latin typeface="+mn-lt"/>
                        </a:rPr>
                        <a:t>Operating Day(s) Resettled</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solidFill>
                            <a:schemeClr val="tx1"/>
                          </a:solidFill>
                          <a:effectLst/>
                          <a:latin typeface="+mn-lt"/>
                          <a:ea typeface="+mn-ea"/>
                          <a:cs typeface="+mn-cs"/>
                        </a:rPr>
                        <a:t>R</a:t>
                      </a:r>
                      <a:r>
                        <a:rPr lang="en-US" sz="1200" b="1" baseline="0" dirty="0">
                          <a:solidFill>
                            <a:schemeClr val="tx1"/>
                          </a:solidFill>
                          <a:effectLst/>
                          <a:latin typeface="+mn-lt"/>
                          <a:ea typeface="+mn-ea"/>
                          <a:cs typeface="+mn-cs"/>
                        </a:rPr>
                        <a:t>eason for Resettlement</a:t>
                      </a:r>
                      <a:endParaRPr lang="en-US" sz="1200" b="1"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effectLst/>
                          <a:latin typeface="+mn-lt"/>
                          <a:ea typeface="+mn-ea"/>
                          <a:cs typeface="+mn-cs"/>
                        </a:rPr>
                        <a:t>Affected Charge Types</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a:spcBef>
                          <a:spcPts val="0"/>
                        </a:spcBef>
                        <a:spcAft>
                          <a:spcPts val="0"/>
                        </a:spcAft>
                      </a:pPr>
                      <a:r>
                        <a:rPr lang="en-US" sz="1200" b="1" dirty="0">
                          <a:effectLst/>
                          <a:latin typeface="+mn-lt"/>
                          <a:ea typeface="Calibri"/>
                          <a:cs typeface="Times New Roman"/>
                        </a:rPr>
                        <a:t>Market</a:t>
                      </a:r>
                      <a:r>
                        <a:rPr lang="en-US" sz="1200" b="1" baseline="0" dirty="0">
                          <a:effectLst/>
                          <a:latin typeface="+mn-lt"/>
                          <a:ea typeface="Calibri"/>
                          <a:cs typeface="Times New Roman"/>
                        </a:rPr>
                        <a:t> Notice Number</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1"/>
                  </a:ext>
                </a:extLst>
              </a:tr>
              <a:tr h="475635">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a:solidFill>
                            <a:schemeClr val="bg1"/>
                          </a:solidFill>
                          <a:effectLst/>
                          <a:latin typeface="+mn-lt"/>
                        </a:rPr>
                        <a:t>-</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dirty="0"/>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fontAlgn="t">
                        <a:spcBef>
                          <a:spcPts val="0"/>
                        </a:spcBef>
                        <a:spcAft>
                          <a:spcPts val="0"/>
                        </a:spcAft>
                      </a:pPr>
                      <a:br>
                        <a:rPr lang="en-US" sz="1000" kern="1200" dirty="0">
                          <a:solidFill>
                            <a:schemeClr val="tx1"/>
                          </a:solidFill>
                          <a:effectLst/>
                          <a:latin typeface="Arial" panose="020B0604020202020204" pitchFamily="34" charset="0"/>
                          <a:ea typeface="Calibri" panose="020F0502020204030204" pitchFamily="34" charset="0"/>
                          <a:cs typeface="+mn-cs"/>
                        </a:rPr>
                      </a:br>
                      <a:r>
                        <a:rPr lang="en-US" sz="1000" kern="1200" dirty="0">
                          <a:solidFill>
                            <a:schemeClr val="tx1"/>
                          </a:solidFill>
                          <a:effectLst/>
                          <a:latin typeface="Arial" panose="020B0604020202020204" pitchFamily="34" charset="0"/>
                          <a:ea typeface="Calibri" panose="020F0502020204030204" pitchFamily="34" charset="0"/>
                          <a:cs typeface="+mn-cs"/>
                        </a:rPr>
                        <a:t>-</a:t>
                      </a:r>
                    </a:p>
                  </a:txBody>
                  <a:tcPr marL="45720" marR="4572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a:solidFill>
                            <a:schemeClr val="tx1"/>
                          </a:solidFill>
                          <a:effectLst/>
                          <a:latin typeface="Arial" panose="020B0604020202020204" pitchFamily="34" charset="0"/>
                          <a:ea typeface="Calibri" panose="020F0502020204030204" pitchFamily="34" charset="0"/>
                          <a:cs typeface="+mn-cs"/>
                        </a:rPr>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2"/>
                  </a:ext>
                </a:extLst>
              </a:tr>
            </a:tbl>
          </a:graphicData>
        </a:graphic>
      </p:graphicFrame>
      <p:sp>
        <p:nvSpPr>
          <p:cNvPr id="5" name="TextBox 4">
            <a:extLst>
              <a:ext uri="{FF2B5EF4-FFF2-40B4-BE49-F238E27FC236}">
                <a16:creationId xmlns:a16="http://schemas.microsoft.com/office/drawing/2014/main" id="{05BD57E7-14D1-4563-AB10-BA1C743FD0A3}"/>
              </a:ext>
            </a:extLst>
          </p:cNvPr>
          <p:cNvSpPr txBox="1"/>
          <p:nvPr/>
        </p:nvSpPr>
        <p:spPr>
          <a:xfrm>
            <a:off x="609600" y="2743200"/>
            <a:ext cx="7924800" cy="938719"/>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p>
          <a:p>
            <a:pPr defTabSz="457200"/>
            <a:endParaRPr lang="en-US" sz="1100" dirty="0">
              <a:solidFill>
                <a:prstClr val="black"/>
              </a:solidFill>
            </a:endParaRPr>
          </a:p>
          <a:p>
            <a:pPr defTabSz="457200"/>
            <a:r>
              <a:rPr lang="en-US" sz="1100" dirty="0">
                <a:solidFill>
                  <a:prstClr val="black"/>
                </a:solidFill>
              </a:rPr>
              <a:t>There were no resettlements due to non-price errors in Q1 2022.</a:t>
            </a:r>
          </a:p>
          <a:p>
            <a:pPr defTabSz="457200"/>
            <a:endParaRPr lang="en-US" sz="1100" dirty="0">
              <a:solidFill>
                <a:prstClr val="black"/>
              </a:solidFill>
            </a:endParaRPr>
          </a:p>
          <a:p>
            <a:pPr defTabSz="457200"/>
            <a:endParaRPr lang="en-US" sz="1100" dirty="0">
              <a:solidFill>
                <a:prstClr val="black"/>
              </a:solidFill>
            </a:endParaRPr>
          </a:p>
        </p:txBody>
      </p:sp>
    </p:spTree>
    <p:extLst>
      <p:ext uri="{BB962C8B-B14F-4D97-AF65-F5344CB8AC3E}">
        <p14:creationId xmlns:p14="http://schemas.microsoft.com/office/powerpoint/2010/main" val="3971881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8.2(2)(c)(ii) Track number and types of disputes submitted</a:t>
            </a:r>
            <a:br>
              <a:rPr lang="en-US" sz="2000" dirty="0"/>
            </a:br>
            <a:r>
              <a:rPr lang="en-US" sz="2000" dirty="0"/>
              <a:t>8.2(2)(c)(iii) Compliance with timeliness of response to disputes </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3" name="TextBox 2"/>
          <p:cNvSpPr txBox="1"/>
          <p:nvPr/>
        </p:nvSpPr>
        <p:spPr>
          <a:xfrm>
            <a:off x="380999" y="3276600"/>
            <a:ext cx="4876800" cy="707886"/>
          </a:xfrm>
          <a:prstGeom prst="rect">
            <a:avLst/>
          </a:prstGeom>
          <a:noFill/>
        </p:spPr>
        <p:txBody>
          <a:bodyPr wrap="square" rtlCol="0">
            <a:spAutoFit/>
          </a:bodyPr>
          <a:lstStyle/>
          <a:p>
            <a:r>
              <a:rPr lang="en-US" sz="800" dirty="0"/>
              <a:t>Submitted but not resolved disputes may be:</a:t>
            </a:r>
          </a:p>
          <a:p>
            <a:pPr marL="171450" indent="-171450">
              <a:buFont typeface="Arial" panose="020B0604020202020204" pitchFamily="34" charset="0"/>
              <a:buChar char="•"/>
            </a:pPr>
            <a:r>
              <a:rPr lang="en-US" sz="800" dirty="0"/>
              <a:t>Not started</a:t>
            </a:r>
          </a:p>
          <a:p>
            <a:pPr marL="171450" indent="-171450">
              <a:buFont typeface="Arial" panose="020B0604020202020204" pitchFamily="34" charset="0"/>
              <a:buChar char="•"/>
            </a:pPr>
            <a:r>
              <a:rPr lang="en-US" sz="800" dirty="0"/>
              <a:t>Open</a:t>
            </a:r>
          </a:p>
          <a:p>
            <a:pPr marL="171450" indent="-171450">
              <a:buFont typeface="Arial" panose="020B0604020202020204" pitchFamily="34" charset="0"/>
              <a:buChar char="•"/>
            </a:pPr>
            <a:r>
              <a:rPr lang="en-US" sz="800" dirty="0"/>
              <a:t>Rejected</a:t>
            </a:r>
          </a:p>
          <a:p>
            <a:pPr marL="171450" indent="-171450">
              <a:buFont typeface="Arial" panose="020B0604020202020204" pitchFamily="34" charset="0"/>
              <a:buChar char="•"/>
            </a:pPr>
            <a:r>
              <a:rPr lang="en-US" sz="800" dirty="0"/>
              <a:t>Withdrawn</a:t>
            </a:r>
          </a:p>
        </p:txBody>
      </p:sp>
      <p:graphicFrame>
        <p:nvGraphicFramePr>
          <p:cNvPr id="5" name="Content Placeholder 10"/>
          <p:cNvGraphicFramePr>
            <a:graphicFrameLocks noGrp="1"/>
          </p:cNvGraphicFramePr>
          <p:nvPr>
            <p:ph idx="1"/>
            <p:extLst>
              <p:ext uri="{D42A27DB-BD31-4B8C-83A1-F6EECF244321}">
                <p14:modId xmlns:p14="http://schemas.microsoft.com/office/powerpoint/2010/main" val="965584083"/>
              </p:ext>
            </p:extLst>
          </p:nvPr>
        </p:nvGraphicFramePr>
        <p:xfrm>
          <a:off x="380999" y="1143000"/>
          <a:ext cx="8382000" cy="1994455"/>
        </p:xfrm>
        <a:graphic>
          <a:graphicData uri="http://schemas.openxmlformats.org/drawingml/2006/table">
            <a:tbl>
              <a:tblPr/>
              <a:tblGrid>
                <a:gridCol w="2856707">
                  <a:extLst>
                    <a:ext uri="{9D8B030D-6E8A-4147-A177-3AD203B41FA5}">
                      <a16:colId xmlns:a16="http://schemas.microsoft.com/office/drawing/2014/main" val="20000"/>
                    </a:ext>
                  </a:extLst>
                </a:gridCol>
                <a:gridCol w="783853">
                  <a:extLst>
                    <a:ext uri="{9D8B030D-6E8A-4147-A177-3AD203B41FA5}">
                      <a16:colId xmlns:a16="http://schemas.microsoft.com/office/drawing/2014/main" val="20001"/>
                    </a:ext>
                  </a:extLst>
                </a:gridCol>
                <a:gridCol w="783853">
                  <a:extLst>
                    <a:ext uri="{9D8B030D-6E8A-4147-A177-3AD203B41FA5}">
                      <a16:colId xmlns:a16="http://schemas.microsoft.com/office/drawing/2014/main" val="20002"/>
                    </a:ext>
                  </a:extLst>
                </a:gridCol>
                <a:gridCol w="1316873">
                  <a:extLst>
                    <a:ext uri="{9D8B030D-6E8A-4147-A177-3AD203B41FA5}">
                      <a16:colId xmlns:a16="http://schemas.microsoft.com/office/drawing/2014/main" val="20003"/>
                    </a:ext>
                  </a:extLst>
                </a:gridCol>
                <a:gridCol w="1316873">
                  <a:extLst>
                    <a:ext uri="{9D8B030D-6E8A-4147-A177-3AD203B41FA5}">
                      <a16:colId xmlns:a16="http://schemas.microsoft.com/office/drawing/2014/main" val="20004"/>
                    </a:ext>
                  </a:extLst>
                </a:gridCol>
                <a:gridCol w="1323841">
                  <a:extLst>
                    <a:ext uri="{9D8B030D-6E8A-4147-A177-3AD203B41FA5}">
                      <a16:colId xmlns:a16="http://schemas.microsoft.com/office/drawing/2014/main" val="20005"/>
                    </a:ext>
                  </a:extLst>
                </a:gridCol>
              </a:tblGrid>
              <a:tr h="211319">
                <a:tc>
                  <a:txBody>
                    <a:bodyPr/>
                    <a:lstStyle/>
                    <a:p>
                      <a:pPr algn="ctr" fontAlgn="ctr"/>
                      <a:r>
                        <a:rPr lang="en-US" sz="800" b="0" i="0" u="none" strike="noStrike">
                          <a:solidFill>
                            <a:srgbClr val="000000"/>
                          </a:solidFill>
                          <a:effectLst/>
                          <a:latin typeface="Calibri" panose="020F0502020204030204" pitchFamily="34" charset="0"/>
                        </a:rPr>
                        <a:t>YEAR</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gridSpan="2">
                  <a:txBody>
                    <a:bodyPr/>
                    <a:lstStyle/>
                    <a:p>
                      <a:pPr algn="ctr" fontAlgn="ctr"/>
                      <a:r>
                        <a:rPr lang="en-US" sz="800" b="0" i="0" u="none" strike="noStrike" dirty="0">
                          <a:solidFill>
                            <a:srgbClr val="000000"/>
                          </a:solidFill>
                          <a:effectLst/>
                          <a:latin typeface="Calibri" panose="020F0502020204030204" pitchFamily="34" charset="0"/>
                        </a:rPr>
                        <a:t>2022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tc rowSpan="2" gridSpan="3">
                  <a:txBody>
                    <a:bodyPr/>
                    <a:lstStyle/>
                    <a:p>
                      <a:pPr algn="ctr" fontAlgn="ctr"/>
                      <a:r>
                        <a:rPr lang="en-US" sz="800" b="0" i="0" u="none" strike="noStrike" dirty="0">
                          <a:solidFill>
                            <a:srgbClr val="000000"/>
                          </a:solidFill>
                          <a:effectLst/>
                          <a:latin typeface="Calibri" panose="020F0502020204030204" pitchFamily="34" charset="0"/>
                        </a:rPr>
                        <a:t>100% of dispute resolutions were timely.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10000"/>
                  </a:ext>
                </a:extLst>
              </a:tr>
              <a:tr h="211319">
                <a:tc>
                  <a:txBody>
                    <a:bodyPr/>
                    <a:lstStyle/>
                    <a:p>
                      <a:pPr algn="ctr" fontAlgn="ctr"/>
                      <a:r>
                        <a:rPr lang="en-US" sz="800" b="0" i="0" u="none" strike="noStrike">
                          <a:solidFill>
                            <a:srgbClr val="000000"/>
                          </a:solidFill>
                          <a:effectLst/>
                          <a:latin typeface="Calibri" panose="020F0502020204030204" pitchFamily="34" charset="0"/>
                        </a:rPr>
                        <a:t>CALENDAR QUARTER REPORTED</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gridSpan="2">
                  <a:txBody>
                    <a:bodyPr/>
                    <a:lstStyle/>
                    <a:p>
                      <a:pPr algn="ctr" fontAlgn="ctr"/>
                      <a:r>
                        <a:rPr lang="en-US" sz="800" b="0" i="0" u="none" strike="noStrike" dirty="0">
                          <a:solidFill>
                            <a:srgbClr val="000000"/>
                          </a:solidFill>
                          <a:effectLst/>
                          <a:latin typeface="Calibri" panose="020F0502020204030204" pitchFamily="34" charset="0"/>
                        </a:rPr>
                        <a:t>Q1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1"/>
                  </a:ext>
                </a:extLst>
              </a:tr>
              <a:tr h="354213">
                <a:tc>
                  <a:txBody>
                    <a:bodyPr/>
                    <a:lstStyle/>
                    <a:p>
                      <a:pPr algn="ctr" fontAlgn="ctr"/>
                      <a:r>
                        <a:rPr lang="en-US" sz="800" b="0" i="0" u="none" strike="noStrike">
                          <a:solidFill>
                            <a:srgbClr val="000000"/>
                          </a:solidFill>
                          <a:effectLst/>
                          <a:latin typeface="Calibri" panose="020F0502020204030204" pitchFamily="34" charset="0"/>
                        </a:rPr>
                        <a:t>Disputed Charge Sub-Type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Submitted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Resolved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Denied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Granted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Granted with Exceptions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10002"/>
                  </a:ext>
                </a:extLst>
              </a:tr>
              <a:tr h="201257">
                <a:tc>
                  <a:txBody>
                    <a:bodyPr/>
                    <a:lstStyle/>
                    <a:p>
                      <a:pPr algn="ctr" fontAlgn="ctr"/>
                      <a:r>
                        <a:rPr lang="en-US" sz="800" b="0" i="0" u="none" strike="noStrike" dirty="0">
                          <a:solidFill>
                            <a:srgbClr val="000000"/>
                          </a:solidFill>
                          <a:effectLst/>
                          <a:latin typeface="Calibri" panose="020F0502020204030204" pitchFamily="34" charset="0"/>
                        </a:rPr>
                        <a:t>Ancillary Services-RTM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1257">
                <a:tc>
                  <a:txBody>
                    <a:bodyPr/>
                    <a:lstStyle/>
                    <a:p>
                      <a:pPr algn="ctr" fontAlgn="ctr"/>
                      <a:r>
                        <a:rPr lang="en-US" sz="800" b="0" i="0" u="none" strike="noStrike" dirty="0">
                          <a:solidFill>
                            <a:srgbClr val="000000"/>
                          </a:solidFill>
                          <a:effectLst/>
                          <a:latin typeface="Calibri" panose="020F0502020204030204" pitchFamily="34" charset="0"/>
                        </a:rPr>
                        <a:t>Emergency Operations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01257">
                <a:tc>
                  <a:txBody>
                    <a:bodyPr/>
                    <a:lstStyle/>
                    <a:p>
                      <a:pPr algn="ctr" fontAlgn="ctr"/>
                      <a:r>
                        <a:rPr lang="en-US" sz="800" b="0" i="0" u="none" strike="noStrike" dirty="0">
                          <a:solidFill>
                            <a:srgbClr val="000000"/>
                          </a:solidFill>
                          <a:effectLst/>
                          <a:latin typeface="Calibri" panose="020F0502020204030204" pitchFamily="34" charset="0"/>
                        </a:rPr>
                        <a:t>Energy-DAM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01257">
                <a:tc>
                  <a:txBody>
                    <a:bodyPr/>
                    <a:lstStyle/>
                    <a:p>
                      <a:pPr algn="ctr" fontAlgn="ctr"/>
                      <a:r>
                        <a:rPr lang="en-US" sz="800" b="0" i="0" u="none" strike="noStrike" dirty="0">
                          <a:solidFill>
                            <a:srgbClr val="000000"/>
                          </a:solidFill>
                          <a:effectLst/>
                          <a:latin typeface="Calibri" panose="020F0502020204030204" pitchFamily="34" charset="0"/>
                        </a:rPr>
                        <a:t>Energy-RTM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01257">
                <a:tc>
                  <a:txBody>
                    <a:bodyPr/>
                    <a:lstStyle/>
                    <a:p>
                      <a:pPr algn="ctr" fontAlgn="ctr"/>
                      <a:r>
                        <a:rPr lang="en-US" sz="800" b="0" i="0" u="none" strike="noStrike" dirty="0">
                          <a:solidFill>
                            <a:srgbClr val="000000"/>
                          </a:solidFill>
                          <a:effectLst/>
                          <a:latin typeface="Calibri" panose="020F0502020204030204" pitchFamily="34" charset="0"/>
                        </a:rPr>
                        <a:t>Reliability Unit Commitment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11319">
                <a:tc>
                  <a:txBody>
                    <a:bodyPr/>
                    <a:lstStyle/>
                    <a:p>
                      <a:pPr algn="ctr" fontAlgn="ctr"/>
                      <a:r>
                        <a:rPr lang="en-US" sz="800" b="0" i="0" u="none" strike="noStrike" dirty="0">
                          <a:solidFill>
                            <a:srgbClr val="000000"/>
                          </a:solidFill>
                          <a:effectLst/>
                          <a:latin typeface="Calibri" panose="020F0502020204030204" pitchFamily="34" charset="0"/>
                        </a:rPr>
                        <a:t>TOTAL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2804983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4" name="TextBox 7">
            <a:extLst>
              <a:ext uri="{FF2B5EF4-FFF2-40B4-BE49-F238E27FC236}">
                <a16:creationId xmlns:a16="http://schemas.microsoft.com/office/drawing/2014/main" id="{738B510A-57D6-4EC7-9485-2DBDD80FD154}"/>
              </a:ext>
            </a:extLst>
          </p:cNvPr>
          <p:cNvSpPr txBox="1"/>
          <p:nvPr/>
        </p:nvSpPr>
        <p:spPr>
          <a:xfrm>
            <a:off x="6151047" y="3369748"/>
            <a:ext cx="2992953" cy="276999"/>
          </a:xfrm>
          <a:prstGeom prst="rect">
            <a:avLst/>
          </a:prstGeom>
          <a:noFill/>
        </p:spPr>
        <p:txBody>
          <a:bodyPr wrap="square" rtlCol="0">
            <a:spAutoFit/>
          </a:bodyPr>
          <a:lstStyle/>
          <a:p>
            <a:pPr algn="ctr"/>
            <a:r>
              <a:rPr lang="en-US" sz="1200" b="1" dirty="0"/>
              <a:t>Average percent change</a:t>
            </a:r>
          </a:p>
        </p:txBody>
      </p:sp>
      <p:sp>
        <p:nvSpPr>
          <p:cNvPr id="5" name="TextBox 6">
            <a:extLst>
              <a:ext uri="{FF2B5EF4-FFF2-40B4-BE49-F238E27FC236}">
                <a16:creationId xmlns:a16="http://schemas.microsoft.com/office/drawing/2014/main" id="{0CEEE17A-855C-4A39-978A-63919E23D4BB}"/>
              </a:ext>
            </a:extLst>
          </p:cNvPr>
          <p:cNvSpPr txBox="1"/>
          <p:nvPr/>
        </p:nvSpPr>
        <p:spPr>
          <a:xfrm>
            <a:off x="411480" y="3400525"/>
            <a:ext cx="3276600" cy="215444"/>
          </a:xfrm>
          <a:prstGeom prst="rect">
            <a:avLst/>
          </a:prstGeom>
          <a:noFill/>
        </p:spPr>
        <p:txBody>
          <a:bodyPr wrap="square" rtlCol="0">
            <a:spAutoFit/>
          </a:bodyPr>
          <a:lstStyle/>
          <a:p>
            <a:r>
              <a:rPr lang="en-US" sz="800" b="1" dirty="0"/>
              <a:t>NOTE: </a:t>
            </a:r>
            <a:r>
              <a:rPr lang="en-US" sz="800" dirty="0"/>
              <a:t>ERS Final settlement OD data is not represented in graph.</a:t>
            </a:r>
          </a:p>
        </p:txBody>
      </p:sp>
      <p:pic>
        <p:nvPicPr>
          <p:cNvPr id="6" name="Content Placeholder 5"/>
          <p:cNvPicPr>
            <a:picLocks noGrp="1"/>
          </p:cNvPicPr>
          <p:nvPr>
            <p:ph/>
          </p:nvPr>
        </p:nvPicPr>
        <p:blipFill>
          <a:blip r:embed="rId3" cstate="print"/>
          <a:stretch>
            <a:fillRect/>
          </a:stretch>
        </p:blipFill>
        <p:spPr>
          <a:xfrm>
            <a:off x="91440" y="822960"/>
            <a:ext cx="8961120" cy="2615184"/>
          </a:xfrm>
          <a:prstGeom prst="rect">
            <a:avLst/>
          </a:prstGeom>
        </p:spPr>
      </p:pic>
      <p:pic>
        <p:nvPicPr>
          <p:cNvPr id="7" name="Content Placeholder 6"/>
          <p:cNvPicPr>
            <a:picLocks noGrp="1" noChangeAspect="1"/>
          </p:cNvPicPr>
          <p:nvPr>
            <p:ph/>
          </p:nvPr>
        </p:nvPicPr>
        <p:blipFill>
          <a:blip r:embed="rId4" cstate="print"/>
          <a:stretch>
            <a:fillRect/>
          </a:stretch>
        </p:blipFill>
        <p:spPr>
          <a:xfrm>
            <a:off x="6864401" y="3646747"/>
            <a:ext cx="1566244" cy="2750477"/>
          </a:xfrm>
          <a:prstGeom prst="rect">
            <a:avLst/>
          </a:prstGeom>
        </p:spPr>
      </p:pic>
    </p:spTree>
    <p:extLst>
      <p:ext uri="{BB962C8B-B14F-4D97-AF65-F5344CB8AC3E}">
        <p14:creationId xmlns:p14="http://schemas.microsoft.com/office/powerpoint/2010/main" val="559534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pic>
        <p:nvPicPr>
          <p:cNvPr id="4" name="Content Placeholder 3"/>
          <p:cNvPicPr>
            <a:picLocks noGrp="1"/>
          </p:cNvPicPr>
          <p:nvPr>
            <p:ph/>
          </p:nvPr>
        </p:nvPicPr>
        <p:blipFill>
          <a:blip r:embed="rId3" cstate="print"/>
          <a:stretch>
            <a:fillRect/>
          </a:stretch>
        </p:blipFill>
        <p:spPr>
          <a:xfrm>
            <a:off x="530352" y="804672"/>
            <a:ext cx="3730752" cy="2724912"/>
          </a:xfrm>
          <a:prstGeom prst="rect">
            <a:avLst/>
          </a:prstGeom>
        </p:spPr>
      </p:pic>
      <p:pic>
        <p:nvPicPr>
          <p:cNvPr id="5" name="Content Placeholder 4"/>
          <p:cNvPicPr>
            <a:picLocks noGrp="1"/>
          </p:cNvPicPr>
          <p:nvPr>
            <p:ph/>
          </p:nvPr>
        </p:nvPicPr>
        <p:blipFill>
          <a:blip r:embed="rId4" cstate="print"/>
          <a:stretch>
            <a:fillRect/>
          </a:stretch>
        </p:blipFill>
        <p:spPr>
          <a:xfrm>
            <a:off x="4882896" y="804672"/>
            <a:ext cx="3730752" cy="2724912"/>
          </a:xfrm>
          <a:prstGeom prst="rect">
            <a:avLst/>
          </a:prstGeom>
        </p:spPr>
      </p:pic>
      <p:pic>
        <p:nvPicPr>
          <p:cNvPr id="6" name="Content Placeholder 5"/>
          <p:cNvPicPr>
            <a:picLocks noGrp="1"/>
          </p:cNvPicPr>
          <p:nvPr>
            <p:ph/>
          </p:nvPr>
        </p:nvPicPr>
        <p:blipFill>
          <a:blip r:embed="rId5" cstate="print"/>
          <a:stretch>
            <a:fillRect/>
          </a:stretch>
        </p:blipFill>
        <p:spPr>
          <a:xfrm>
            <a:off x="530352" y="3566160"/>
            <a:ext cx="3730752" cy="2724912"/>
          </a:xfrm>
          <a:prstGeom prst="rect">
            <a:avLst/>
          </a:prstGeom>
        </p:spPr>
      </p:pic>
      <p:pic>
        <p:nvPicPr>
          <p:cNvPr id="7" name="Content Placeholder 6"/>
          <p:cNvPicPr>
            <a:picLocks noGrp="1"/>
          </p:cNvPicPr>
          <p:nvPr>
            <p:ph/>
          </p:nvPr>
        </p:nvPicPr>
        <p:blipFill>
          <a:blip r:embed="rId6" cstate="print"/>
          <a:stretch>
            <a:fillRect/>
          </a:stretch>
        </p:blipFill>
        <p:spPr>
          <a:xfrm>
            <a:off x="4882896" y="3566160"/>
            <a:ext cx="3730752" cy="2724912"/>
          </a:xfrm>
          <a:prstGeom prst="rect">
            <a:avLst/>
          </a:prstGeom>
        </p:spPr>
      </p:pic>
    </p:spTree>
    <p:extLst>
      <p:ext uri="{BB962C8B-B14F-4D97-AF65-F5344CB8AC3E}">
        <p14:creationId xmlns:p14="http://schemas.microsoft.com/office/powerpoint/2010/main" val="3042759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pic>
        <p:nvPicPr>
          <p:cNvPr id="4" name="Content Placeholder 3"/>
          <p:cNvPicPr>
            <a:picLocks noGrp="1"/>
          </p:cNvPicPr>
          <p:nvPr>
            <p:ph/>
          </p:nvPr>
        </p:nvPicPr>
        <p:blipFill>
          <a:blip r:embed="rId3" cstate="print"/>
          <a:stretch>
            <a:fillRect/>
          </a:stretch>
        </p:blipFill>
        <p:spPr>
          <a:xfrm>
            <a:off x="530352" y="804672"/>
            <a:ext cx="3730752" cy="2724912"/>
          </a:xfrm>
          <a:prstGeom prst="rect">
            <a:avLst/>
          </a:prstGeom>
        </p:spPr>
      </p:pic>
      <p:pic>
        <p:nvPicPr>
          <p:cNvPr id="5" name="Content Placeholder 4"/>
          <p:cNvPicPr>
            <a:picLocks noGrp="1"/>
          </p:cNvPicPr>
          <p:nvPr>
            <p:ph/>
          </p:nvPr>
        </p:nvPicPr>
        <p:blipFill>
          <a:blip r:embed="rId4" cstate="print"/>
          <a:stretch>
            <a:fillRect/>
          </a:stretch>
        </p:blipFill>
        <p:spPr>
          <a:xfrm>
            <a:off x="4882896" y="804672"/>
            <a:ext cx="3730752" cy="2724912"/>
          </a:xfrm>
          <a:prstGeom prst="rect">
            <a:avLst/>
          </a:prstGeom>
        </p:spPr>
      </p:pic>
      <p:pic>
        <p:nvPicPr>
          <p:cNvPr id="6" name="Content Placeholder 5"/>
          <p:cNvPicPr>
            <a:picLocks noGrp="1"/>
          </p:cNvPicPr>
          <p:nvPr>
            <p:ph/>
          </p:nvPr>
        </p:nvPicPr>
        <p:blipFill>
          <a:blip r:embed="rId5" cstate="print"/>
          <a:stretch>
            <a:fillRect/>
          </a:stretch>
        </p:blipFill>
        <p:spPr>
          <a:xfrm>
            <a:off x="530352" y="3566160"/>
            <a:ext cx="3730752" cy="2724912"/>
          </a:xfrm>
          <a:prstGeom prst="rect">
            <a:avLst/>
          </a:prstGeom>
        </p:spPr>
      </p:pic>
      <p:pic>
        <p:nvPicPr>
          <p:cNvPr id="7" name="Content Placeholder 6"/>
          <p:cNvPicPr>
            <a:picLocks noGrp="1"/>
          </p:cNvPicPr>
          <p:nvPr>
            <p:ph/>
          </p:nvPr>
        </p:nvPicPr>
        <p:blipFill>
          <a:blip r:embed="rId6" cstate="print"/>
          <a:stretch>
            <a:fillRect/>
          </a:stretch>
        </p:blipFill>
        <p:spPr>
          <a:xfrm>
            <a:off x="4882896" y="3566160"/>
            <a:ext cx="3730752" cy="2724912"/>
          </a:xfrm>
          <a:prstGeom prst="rect">
            <a:avLst/>
          </a:prstGeom>
        </p:spPr>
      </p:pic>
    </p:spTree>
    <p:extLst>
      <p:ext uri="{BB962C8B-B14F-4D97-AF65-F5344CB8AC3E}">
        <p14:creationId xmlns:p14="http://schemas.microsoft.com/office/powerpoint/2010/main" val="2336318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7D771D2-D6DE-47DE-85D2-1DDA685B53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8522" y="756860"/>
            <a:ext cx="7326955" cy="5344279"/>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a:t>8.2(2)(c)(v)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dirty="0"/>
          </a:p>
        </p:txBody>
      </p:sp>
    </p:spTree>
    <p:extLst>
      <p:ext uri="{BB962C8B-B14F-4D97-AF65-F5344CB8AC3E}">
        <p14:creationId xmlns:p14="http://schemas.microsoft.com/office/powerpoint/2010/main" val="910299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DD3FCB5C-8FFD-4408-B799-90436512C9F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0428" y="762987"/>
            <a:ext cx="7323144" cy="5332025"/>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a:t>8.2(2)(c)(v)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dirty="0"/>
          </a:p>
        </p:txBody>
      </p:sp>
    </p:spTree>
    <p:extLst>
      <p:ext uri="{BB962C8B-B14F-4D97-AF65-F5344CB8AC3E}">
        <p14:creationId xmlns:p14="http://schemas.microsoft.com/office/powerpoint/2010/main" val="271574136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http://schemas.openxmlformats.org/package/2006/metadata/core-properties"/>
    <ds:schemaRef ds:uri="http://purl.org/dc/terms/"/>
    <ds:schemaRef ds:uri="http://schemas.microsoft.com/office/2006/documentManagement/types"/>
    <ds:schemaRef ds:uri="http://schemas.microsoft.com/office/2006/metadata/properties"/>
    <ds:schemaRef ds:uri="http://schemas.microsoft.com/office/infopath/2007/PartnerControls"/>
    <ds:schemaRef ds:uri="http://purl.org/dc/elements/1.1/"/>
    <ds:schemaRef ds:uri="c34af464-7aa1-4edd-9be4-83dffc1cb926"/>
    <ds:schemaRef ds:uri="http://www.w3.org/XML/1998/namespace"/>
    <ds:schemaRef ds:uri="http://purl.org/dc/dcmitype/"/>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32366</TotalTime>
  <Words>1806</Words>
  <Application>Microsoft Office PowerPoint</Application>
  <PresentationFormat>On-screen Show (4:3)</PresentationFormat>
  <Paragraphs>775</Paragraphs>
  <Slides>11</Slides>
  <Notes>8</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11</vt:i4>
      </vt:variant>
    </vt:vector>
  </HeadingPairs>
  <TitlesOfParts>
    <vt:vector size="18" baseType="lpstr">
      <vt:lpstr>Arial</vt:lpstr>
      <vt:lpstr>Calibri</vt:lpstr>
      <vt:lpstr>times</vt:lpstr>
      <vt:lpstr>Times New Roman</vt:lpstr>
      <vt:lpstr>1_Custom Design</vt:lpstr>
      <vt:lpstr>Office Theme</vt:lpstr>
      <vt:lpstr>Custom Design</vt:lpstr>
      <vt:lpstr>PowerPoint Presentation</vt:lpstr>
      <vt:lpstr>8.2(2)(c)(i) Track number of price changes</vt:lpstr>
      <vt:lpstr>8.2(2)(c)(iv) Track number of resettlements due to non-price errors</vt:lpstr>
      <vt:lpstr>8.2(2)(c)(ii) Track number and types of disputes submitted 8.2(2)(c)(iii) Compliance with timeliness of response to disputes </vt:lpstr>
      <vt:lpstr>8.2(2)(c)(iv) Other Settlement metrics</vt:lpstr>
      <vt:lpstr>8.2(2)(c)(iv) Other Settlement metrics</vt:lpstr>
      <vt:lpstr>8.2(2)(c)(iv) Other Settlement metrics</vt:lpstr>
      <vt:lpstr>8.2(2)(c)(v) Availability of ESIID consumption data</vt:lpstr>
      <vt:lpstr>8.2(2)(c)(v) Availability of ESIID consumption data</vt:lpstr>
      <vt:lpstr>8.2(2)(g) Net Allocation to Load - Totals and $/MWh </vt:lpstr>
      <vt:lpstr>8.2(2)(g) Net Allocation to Load - Totals and $/MWh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Martinez, Bryan</cp:lastModifiedBy>
  <cp:revision>500</cp:revision>
  <cp:lastPrinted>2017-07-14T19:25:35Z</cp:lastPrinted>
  <dcterms:created xsi:type="dcterms:W3CDTF">2016-01-21T15:20:31Z</dcterms:created>
  <dcterms:modified xsi:type="dcterms:W3CDTF">2022-04-22T16:59:26Z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