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2"/>
  </p:notesMasterIdLst>
  <p:handoutMasterIdLst>
    <p:handoutMasterId r:id="rId13"/>
  </p:handoutMasterIdLst>
  <p:sldIdLst>
    <p:sldId id="260" r:id="rId6"/>
    <p:sldId id="267" r:id="rId7"/>
    <p:sldId id="272" r:id="rId8"/>
    <p:sldId id="273" r:id="rId9"/>
    <p:sldId id="266" r:id="rId10"/>
    <p:sldId id="271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122" autoAdjust="0"/>
  </p:normalViewPr>
  <p:slideViewPr>
    <p:cSldViewPr showGuides="1">
      <p:cViewPr varScale="1">
        <p:scale>
          <a:sx n="84" d="100"/>
          <a:sy n="84" d="100"/>
        </p:scale>
        <p:origin x="1593" y="8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695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664 MW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99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695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664 MW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420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803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677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FFFFFF"/>
              </a:solidFill>
              <a:effectLst/>
              <a:latin typeface="Segoe UI" panose="020B050204020402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For the quarterly report, NOIE capacity below 50 kW only includes information from NOIEs that have more than two MW of aggregate capacity from those sites.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60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The negative numbers are due to data corrections by NOIEs and updates to the DG records submitted by TSPs for competitive areas.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59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3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2021 Annual Report</a:t>
            </a:r>
          </a:p>
          <a:p>
            <a:r>
              <a:rPr lang="en-US" sz="2800" b="1" dirty="0"/>
              <a:t>2022 Q1 Update</a:t>
            </a:r>
          </a:p>
          <a:p>
            <a:endParaRPr lang="en-US" dirty="0"/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5/4/2022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99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2021 Annual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053335" y="6131058"/>
            <a:ext cx="47858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28F8B1-8F43-4479-AA6D-8809460C35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324" y="1371600"/>
            <a:ext cx="8845354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71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99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Annual Unregistered DG Growth Comparison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C74D44-2ECA-4FA3-9F90-8D4A82C6298F}"/>
              </a:ext>
            </a:extLst>
          </p:cNvPr>
          <p:cNvSpPr txBox="1"/>
          <p:nvPr/>
        </p:nvSpPr>
        <p:spPr>
          <a:xfrm>
            <a:off x="381000" y="5391834"/>
            <a:ext cx="8077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Competitive TDSP data: Same as 2021Q4 quarterly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NOIE data: All NOIEs required to report all capacity in annual report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5889EC-EE49-466C-B87D-C17BA3A949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" y="1110344"/>
            <a:ext cx="9139112" cy="396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271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2022 Q1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04D583-04CF-4510-A6CA-9A7BAEF610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773" y="1439186"/>
            <a:ext cx="8706094" cy="442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649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2021 </a:t>
            </a:r>
            <a:r>
              <a:rPr lang="en-US" dirty="0"/>
              <a:t>Q4 → 2022 Q1 </a:t>
            </a:r>
            <a:r>
              <a:rPr lang="en-US" b="1" dirty="0">
                <a:solidFill>
                  <a:schemeClr val="accent1"/>
                </a:solidFill>
              </a:rPr>
              <a:t>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93B94A-1C4D-4AFB-8D51-BD85104693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945" y="1447800"/>
            <a:ext cx="8716707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997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2022-Q1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14400" y="5867400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* 2016-Q2 was the first report published after implementation of report changes per NPRR794/COPMGR044</a:t>
            </a:r>
          </a:p>
          <a:p>
            <a:r>
              <a:rPr lang="en-US" sz="1100" b="1" dirty="0"/>
              <a:t>** 2019-Q3 was the first report published after implementation of report changes per NPRR891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C278A05-E0FA-43B6-ABCF-060214CA8D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694" y="945067"/>
            <a:ext cx="6557506" cy="47699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43300" y="3013501"/>
            <a:ext cx="13716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/>
              <a:t>Large increase due to reporting requirement  change** </a:t>
            </a:r>
          </a:p>
        </p:txBody>
      </p:sp>
    </p:spTree>
    <p:extLst>
      <p:ext uri="{BB962C8B-B14F-4D97-AF65-F5344CB8AC3E}">
        <p14:creationId xmlns:p14="http://schemas.microsoft.com/office/powerpoint/2010/main" val="417861247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2458</TotalTime>
  <Words>248</Words>
  <Application>Microsoft Office PowerPoint</Application>
  <PresentationFormat>On-screen Show (4:3)</PresentationFormat>
  <Paragraphs>42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</vt:lpstr>
      <vt:lpstr>1_Custom Design</vt:lpstr>
      <vt:lpstr>Office Theme</vt:lpstr>
      <vt:lpstr>PowerPoint Presentation</vt:lpstr>
      <vt:lpstr>2021 Annual Unregistered Distributed Generation Report</vt:lpstr>
      <vt:lpstr>Annual Unregistered DG Growth Comparison</vt:lpstr>
      <vt:lpstr>2022 Q1 Unregistered Distributed Generation Report</vt:lpstr>
      <vt:lpstr>2021 Q4 → 2022 Q1 Change </vt:lpstr>
      <vt:lpstr>Unregistered DG Growth: 2016-Q2* to 2022-Q1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Connor</dc:creator>
  <cp:lastModifiedBy>Khodabakhsh, Fred</cp:lastModifiedBy>
  <cp:revision>150</cp:revision>
  <cp:lastPrinted>2016-01-21T20:53:15Z</cp:lastPrinted>
  <dcterms:created xsi:type="dcterms:W3CDTF">2016-01-21T15:20:31Z</dcterms:created>
  <dcterms:modified xsi:type="dcterms:W3CDTF">2022-04-27T14:57:41Z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