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2"/>
  </p:notesMasterIdLst>
  <p:handoutMasterIdLst>
    <p:handoutMasterId r:id="rId23"/>
  </p:handoutMasterIdLst>
  <p:sldIdLst>
    <p:sldId id="338" r:id="rId6"/>
    <p:sldId id="693" r:id="rId7"/>
    <p:sldId id="694" r:id="rId8"/>
    <p:sldId id="695" r:id="rId9"/>
    <p:sldId id="696" r:id="rId10"/>
    <p:sldId id="697" r:id="rId11"/>
    <p:sldId id="698" r:id="rId12"/>
    <p:sldId id="699" r:id="rId13"/>
    <p:sldId id="700" r:id="rId14"/>
    <p:sldId id="701" r:id="rId15"/>
    <p:sldId id="702" r:id="rId16"/>
    <p:sldId id="703" r:id="rId17"/>
    <p:sldId id="704" r:id="rId18"/>
    <p:sldId id="706" r:id="rId19"/>
    <p:sldId id="705" r:id="rId20"/>
    <p:sldId id="305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19" d="100"/>
          <a:sy n="119" d="100"/>
        </p:scale>
        <p:origin x="56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9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514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811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33600"/>
            <a:ext cx="56388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IBR Ride-Thru Failure Events</a:t>
            </a:r>
          </a:p>
          <a:p>
            <a:r>
              <a:rPr lang="en-US" sz="2800" b="1" dirty="0">
                <a:solidFill>
                  <a:schemeClr val="tx2"/>
                </a:solidFill>
              </a:rPr>
              <a:t>Monthly Update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2000" b="1" dirty="0">
                <a:solidFill>
                  <a:schemeClr val="tx2"/>
                </a:solidFill>
              </a:rPr>
              <a:t>IBRTF Meeting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2000" b="1" dirty="0">
                <a:solidFill>
                  <a:schemeClr val="tx2"/>
                </a:solidFill>
              </a:rPr>
              <a:t>April 8, 2022</a:t>
            </a:r>
          </a:p>
        </p:txBody>
      </p:sp>
    </p:spTree>
    <p:extLst>
      <p:ext uri="{BB962C8B-B14F-4D97-AF65-F5344CB8AC3E}">
        <p14:creationId xmlns:p14="http://schemas.microsoft.com/office/powerpoint/2010/main" val="3676918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33624-AC86-49E7-BDFC-6A08C86F2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 1 Generation Loss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4244D69-CA26-478E-8EE5-E0E7517F5E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1276195"/>
              </p:ext>
            </p:extLst>
          </p:nvPr>
        </p:nvGraphicFramePr>
        <p:xfrm>
          <a:off x="381000" y="838200"/>
          <a:ext cx="8382000" cy="48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7750">
                  <a:extLst>
                    <a:ext uri="{9D8B030D-6E8A-4147-A177-3AD203B41FA5}">
                      <a16:colId xmlns:a16="http://schemas.microsoft.com/office/drawing/2014/main" val="2805145752"/>
                    </a:ext>
                  </a:extLst>
                </a:gridCol>
                <a:gridCol w="1496786">
                  <a:extLst>
                    <a:ext uri="{9D8B030D-6E8A-4147-A177-3AD203B41FA5}">
                      <a16:colId xmlns:a16="http://schemas.microsoft.com/office/drawing/2014/main" val="123272197"/>
                    </a:ext>
                  </a:extLst>
                </a:gridCol>
                <a:gridCol w="1347107">
                  <a:extLst>
                    <a:ext uri="{9D8B030D-6E8A-4147-A177-3AD203B41FA5}">
                      <a16:colId xmlns:a16="http://schemas.microsoft.com/office/drawing/2014/main" val="4200678114"/>
                    </a:ext>
                  </a:extLst>
                </a:gridCol>
                <a:gridCol w="1347107">
                  <a:extLst>
                    <a:ext uri="{9D8B030D-6E8A-4147-A177-3AD203B41FA5}">
                      <a16:colId xmlns:a16="http://schemas.microsoft.com/office/drawing/2014/main" val="1223782946"/>
                    </a:ext>
                  </a:extLst>
                </a:gridCol>
                <a:gridCol w="1746250">
                  <a:extLst>
                    <a:ext uri="{9D8B030D-6E8A-4147-A177-3AD203B41FA5}">
                      <a16:colId xmlns:a16="http://schemas.microsoft.com/office/drawing/2014/main" val="1671768400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3413773104"/>
                    </a:ext>
                  </a:extLst>
                </a:gridCol>
              </a:tblGrid>
              <a:tr h="857250">
                <a:tc>
                  <a:txBody>
                    <a:bodyPr/>
                    <a:lstStyle/>
                    <a:p>
                      <a:r>
                        <a:rPr lang="en-US" sz="1600" dirty="0"/>
                        <a:t>Plant*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Pre-Disturbance MW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Lowest MW (SCADA)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MW Reduction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Recovery Time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RFI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327474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Plant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Sub-second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413111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Plant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80814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Plant C**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Hours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510569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Plant 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456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412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8677943"/>
                  </a:ext>
                </a:extLst>
              </a:tr>
              <a:tr h="600075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Plant 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Seconds/</a:t>
                      </a:r>
                    </a:p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Sub-second?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Not Yet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690294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Plant 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829783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Plant 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898781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Plant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Sub-second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964809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Plant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0206214"/>
                  </a:ext>
                </a:extLst>
              </a:tr>
              <a:tr h="600075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Plant 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Seconds/</a:t>
                      </a:r>
                    </a:p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Sub-second?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Not Yet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821058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D1AD2F-98CA-4082-B55B-18D973AAD7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AA9C99F-3884-4BF7-8CFA-9B6536FC5F25}"/>
              </a:ext>
            </a:extLst>
          </p:cNvPr>
          <p:cNvSpPr txBox="1"/>
          <p:nvPr/>
        </p:nvSpPr>
        <p:spPr>
          <a:xfrm>
            <a:off x="381000" y="5602705"/>
            <a:ext cx="670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*Units at each site aggregated; 10 MW combined reduction minimum</a:t>
            </a:r>
          </a:p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**Tripped off with transmission line</a:t>
            </a:r>
          </a:p>
        </p:txBody>
      </p:sp>
    </p:spTree>
    <p:extLst>
      <p:ext uri="{BB962C8B-B14F-4D97-AF65-F5344CB8AC3E}">
        <p14:creationId xmlns:p14="http://schemas.microsoft.com/office/powerpoint/2010/main" val="14291600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33624-AC86-49E7-BDFC-6A08C86F2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 2 Generation Loss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4244D69-CA26-478E-8EE5-E0E7517F5E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4918881"/>
              </p:ext>
            </p:extLst>
          </p:nvPr>
        </p:nvGraphicFramePr>
        <p:xfrm>
          <a:off x="381000" y="838200"/>
          <a:ext cx="83820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7750">
                  <a:extLst>
                    <a:ext uri="{9D8B030D-6E8A-4147-A177-3AD203B41FA5}">
                      <a16:colId xmlns:a16="http://schemas.microsoft.com/office/drawing/2014/main" val="2805145752"/>
                    </a:ext>
                  </a:extLst>
                </a:gridCol>
                <a:gridCol w="1496786">
                  <a:extLst>
                    <a:ext uri="{9D8B030D-6E8A-4147-A177-3AD203B41FA5}">
                      <a16:colId xmlns:a16="http://schemas.microsoft.com/office/drawing/2014/main" val="123272197"/>
                    </a:ext>
                  </a:extLst>
                </a:gridCol>
                <a:gridCol w="1347107">
                  <a:extLst>
                    <a:ext uri="{9D8B030D-6E8A-4147-A177-3AD203B41FA5}">
                      <a16:colId xmlns:a16="http://schemas.microsoft.com/office/drawing/2014/main" val="4200678114"/>
                    </a:ext>
                  </a:extLst>
                </a:gridCol>
                <a:gridCol w="1347107">
                  <a:extLst>
                    <a:ext uri="{9D8B030D-6E8A-4147-A177-3AD203B41FA5}">
                      <a16:colId xmlns:a16="http://schemas.microsoft.com/office/drawing/2014/main" val="1223782946"/>
                    </a:ext>
                  </a:extLst>
                </a:gridCol>
                <a:gridCol w="1746250">
                  <a:extLst>
                    <a:ext uri="{9D8B030D-6E8A-4147-A177-3AD203B41FA5}">
                      <a16:colId xmlns:a16="http://schemas.microsoft.com/office/drawing/2014/main" val="1671768400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3413773104"/>
                    </a:ext>
                  </a:extLst>
                </a:gridCol>
              </a:tblGrid>
              <a:tr h="857250">
                <a:tc>
                  <a:txBody>
                    <a:bodyPr/>
                    <a:lstStyle/>
                    <a:p>
                      <a:r>
                        <a:rPr lang="en-US" sz="1600" dirty="0"/>
                        <a:t>Plant*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Pre-Disturbance MW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Lowest MW (SCADA)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MW Reduction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Recovery Time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RFI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327474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Plant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Seconds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80814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Plant 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462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Units vary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8677943"/>
                  </a:ext>
                </a:extLst>
              </a:tr>
              <a:tr h="600075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Plant 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Seconds/</a:t>
                      </a:r>
                    </a:p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Sub-second?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Not Yet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690294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Plant 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829783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Plant 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898781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Plant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Sub-second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964809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Plant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0206214"/>
                  </a:ext>
                </a:extLst>
              </a:tr>
              <a:tr h="600075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Plant 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Seconds/</a:t>
                      </a:r>
                    </a:p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Sub-second?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Not Yet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821058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D1AD2F-98CA-4082-B55B-18D973AAD7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AA9C99F-3884-4BF7-8CFA-9B6536FC5F25}"/>
              </a:ext>
            </a:extLst>
          </p:cNvPr>
          <p:cNvSpPr txBox="1"/>
          <p:nvPr/>
        </p:nvSpPr>
        <p:spPr>
          <a:xfrm>
            <a:off x="381000" y="5105400"/>
            <a:ext cx="670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*Units at each site aggregated; 10 MW combined reduction minimum</a:t>
            </a:r>
          </a:p>
          <a:p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007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EF11C-0862-400C-94D3-2166B1218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PMU vs SCADA for Analysis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847F71-B9D2-4F84-ACD7-10E6D20C14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0478D6E-4DC6-40C7-8946-8E6597D06D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633" y="838200"/>
            <a:ext cx="8063767" cy="23622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D33E5A2-7C61-4209-B3DF-0BD5C9B282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053" y="3276600"/>
            <a:ext cx="7924801" cy="257117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B35F137-4B1D-4A7B-B473-5B322E7CE80A}"/>
              </a:ext>
            </a:extLst>
          </p:cNvPr>
          <p:cNvSpPr txBox="1"/>
          <p:nvPr/>
        </p:nvSpPr>
        <p:spPr>
          <a:xfrm>
            <a:off x="5410200" y="6047874"/>
            <a:ext cx="3485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*Plant A from previous slide</a:t>
            </a:r>
          </a:p>
        </p:txBody>
      </p:sp>
    </p:spTree>
    <p:extLst>
      <p:ext uri="{BB962C8B-B14F-4D97-AF65-F5344CB8AC3E}">
        <p14:creationId xmlns:p14="http://schemas.microsoft.com/office/powerpoint/2010/main" val="26969273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82E86-C63A-41E3-9E7A-51A01FDA2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PMU vs SCADA for Analysis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9FD967-8AB1-4F33-90F7-D3FDF2816D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911D7E5-967A-4BD6-9395-7033979053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342" y="1066801"/>
            <a:ext cx="8109330" cy="2057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966C4D6-0505-4230-A118-8BF6434190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705" y="3220370"/>
            <a:ext cx="8229601" cy="331614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05D5941-B936-4D8D-9DF6-285817EEEA7C}"/>
              </a:ext>
            </a:extLst>
          </p:cNvPr>
          <p:cNvSpPr txBox="1"/>
          <p:nvPr/>
        </p:nvSpPr>
        <p:spPr>
          <a:xfrm>
            <a:off x="4876800" y="6412468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*Plant E from previous slide</a:t>
            </a:r>
          </a:p>
        </p:txBody>
      </p:sp>
    </p:spTree>
    <p:extLst>
      <p:ext uri="{BB962C8B-B14F-4D97-AF65-F5344CB8AC3E}">
        <p14:creationId xmlns:p14="http://schemas.microsoft.com/office/powerpoint/2010/main" val="4350847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7B2AC-B099-49D5-9EE8-A4F790897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PMU vs SCADA for Analysis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6978BE-B036-4474-8FFE-1E0AB9E59F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C147C9B-E40D-472F-A2F2-3F565B2ED8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838200"/>
            <a:ext cx="7772400" cy="25908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2FB9B78-C155-4A8D-8A1E-7A5A3BA178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3433012"/>
            <a:ext cx="7010400" cy="220657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3E6914E-9F4E-4341-9B13-0FC9A277AC72}"/>
              </a:ext>
            </a:extLst>
          </p:cNvPr>
          <p:cNvSpPr txBox="1"/>
          <p:nvPr/>
        </p:nvSpPr>
        <p:spPr>
          <a:xfrm>
            <a:off x="4343400" y="58674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*Plant H from previous slide</a:t>
            </a:r>
          </a:p>
        </p:txBody>
      </p:sp>
    </p:spTree>
    <p:extLst>
      <p:ext uri="{BB962C8B-B14F-4D97-AF65-F5344CB8AC3E}">
        <p14:creationId xmlns:p14="http://schemas.microsoft.com/office/powerpoint/2010/main" val="16328438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2ECEB-13C9-49A9-A76A-A5B057DAF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Misc. Notes from Panhandle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63959-DC85-4119-8124-F90D037289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Have not received any usable PMU data; only have access to RT PMU data being streamed from ONCOR</a:t>
            </a:r>
          </a:p>
          <a:p>
            <a:r>
              <a:rPr lang="en-US" sz="2000" dirty="0"/>
              <a:t>Windfarms commissioned pre-2017; PMU data not required</a:t>
            </a:r>
          </a:p>
          <a:p>
            <a:r>
              <a:rPr lang="en-US" sz="2000" dirty="0"/>
              <a:t>Have received DFR event files from 5 plants; time consuming going through files and calculating power flows</a:t>
            </a:r>
          </a:p>
          <a:p>
            <a:r>
              <a:rPr lang="en-US" sz="2000" dirty="0"/>
              <a:t>Difficult to determine actual losses from SCADA data</a:t>
            </a:r>
          </a:p>
          <a:p>
            <a:r>
              <a:rPr lang="en-US" sz="2000" dirty="0"/>
              <a:t>RFIs due 4/12</a:t>
            </a:r>
          </a:p>
          <a:p>
            <a:r>
              <a:rPr lang="en-US" sz="2000" dirty="0"/>
              <a:t>Could possibly be Category 1j NERC event</a:t>
            </a:r>
          </a:p>
          <a:p>
            <a:pPr lvl="1"/>
            <a:r>
              <a:rPr lang="en-US" sz="1600" dirty="0"/>
              <a:t>A non-consequential interruption of inverter type resources aggregated to 500MW or more not caused by a fault on its inverters, or its ac terminal equipment.</a:t>
            </a:r>
            <a:endParaRPr lang="en-US" sz="2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16C587-8836-42A9-A3F6-8E7CD165F4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8869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33604"/>
            <a:ext cx="56388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solidFill>
                <a:srgbClr val="00AEC7"/>
              </a:solidFill>
              <a:ea typeface="+mj-ea"/>
              <a:cs typeface="+mj-cs"/>
            </a:endParaRPr>
          </a:p>
          <a:p>
            <a:endParaRPr lang="en-US" sz="2800" b="1" dirty="0">
              <a:solidFill>
                <a:srgbClr val="00AEC7"/>
              </a:solidFill>
              <a:ea typeface="+mj-ea"/>
              <a:cs typeface="+mj-cs"/>
            </a:endParaRPr>
          </a:p>
          <a:p>
            <a:r>
              <a:rPr lang="en-US" sz="2800" b="1" dirty="0">
                <a:solidFill>
                  <a:srgbClr val="00AEC7"/>
                </a:solidFill>
                <a:ea typeface="+mj-ea"/>
                <a:cs typeface="+mj-cs"/>
              </a:rPr>
              <a:t>        </a:t>
            </a:r>
            <a:r>
              <a:rPr lang="en-US" sz="6000" b="1" dirty="0">
                <a:solidFill>
                  <a:srgbClr val="00AEC7"/>
                </a:solidFill>
                <a:ea typeface="+mj-ea"/>
                <a:cs typeface="+mj-cs"/>
              </a:rPr>
              <a:t>Questions?</a:t>
            </a:r>
            <a:endParaRPr lang="en-US" sz="5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547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313F7610-5AE2-4E2A-AC89-A90B3EFAF7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44477"/>
            <a:ext cx="8458200" cy="517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Jan/Feb IBR Ride-Thru Failure Events</a:t>
            </a:r>
            <a:endParaRPr lang="en-US" altLang="en-US" dirty="0"/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58FB98CB-10BE-4066-84C2-F15F44D959F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32" indent="-28574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971" indent="-22859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160" indent="-22859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349" indent="-22859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537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726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914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103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D8DF636-BD2B-4C73-96C8-E442144581FB}" type="slidenum">
              <a:rPr lang="en-US" altLang="en-US" smtClean="0">
                <a:solidFill>
                  <a:srgbClr val="898989"/>
                </a:solidFill>
              </a:rPr>
              <a:pPr/>
              <a:t>2</a:t>
            </a:fld>
            <a:endParaRPr lang="en-US" altLang="en-US" dirty="0">
              <a:solidFill>
                <a:srgbClr val="898989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9DA729-0766-4BD6-A455-EA272DE8F2C9}"/>
              </a:ext>
            </a:extLst>
          </p:cNvPr>
          <p:cNvSpPr txBox="1"/>
          <p:nvPr/>
        </p:nvSpPr>
        <p:spPr>
          <a:xfrm>
            <a:off x="504825" y="737902"/>
            <a:ext cx="81343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/>
              </a:rPr>
              <a:t>The f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</a:rPr>
              <a:t>ollowing </a:t>
            </a:r>
            <a:r>
              <a:rPr lang="en-US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/>
              </a:rPr>
              <a:t>events were identified as loss of solar generation after a system fault or voltage disturbance seen in RT PMU data. RFIs were sent on 3/10 with due date of 4/1.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4228612-17A3-40D1-923E-79C955EF82E1}"/>
              </a:ext>
            </a:extLst>
          </p:cNvPr>
          <p:cNvGrpSpPr/>
          <p:nvPr/>
        </p:nvGrpSpPr>
        <p:grpSpPr>
          <a:xfrm>
            <a:off x="314325" y="1336409"/>
            <a:ext cx="8515350" cy="491399"/>
            <a:chOff x="0" y="93541"/>
            <a:chExt cx="8515350" cy="491399"/>
          </a:xfrm>
        </p:grpSpPr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C7C6712C-9A30-44A9-B0DC-A4984C0C1FD8}"/>
                </a:ext>
              </a:extLst>
            </p:cNvPr>
            <p:cNvSpPr/>
            <p:nvPr/>
          </p:nvSpPr>
          <p:spPr>
            <a:xfrm>
              <a:off x="0" y="93541"/>
              <a:ext cx="8515350" cy="49139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ectangle: Rounded Corners 4">
              <a:extLst>
                <a:ext uri="{FF2B5EF4-FFF2-40B4-BE49-F238E27FC236}">
                  <a16:creationId xmlns:a16="http://schemas.microsoft.com/office/drawing/2014/main" id="{78C682A4-AA49-428B-90B4-9D5F2E74BB47}"/>
                </a:ext>
              </a:extLst>
            </p:cNvPr>
            <p:cNvSpPr txBox="1"/>
            <p:nvPr/>
          </p:nvSpPr>
          <p:spPr>
            <a:xfrm>
              <a:off x="23988" y="117529"/>
              <a:ext cx="8467374" cy="4434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marL="0" lvl="0" indent="0" algn="l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/>
                <a:t>Event</a:t>
              </a:r>
              <a:r>
                <a:rPr lang="en-US" sz="2100" kern="1200" dirty="0"/>
                <a:t> #1 – </a:t>
              </a:r>
              <a:r>
                <a:rPr lang="en-US" sz="2000" kern="1200" dirty="0"/>
                <a:t>1/20</a:t>
              </a:r>
              <a:r>
                <a:rPr lang="en-US" sz="2100" kern="1200" dirty="0"/>
                <a:t> @ 9:40 AM</a:t>
              </a: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AAFCCFB5-7B0C-4D25-A649-37298B92F79B}"/>
              </a:ext>
            </a:extLst>
          </p:cNvPr>
          <p:cNvSpPr txBox="1"/>
          <p:nvPr/>
        </p:nvSpPr>
        <p:spPr>
          <a:xfrm>
            <a:off x="381000" y="1841540"/>
            <a:ext cx="78486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Event Description: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 units at same plant lost a combined 123 MW (Unit 1 – 110 MW; Unit 2 – 13 MW)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Unit 1 fell to 0MW and began ramp up in 15 sec. and reached ½ output in 1.5 min.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Unit 2 reduced 15% output and came back to full in 15 sec.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Same inverters as other plants tripping on AC overvoltage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 identified forced outages in FOD during event </a:t>
            </a:r>
          </a:p>
          <a:p>
            <a:pPr lvl="1"/>
            <a:endParaRPr lang="en-US" sz="1600" dirty="0"/>
          </a:p>
          <a:p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RFI Response and Follow Up Actions: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Failed MV transformer at site caused one feeder breaker to open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All other inverters entered momentary cessation after transformer failure, of which the RE was unaware until receiving RFI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Still in process collecting information on applicable inverter fault codes, momentary cessation settings, and oscillography records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Potential changes to inverter protection settings are being evaluated with OEM; no changes made yet</a:t>
            </a:r>
          </a:p>
        </p:txBody>
      </p:sp>
    </p:spTree>
    <p:extLst>
      <p:ext uri="{BB962C8B-B14F-4D97-AF65-F5344CB8AC3E}">
        <p14:creationId xmlns:p14="http://schemas.microsoft.com/office/powerpoint/2010/main" val="2350573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A8200-214C-4844-811D-92F0FB942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Jan/Feb IBR Ride-Thru Failure Events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23BA19-E166-4DD6-8D95-A5C9159E97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1612DC5-48A9-44B8-8458-17B7889BFA82}"/>
              </a:ext>
            </a:extLst>
          </p:cNvPr>
          <p:cNvGrpSpPr/>
          <p:nvPr/>
        </p:nvGrpSpPr>
        <p:grpSpPr>
          <a:xfrm>
            <a:off x="244642" y="990600"/>
            <a:ext cx="8515350" cy="491399"/>
            <a:chOff x="0" y="93541"/>
            <a:chExt cx="8515350" cy="491399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3573386E-5090-4E52-AF51-1C1B50844901}"/>
                </a:ext>
              </a:extLst>
            </p:cNvPr>
            <p:cNvSpPr/>
            <p:nvPr/>
          </p:nvSpPr>
          <p:spPr>
            <a:xfrm>
              <a:off x="0" y="93541"/>
              <a:ext cx="8515350" cy="49139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ectangle: Rounded Corners 4">
              <a:extLst>
                <a:ext uri="{FF2B5EF4-FFF2-40B4-BE49-F238E27FC236}">
                  <a16:creationId xmlns:a16="http://schemas.microsoft.com/office/drawing/2014/main" id="{C1F7A111-F126-4999-A803-5D195CAF4E00}"/>
                </a:ext>
              </a:extLst>
            </p:cNvPr>
            <p:cNvSpPr txBox="1"/>
            <p:nvPr/>
          </p:nvSpPr>
          <p:spPr>
            <a:xfrm>
              <a:off x="23988" y="117529"/>
              <a:ext cx="8467374" cy="4434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marL="0" lvl="0" indent="0" algn="l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/>
                <a:t>Event</a:t>
              </a:r>
              <a:r>
                <a:rPr lang="en-US" sz="2100" kern="1200" dirty="0"/>
                <a:t> #2 – 2/9 @ 2:14 PM</a:t>
              </a: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61DAAA9F-7963-41AC-8CF3-AE9E62B10C67}"/>
              </a:ext>
            </a:extLst>
          </p:cNvPr>
          <p:cNvSpPr txBox="1"/>
          <p:nvPr/>
        </p:nvSpPr>
        <p:spPr>
          <a:xfrm>
            <a:off x="293771" y="1710599"/>
            <a:ext cx="851535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Event Description: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Single unit trip while generating 116 MW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Began ramping up 3 min. later but only reached 35% output. Full output following day.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Unit tripped during 6/26/2021 event while in commissioning process. Inverter type not found in any other events.</a:t>
            </a:r>
          </a:p>
          <a:p>
            <a:endParaRPr lang="en-US" sz="1600" b="1" dirty="0"/>
          </a:p>
          <a:p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RFI Response and Follow Up Actions: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Granted extension on RFI until 4/8</a:t>
            </a:r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2299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A8200-214C-4844-811D-92F0FB942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Jan/Feb IBR Ride-Thru Failure Events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23BA19-E166-4DD6-8D95-A5C9159E97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1612DC5-48A9-44B8-8458-17B7889BFA82}"/>
              </a:ext>
            </a:extLst>
          </p:cNvPr>
          <p:cNvGrpSpPr/>
          <p:nvPr/>
        </p:nvGrpSpPr>
        <p:grpSpPr>
          <a:xfrm>
            <a:off x="244642" y="990600"/>
            <a:ext cx="8515350" cy="491399"/>
            <a:chOff x="0" y="93541"/>
            <a:chExt cx="8515350" cy="491399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3573386E-5090-4E52-AF51-1C1B50844901}"/>
                </a:ext>
              </a:extLst>
            </p:cNvPr>
            <p:cNvSpPr/>
            <p:nvPr/>
          </p:nvSpPr>
          <p:spPr>
            <a:xfrm>
              <a:off x="0" y="93541"/>
              <a:ext cx="8515350" cy="49139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ectangle: Rounded Corners 4">
              <a:extLst>
                <a:ext uri="{FF2B5EF4-FFF2-40B4-BE49-F238E27FC236}">
                  <a16:creationId xmlns:a16="http://schemas.microsoft.com/office/drawing/2014/main" id="{C1F7A111-F126-4999-A803-5D195CAF4E00}"/>
                </a:ext>
              </a:extLst>
            </p:cNvPr>
            <p:cNvSpPr txBox="1"/>
            <p:nvPr/>
          </p:nvSpPr>
          <p:spPr>
            <a:xfrm>
              <a:off x="23988" y="117529"/>
              <a:ext cx="8467374" cy="4434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marL="0" lvl="0" indent="0" algn="l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/>
                <a:t>Event</a:t>
              </a:r>
              <a:r>
                <a:rPr lang="en-US" sz="2100" kern="1200" dirty="0"/>
                <a:t> #3 – 2/11 @ 2:33 PM</a:t>
              </a: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61DAAA9F-7963-41AC-8CF3-AE9E62B10C67}"/>
              </a:ext>
            </a:extLst>
          </p:cNvPr>
          <p:cNvSpPr txBox="1"/>
          <p:nvPr/>
        </p:nvSpPr>
        <p:spPr>
          <a:xfrm>
            <a:off x="293771" y="1710599"/>
            <a:ext cx="851535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Event Description: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Single unit run back and trip over ~25 sec. while generating 98.6 MW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Unit began ramping 3 min. later and full output reached &lt; 4 min. after fault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Unit came online in Jan. 2022 and inverter type not seen in other events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RFI Response and Follow Up Actions: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Voltage disturbance recorded at time of event inconsequential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Unit not yet commercial and loss of generation occurred during reactive testing when Cap bank switched in service but MPT load tap changer did not adjust in timely manner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All 33 inverters tripped on overvoltage as a result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Inverter overvoltage protection settings and LTC controller settings were changed to prevent repeat of condition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 ERCOT follow up actions at this time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70349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A8200-214C-4844-811D-92F0FB942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Jan/Feb IBR Ride-Thru Failure Events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23BA19-E166-4DD6-8D95-A5C9159E97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1612DC5-48A9-44B8-8458-17B7889BFA82}"/>
              </a:ext>
            </a:extLst>
          </p:cNvPr>
          <p:cNvGrpSpPr/>
          <p:nvPr/>
        </p:nvGrpSpPr>
        <p:grpSpPr>
          <a:xfrm>
            <a:off x="244642" y="990600"/>
            <a:ext cx="8515350" cy="491399"/>
            <a:chOff x="0" y="93541"/>
            <a:chExt cx="8515350" cy="491399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3573386E-5090-4E52-AF51-1C1B50844901}"/>
                </a:ext>
              </a:extLst>
            </p:cNvPr>
            <p:cNvSpPr/>
            <p:nvPr/>
          </p:nvSpPr>
          <p:spPr>
            <a:xfrm>
              <a:off x="0" y="93541"/>
              <a:ext cx="8515350" cy="49139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ectangle: Rounded Corners 4">
              <a:extLst>
                <a:ext uri="{FF2B5EF4-FFF2-40B4-BE49-F238E27FC236}">
                  <a16:creationId xmlns:a16="http://schemas.microsoft.com/office/drawing/2014/main" id="{C1F7A111-F126-4999-A803-5D195CAF4E00}"/>
                </a:ext>
              </a:extLst>
            </p:cNvPr>
            <p:cNvSpPr txBox="1"/>
            <p:nvPr/>
          </p:nvSpPr>
          <p:spPr>
            <a:xfrm>
              <a:off x="23988" y="117529"/>
              <a:ext cx="8467374" cy="4434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marL="0" lvl="0" indent="0" algn="l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/>
                <a:t>Event</a:t>
              </a:r>
              <a:r>
                <a:rPr lang="en-US" sz="2100" kern="1200" dirty="0"/>
                <a:t> #4 – 2/12 @ 9:07 AM</a:t>
              </a: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61DAAA9F-7963-41AC-8CF3-AE9E62B10C67}"/>
              </a:ext>
            </a:extLst>
          </p:cNvPr>
          <p:cNvSpPr txBox="1"/>
          <p:nvPr/>
        </p:nvSpPr>
        <p:spPr>
          <a:xfrm>
            <a:off x="293771" y="1710599"/>
            <a:ext cx="851535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Event Description: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Single unit trip while generating 123 MW; did not generate until next day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Plant E from NERC table of 5/9 unit reductions that had feeder breakers trip on underfrequency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Same inverter as other plants tripping on AC overvoltage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RFI Response and Follow Up Actions: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Failure of MW transformer caused a SLG fault and tripped a feeder breaker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Feeder breaker trip caused an undervoltage event within the site, causing the rest of the feeder breakers to trip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 feeder breakers were closed that night and the last the following day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Evaluation of potential changes to inverter protection settings are being discussed with OEMs</a:t>
            </a:r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66908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A8200-214C-4844-811D-92F0FB942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Jan/Feb IBR Ride-Thru Failure Events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23BA19-E166-4DD6-8D95-A5C9159E97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1612DC5-48A9-44B8-8458-17B7889BFA82}"/>
              </a:ext>
            </a:extLst>
          </p:cNvPr>
          <p:cNvGrpSpPr/>
          <p:nvPr/>
        </p:nvGrpSpPr>
        <p:grpSpPr>
          <a:xfrm>
            <a:off x="244642" y="990600"/>
            <a:ext cx="8515350" cy="491399"/>
            <a:chOff x="0" y="93541"/>
            <a:chExt cx="8515350" cy="491399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3573386E-5090-4E52-AF51-1C1B50844901}"/>
                </a:ext>
              </a:extLst>
            </p:cNvPr>
            <p:cNvSpPr/>
            <p:nvPr/>
          </p:nvSpPr>
          <p:spPr>
            <a:xfrm>
              <a:off x="0" y="93541"/>
              <a:ext cx="8515350" cy="49139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ectangle: Rounded Corners 4">
              <a:extLst>
                <a:ext uri="{FF2B5EF4-FFF2-40B4-BE49-F238E27FC236}">
                  <a16:creationId xmlns:a16="http://schemas.microsoft.com/office/drawing/2014/main" id="{C1F7A111-F126-4999-A803-5D195CAF4E00}"/>
                </a:ext>
              </a:extLst>
            </p:cNvPr>
            <p:cNvSpPr txBox="1"/>
            <p:nvPr/>
          </p:nvSpPr>
          <p:spPr>
            <a:xfrm>
              <a:off x="23988" y="117529"/>
              <a:ext cx="8467374" cy="4434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marL="0" lvl="0" indent="0" algn="l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/>
                <a:t>Event</a:t>
              </a:r>
              <a:r>
                <a:rPr lang="en-US" sz="2100" kern="1200" dirty="0"/>
                <a:t> #5 – 2/17 @ 4:52 PM</a:t>
              </a: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61DAAA9F-7963-41AC-8CF3-AE9E62B10C67}"/>
              </a:ext>
            </a:extLst>
          </p:cNvPr>
          <p:cNvSpPr txBox="1"/>
          <p:nvPr/>
        </p:nvSpPr>
        <p:spPr>
          <a:xfrm>
            <a:off x="268630" y="1505987"/>
            <a:ext cx="851535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Event Description: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 units at 2 different sites with same POI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Single unit in Site #1 tripped while generating 180.5 MW. Began ramping 10 sec. later and reached 78% output 1.5 min. after trip.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Two units at Site #2 lost a combined 28 MW and returned to full output ~10 seconds later. Site #2 same as Event #1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All three units same inverter type as other plants tripping on AC overvoltage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RFI Response and Follow Up Actions: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MV transformer failure at Site #1 caused feeder breaker to open.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All other inverter at Site #1 entered momentary cessation, of which RE was not aware until receiving RFI.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33 inverters (of 372) at neighboring Site #2 entered momentary cessation; RE unaware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Site #1 recorded fault code records for Phase Jump, Under Freq., and Under Voltage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Both sites still in process of retrieving momentary cessation settings and oscillography records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Both sites are evaluating potential changes to inverter protection settings with OEM</a:t>
            </a:r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04961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013D8-DFDB-4BA9-ACF8-03ADEBB6F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77CA3E-2BF6-428F-BC33-3010815469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No solar events in which a fault or significant voltage disturbance detected at time of loss of generation</a:t>
            </a:r>
          </a:p>
          <a:p>
            <a:r>
              <a:rPr lang="en-US" sz="2400" dirty="0"/>
              <a:t>Several events in which single site lost &gt;100 MW</a:t>
            </a:r>
          </a:p>
          <a:p>
            <a:r>
              <a:rPr lang="en-US" sz="2400" dirty="0"/>
              <a:t>Seeing some solar farms with multiple events and will start sending RFIs for these</a:t>
            </a:r>
          </a:p>
          <a:p>
            <a:r>
              <a:rPr lang="en-US" sz="2400" dirty="0"/>
              <a:t>One such RFI due on 4/1 but granted extension</a:t>
            </a:r>
          </a:p>
          <a:p>
            <a:r>
              <a:rPr lang="en-US" sz="2400" dirty="0"/>
              <a:t>Most significant event was several windfarms in Panhandle either tripping or reducing output after system fault on 3/22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07FA54-9F5C-4210-905F-A8B2784879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150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E2A35-923A-4DDE-99F5-E3F82A780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Panhandle Windfarm Event 3/22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60DF74-2EB8-4B9F-990D-DABB41C494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3775628-34C5-4E1B-8B92-9EAA89C0CFBB}"/>
              </a:ext>
            </a:extLst>
          </p:cNvPr>
          <p:cNvGrpSpPr/>
          <p:nvPr/>
        </p:nvGrpSpPr>
        <p:grpSpPr>
          <a:xfrm>
            <a:off x="244642" y="905015"/>
            <a:ext cx="8515350" cy="491399"/>
            <a:chOff x="0" y="93541"/>
            <a:chExt cx="8515350" cy="491399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6CF95ED8-8796-4388-8576-0E08E334FEE6}"/>
                </a:ext>
              </a:extLst>
            </p:cNvPr>
            <p:cNvSpPr/>
            <p:nvPr/>
          </p:nvSpPr>
          <p:spPr>
            <a:xfrm>
              <a:off x="0" y="93541"/>
              <a:ext cx="8515350" cy="49139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ctangle: Rounded Corners 4">
              <a:extLst>
                <a:ext uri="{FF2B5EF4-FFF2-40B4-BE49-F238E27FC236}">
                  <a16:creationId xmlns:a16="http://schemas.microsoft.com/office/drawing/2014/main" id="{24648A40-A880-43D4-85E3-AA80B24CE4A3}"/>
                </a:ext>
              </a:extLst>
            </p:cNvPr>
            <p:cNvSpPr txBox="1"/>
            <p:nvPr/>
          </p:nvSpPr>
          <p:spPr>
            <a:xfrm>
              <a:off x="23988" y="117529"/>
              <a:ext cx="8467374" cy="4434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marL="0" lvl="0" indent="0" algn="l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/>
                <a:t>Event</a:t>
              </a:r>
              <a:r>
                <a:rPr lang="en-US" sz="2100" kern="1200" dirty="0"/>
                <a:t> #1 – 3/22 @ 4:16 AM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F6F09C83-E156-4335-A9EF-EAD832986DAF}"/>
              </a:ext>
            </a:extLst>
          </p:cNvPr>
          <p:cNvSpPr txBox="1"/>
          <p:nvPr/>
        </p:nvSpPr>
        <p:spPr>
          <a:xfrm>
            <a:off x="216568" y="1470793"/>
            <a:ext cx="4355432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A-B phase fault lasting 3.38 cycles on transmission line from large Panhandle substation to windfarm (line owned by windfarm and tripped)</a:t>
            </a:r>
          </a:p>
          <a:p>
            <a:endParaRPr lang="en-US" sz="16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Windfarm was generating a combined 273 MW which was lost due to line trip</a:t>
            </a:r>
          </a:p>
          <a:p>
            <a:endParaRPr lang="en-US" sz="16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Voltage at substation dropped to 0.7pu (345kV) and highest voltage or 1.132pu recorded at nearby substation</a:t>
            </a:r>
          </a:p>
          <a:p>
            <a:endParaRPr lang="en-US" sz="16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Nearby windfarms lost combined ~410 MW following fault with varying recovery times </a:t>
            </a:r>
          </a:p>
          <a:p>
            <a:endParaRPr lang="en-US" sz="16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Total loss ~680 MW</a:t>
            </a:r>
          </a:p>
          <a:p>
            <a:endParaRPr lang="en-US" sz="16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Frequency dropped from 60.008 Hz to 59.904 Hz (PI)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78A08E2-BAEC-420E-9C49-97E9E9FC8F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8493" y="1509998"/>
            <a:ext cx="4091499" cy="4890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83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E2A35-923A-4DDE-99F5-E3F82A780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Panhandle Windfarm Event 3/22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60DF74-2EB8-4B9F-990D-DABB41C494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3775628-34C5-4E1B-8B92-9EAA89C0CFBB}"/>
              </a:ext>
            </a:extLst>
          </p:cNvPr>
          <p:cNvGrpSpPr/>
          <p:nvPr/>
        </p:nvGrpSpPr>
        <p:grpSpPr>
          <a:xfrm>
            <a:off x="244642" y="905015"/>
            <a:ext cx="8515350" cy="491399"/>
            <a:chOff x="0" y="93541"/>
            <a:chExt cx="8515350" cy="491399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6CF95ED8-8796-4388-8576-0E08E334FEE6}"/>
                </a:ext>
              </a:extLst>
            </p:cNvPr>
            <p:cNvSpPr/>
            <p:nvPr/>
          </p:nvSpPr>
          <p:spPr>
            <a:xfrm>
              <a:off x="0" y="93541"/>
              <a:ext cx="8515350" cy="49139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ctangle: Rounded Corners 4">
              <a:extLst>
                <a:ext uri="{FF2B5EF4-FFF2-40B4-BE49-F238E27FC236}">
                  <a16:creationId xmlns:a16="http://schemas.microsoft.com/office/drawing/2014/main" id="{24648A40-A880-43D4-85E3-AA80B24CE4A3}"/>
                </a:ext>
              </a:extLst>
            </p:cNvPr>
            <p:cNvSpPr txBox="1"/>
            <p:nvPr/>
          </p:nvSpPr>
          <p:spPr>
            <a:xfrm>
              <a:off x="23988" y="117529"/>
              <a:ext cx="8467374" cy="4434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marL="0" lvl="0" indent="0" algn="l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/>
                <a:t>Event</a:t>
              </a:r>
              <a:r>
                <a:rPr lang="en-US" sz="2100" kern="1200" dirty="0"/>
                <a:t> #2 – 3/22 @ 4:48 AM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F6F09C83-E156-4335-A9EF-EAD832986DAF}"/>
              </a:ext>
            </a:extLst>
          </p:cNvPr>
          <p:cNvSpPr txBox="1"/>
          <p:nvPr/>
        </p:nvSpPr>
        <p:spPr>
          <a:xfrm>
            <a:off x="216568" y="1470793"/>
            <a:ext cx="430337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B-C phase fault lasting 2.88 cycles on transmission line between two large Panhandle substations (line trips)</a:t>
            </a:r>
          </a:p>
          <a:p>
            <a:endParaRPr lang="en-US" sz="16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Voltage at substation dropped to 0.567pu (345kV) and highest voltage or 1.163pu recorded at nearby substation</a:t>
            </a:r>
          </a:p>
          <a:p>
            <a:endParaRPr lang="en-US" sz="16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Nearby windfarms lost combined ~440 MW following fault with varying recovery times</a:t>
            </a:r>
          </a:p>
          <a:p>
            <a:endParaRPr lang="en-US" sz="16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Frequency dropped from 59.998 Hz to 59.942 Hz (PI)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9659BC4-FB63-41BF-84C2-8C5B8EDF71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4064" y="1452486"/>
            <a:ext cx="4135928" cy="4954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71093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2705</TotalTime>
  <Words>1346</Words>
  <Application>Microsoft Office PowerPoint</Application>
  <PresentationFormat>On-screen Show (4:3)</PresentationFormat>
  <Paragraphs>261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Wingdings</vt:lpstr>
      <vt:lpstr>1_Custom Design</vt:lpstr>
      <vt:lpstr>Office Theme</vt:lpstr>
      <vt:lpstr>PowerPoint Presentation</vt:lpstr>
      <vt:lpstr>Jan/Feb IBR Ride-Thru Failure Events</vt:lpstr>
      <vt:lpstr>Jan/Feb IBR Ride-Thru Failure Events</vt:lpstr>
      <vt:lpstr>Jan/Feb IBR Ride-Thru Failure Events</vt:lpstr>
      <vt:lpstr>Jan/Feb IBR Ride-Thru Failure Events</vt:lpstr>
      <vt:lpstr>Jan/Feb IBR Ride-Thru Failure Events</vt:lpstr>
      <vt:lpstr>March Events</vt:lpstr>
      <vt:lpstr>Panhandle Windfarm Event 3/22</vt:lpstr>
      <vt:lpstr>Panhandle Windfarm Event 3/22</vt:lpstr>
      <vt:lpstr>Event 1 Generation Loss</vt:lpstr>
      <vt:lpstr>Event 2 Generation Loss</vt:lpstr>
      <vt:lpstr>PMU vs SCADA for Analysis</vt:lpstr>
      <vt:lpstr>PMU vs SCADA for Analysis</vt:lpstr>
      <vt:lpstr>PMU vs SCADA for Analysis</vt:lpstr>
      <vt:lpstr>Misc. Notes from Panhandle Events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Gravois, Patrick</cp:lastModifiedBy>
  <cp:revision>76</cp:revision>
  <cp:lastPrinted>2016-01-21T20:53:15Z</cp:lastPrinted>
  <dcterms:created xsi:type="dcterms:W3CDTF">2016-01-21T15:20:31Z</dcterms:created>
  <dcterms:modified xsi:type="dcterms:W3CDTF">2022-04-08T12:49:07Z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