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B0820E7-8AFC-4ECA-8AE7-C518D6E8607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726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6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8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680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5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43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4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2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9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2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6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7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1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6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5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3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B0820E7-8AFC-4ECA-8AE7-C518D6E8607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4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cot.com/mktrules/issues/TXSETCC818" TargetMode="External"/><Relationship Id="rId13" Type="http://schemas.openxmlformats.org/officeDocument/2006/relationships/hyperlink" Target="https://www.ercot.com/mktrules/issues/TXSETCC829" TargetMode="External"/><Relationship Id="rId18" Type="http://schemas.openxmlformats.org/officeDocument/2006/relationships/hyperlink" Target="https://www.ercot.com/mktrules/issues/TXSETCC834" TargetMode="External"/><Relationship Id="rId3" Type="http://schemas.openxmlformats.org/officeDocument/2006/relationships/hyperlink" Target="https://www.ercot.com/mktrules/issues/TXSETCC798" TargetMode="External"/><Relationship Id="rId7" Type="http://schemas.openxmlformats.org/officeDocument/2006/relationships/hyperlink" Target="https://www.ercot.com/mktrules/issues/TXSETCC817" TargetMode="External"/><Relationship Id="rId12" Type="http://schemas.openxmlformats.org/officeDocument/2006/relationships/hyperlink" Target="https://www.ercot.com/mktrules/issues/TXSETCC828" TargetMode="External"/><Relationship Id="rId17" Type="http://schemas.openxmlformats.org/officeDocument/2006/relationships/hyperlink" Target="https://www.ercot.com/mktrules/issues/TXSETCC833" TargetMode="External"/><Relationship Id="rId2" Type="http://schemas.openxmlformats.org/officeDocument/2006/relationships/hyperlink" Target="https://www.ercot.com/mktrules/issues/TXSETCC794" TargetMode="External"/><Relationship Id="rId16" Type="http://schemas.openxmlformats.org/officeDocument/2006/relationships/hyperlink" Target="https://www.ercot.com/mktrules/issues/TXSETCC832" TargetMode="External"/><Relationship Id="rId20" Type="http://schemas.openxmlformats.org/officeDocument/2006/relationships/hyperlink" Target="https://www.ercot.com/mktrules/issues/TXSETCC8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rcot.com/mktrules/issues/TXSETCC816" TargetMode="External"/><Relationship Id="rId11" Type="http://schemas.openxmlformats.org/officeDocument/2006/relationships/hyperlink" Target="https://www.ercot.com/mktrules/issues/TXSETCC827" TargetMode="External"/><Relationship Id="rId5" Type="http://schemas.openxmlformats.org/officeDocument/2006/relationships/hyperlink" Target="https://www.ercot.com/mktrules/issues/TXSETCC815" TargetMode="External"/><Relationship Id="rId15" Type="http://schemas.openxmlformats.org/officeDocument/2006/relationships/hyperlink" Target="https://www.ercot.com/mktrules/issues/TXSETCC831" TargetMode="External"/><Relationship Id="rId10" Type="http://schemas.openxmlformats.org/officeDocument/2006/relationships/hyperlink" Target="https://www.ercot.com/mktrules/issues/TXSETCC821" TargetMode="External"/><Relationship Id="rId19" Type="http://schemas.openxmlformats.org/officeDocument/2006/relationships/hyperlink" Target="https://www.ercot.com/mktrules/issues/TXSETCC835" TargetMode="External"/><Relationship Id="rId4" Type="http://schemas.openxmlformats.org/officeDocument/2006/relationships/hyperlink" Target="https://www.ercot.com/mktrules/issues/TXSETCC809" TargetMode="External"/><Relationship Id="rId9" Type="http://schemas.openxmlformats.org/officeDocument/2006/relationships/hyperlink" Target="https://www.ercot.com/mktrules/issues/TXSETCC819" TargetMode="External"/><Relationship Id="rId14" Type="http://schemas.openxmlformats.org/officeDocument/2006/relationships/hyperlink" Target="https://www.ercot.com/mktrules/issues/TXSETCC83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F257-00B4-45EF-A088-5CD0A4563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15233">
            <a:off x="117411" y="149313"/>
            <a:ext cx="5648960" cy="3352161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5BA9C-A63E-43FB-9FCC-25FEECC66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32179">
            <a:off x="195290" y="3565837"/>
            <a:ext cx="5634365" cy="106697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Daytona" panose="020B0604030500040204" pitchFamily="34" charset="0"/>
              </a:rPr>
              <a:t>RMS: May 3, 2022</a:t>
            </a:r>
          </a:p>
        </p:txBody>
      </p:sp>
      <p:pic>
        <p:nvPicPr>
          <p:cNvPr id="1026" name="Picture 2" descr="Logo&#10;&#10;Description automatically generated">
            <a:extLst>
              <a:ext uri="{FF2B5EF4-FFF2-40B4-BE49-F238E27FC236}">
                <a16:creationId xmlns:a16="http://schemas.microsoft.com/office/drawing/2014/main" id="{08E49788-67F1-43D9-8CEC-E1BD56F31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9823"/>
          <a:stretch/>
        </p:blipFill>
        <p:spPr bwMode="auto">
          <a:xfrm rot="21430565">
            <a:off x="6181367" y="166182"/>
            <a:ext cx="4685877" cy="42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APRIL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RMGRR168 DISCUSSION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NPRRDRAFT Discussion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Discussed TEXAS SET </a:t>
            </a:r>
            <a:r>
              <a:rPr lang="en-US" sz="2800" b="1">
                <a:solidFill>
                  <a:schemeClr val="accent1"/>
                </a:solidFill>
                <a:latin typeface="Daytona" panose="020B0604030500040204" pitchFamily="34" charset="0"/>
              </a:rPr>
              <a:t>5.0 Project TIMELINE</a:t>
            </a:r>
          </a:p>
          <a:p>
            <a:pPr marL="0" indent="0">
              <a:buNone/>
            </a:pPr>
            <a:endParaRPr lang="en-US" sz="2800" dirty="0">
              <a:latin typeface="Daytona" panose="020B0604030500040204" pitchFamily="34" charset="0"/>
            </a:endParaRPr>
          </a:p>
          <a:p>
            <a:endParaRPr lang="en-US" sz="28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2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TEXAS SET 5.0 Change Controls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endParaRPr lang="en-US" sz="28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E3B91A-487D-4DF2-AD30-A735ADDED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881725"/>
              </p:ext>
            </p:extLst>
          </p:nvPr>
        </p:nvGraphicFramePr>
        <p:xfrm>
          <a:off x="765109" y="1483415"/>
          <a:ext cx="10394707" cy="410561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63879">
                  <a:extLst>
                    <a:ext uri="{9D8B030D-6E8A-4147-A177-3AD203B41FA5}">
                      <a16:colId xmlns:a16="http://schemas.microsoft.com/office/drawing/2014/main" val="1464485412"/>
                    </a:ext>
                  </a:extLst>
                </a:gridCol>
                <a:gridCol w="9030828">
                  <a:extLst>
                    <a:ext uri="{9D8B030D-6E8A-4147-A177-3AD203B41FA5}">
                      <a16:colId xmlns:a16="http://schemas.microsoft.com/office/drawing/2014/main" val="143861140"/>
                    </a:ext>
                  </a:extLst>
                </a:gridCol>
              </a:tblGrid>
              <a:tr h="139885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CHANGE CONTROL</a:t>
                      </a:r>
                    </a:p>
                  </a:txBody>
                  <a:tcPr marL="5641" marR="5641" marT="5641" marB="0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5641" marR="5641" marT="5641" marB="0" anchor="b"/>
                </a:tc>
                <a:extLst>
                  <a:ext uri="{0D108BD9-81ED-4DB2-BD59-A6C34878D82A}">
                    <a16:rowId xmlns:a16="http://schemas.microsoft.com/office/drawing/2014/main" val="1057388536"/>
                  </a:ext>
                </a:extLst>
              </a:tr>
              <a:tr h="293758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TXSETCC794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Make the "Unmetered Service Type" found in the REF~PRT segment "Optional" for the TDSP when the information is available at the time the 814_20 Create transaction is established and communicated to ERCOT.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731131917"/>
                  </a:ext>
                </a:extLst>
              </a:tr>
              <a:tr h="146879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TXSETCC798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Updating the 814_24 to allow only the CSA CR to submit the REF~2W and create new reject reason for ERCOT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1373450113"/>
                  </a:ext>
                </a:extLst>
              </a:tr>
              <a:tr h="293758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TXSETCC809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Requesting a new Construction Hold Pending Code (CHP) to the 814_04 and 814_05 to help REPs identify the reason for potential delays on a MVI request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729615208"/>
                  </a:ext>
                </a:extLst>
              </a:tr>
              <a:tr h="146879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TXSETCC815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Update the 650_01 Guide as a result of the market recommendations following Hurricane Harvey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4185970059"/>
                  </a:ext>
                </a:extLst>
              </a:tr>
              <a:tr h="146879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TXSETCC816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Update the 650_02 Guide as a result of the market recommendations following Hurricane Harvey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463967656"/>
                  </a:ext>
                </a:extLst>
              </a:tr>
              <a:tr h="146879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TXSETCC817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Update the 650_04 Guide as a result of the market recommendations following Hurricane Harvey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323786256"/>
                  </a:ext>
                </a:extLst>
              </a:tr>
              <a:tr h="146879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TXSETCC818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Update the 814_28 Guide as a result of the market recommendations following Hurricane Harvey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3843747112"/>
                  </a:ext>
                </a:extLst>
              </a:tr>
              <a:tr h="146879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TXSETCC819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Clarify REF~4P and REF~IX are not provided when NM109 is NONE or UNMETERED in the 814_20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3826590860"/>
                  </a:ext>
                </a:extLst>
              </a:tr>
              <a:tr h="146879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TXSETCC821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Add necessary data elements to transactions to allow the submission of County to be communicated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1642487782"/>
                  </a:ext>
                </a:extLst>
              </a:tr>
              <a:tr h="146879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TXSETCC827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Allow Competitive Retailer to provide customer's email to TDSP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2382079339"/>
                  </a:ext>
                </a:extLst>
              </a:tr>
              <a:tr h="293758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TXSETCC828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Add DTM Start and End segments to the 814_18 Establish/Delete CSA Request and the 814_19 Establish/Delete CSA Response.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1316811536"/>
                  </a:ext>
                </a:extLst>
              </a:tr>
              <a:tr h="146879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TXSETCC829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Add a new indicator to indicate regain due to Inadvertent Gain/Loss and Right of Rescission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961322924"/>
                  </a:ext>
                </a:extLst>
              </a:tr>
              <a:tr h="146879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TXSETCC830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Add additional Reject Codes and Reject Reasons to provide more descriptive rejects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328582840"/>
                  </a:ext>
                </a:extLst>
              </a:tr>
              <a:tr h="146879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TXSETCC831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Add new REF segment in order to provide Meter Service Type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354770521"/>
                  </a:ext>
                </a:extLst>
              </a:tr>
              <a:tr h="293758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TXSETCC832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To support Change Control 2021-829 for Inadvertent Gain/Loss or Customer Rescission this change control adds 3 new rejection reasons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2561229763"/>
                  </a:ext>
                </a:extLst>
              </a:tr>
              <a:tr h="293758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TXSETCC833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Add new Reject codes to the 814_19 for support of the new CSA Start and End dates added in Change Control 2021-828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2650985181"/>
                  </a:ext>
                </a:extLst>
              </a:tr>
              <a:tr h="440638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TXSETCC834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Add specific </a:t>
                      </a:r>
                      <a:r>
                        <a:rPr lang="en-US" sz="700" kern="1200" cap="all" baseline="0" dirty="0" err="1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Unexecutable</a:t>
                      </a: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 codes to provide detailed explanations rather than just "T018" for turndowns associated with unapproved Distributed Generation equipment or Auto Transfer Switch and/or no signed Interconnection Agreement received by TDSP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2644195009"/>
                  </a:ext>
                </a:extLst>
              </a:tr>
              <a:tr h="146879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TXSETCC835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Update code 26 of the BIG07 in the 810_02 to support miscellaneous credits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1406028865"/>
                  </a:ext>
                </a:extLst>
              </a:tr>
              <a:tr h="293758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b="1" kern="1200" cap="all" baseline="0" dirty="0">
                          <a:solidFill>
                            <a:schemeClr val="accent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TXSETCC836</a:t>
                      </a:r>
                      <a:endParaRPr lang="en-US" sz="700" b="1" kern="1200" cap="all" baseline="0" dirty="0">
                        <a:solidFill>
                          <a:schemeClr val="accent1"/>
                        </a:solidFill>
                        <a:effectLst/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50773" marR="5641" marT="5641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60000"/>
                        <a:buFont typeface="Arial" panose="020B0604020202020204" pitchFamily="34" charset="0"/>
                        <a:buNone/>
                      </a:pPr>
                      <a:r>
                        <a:rPr lang="en-US" sz="700" kern="1200" cap="all" baseline="0" dirty="0">
                          <a:solidFill>
                            <a:schemeClr val="tx1"/>
                          </a:solidFill>
                          <a:effectLst/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This change control will implement logic to reject Texas SET transactions that contain only a comma or other one character punctuation in a name field</a:t>
                      </a:r>
                    </a:p>
                  </a:txBody>
                  <a:tcPr marL="50773" marR="5641" marT="5641" marB="0"/>
                </a:tc>
                <a:extLst>
                  <a:ext uri="{0D108BD9-81ED-4DB2-BD59-A6C34878D82A}">
                    <a16:rowId xmlns:a16="http://schemas.microsoft.com/office/drawing/2014/main" val="279564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39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932951" cy="115196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TEXAS SET 5.0 REVISION REQUESTS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RMGRR124</a:t>
            </a:r>
            <a:r>
              <a:rPr lang="en-US" sz="2800" dirty="0">
                <a:latin typeface="Daytona" panose="020B0604030500040204" pitchFamily="34" charset="0"/>
              </a:rPr>
              <a:t>:New REP Operating Rule 13, CSA Bypass Code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RMGRR169</a:t>
            </a:r>
            <a:r>
              <a:rPr lang="en-US" sz="2800" dirty="0">
                <a:latin typeface="Daytona" panose="020B0604030500040204" pitchFamily="34" charset="0"/>
              </a:rPr>
              <a:t>:Related to NPRR1095, Texas SET V5.0 Changes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NPRR1095</a:t>
            </a:r>
            <a:r>
              <a:rPr lang="en-US" sz="2800" dirty="0">
                <a:latin typeface="Daytona" panose="020B0604030500040204" pitchFamily="34" charset="0"/>
              </a:rPr>
              <a:t>:Texas SET V5.0 Changes</a:t>
            </a: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1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FOR RMS CONSIDERATION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 lnSpcReduction="10000"/>
          </a:bodyPr>
          <a:lstStyle/>
          <a:p>
            <a:r>
              <a:rPr lang="en-US" sz="2800" dirty="0">
                <a:latin typeface="Daytona" panose="020B0604030500040204" pitchFamily="34" charset="0"/>
              </a:rPr>
              <a:t>Recommend that RMS reactivate the Market Coordination Team for TEXAS SET 5.0</a:t>
            </a:r>
          </a:p>
          <a:p>
            <a:r>
              <a:rPr lang="en-US" sz="2800" dirty="0">
                <a:latin typeface="Daytona" panose="020B0604030500040204" pitchFamily="34" charset="0"/>
              </a:rPr>
              <a:t>RMGRR168, Modify ERCOT Responsibilities During the Mass Transition</a:t>
            </a:r>
          </a:p>
          <a:p>
            <a:r>
              <a:rPr lang="en-US" sz="2800" dirty="0">
                <a:latin typeface="Daytona" panose="020B0604030500040204" pitchFamily="34" charset="0"/>
              </a:rPr>
              <a:t>Draft NPRR, Related to RMGRR168, Modify ERCOT Responsibilities During the Mass Transition</a:t>
            </a:r>
            <a:endParaRPr lang="en-US" sz="2600" dirty="0">
              <a:latin typeface="Franklin Gothic Demi Cond" panose="020B0706030402020204" pitchFamily="34" charset="0"/>
            </a:endParaRPr>
          </a:p>
          <a:p>
            <a:endParaRPr lang="en-US" sz="28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0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4717</TotalTime>
  <Words>487</Words>
  <Application>Microsoft Office PowerPoint</Application>
  <PresentationFormat>Widescreen</PresentationFormat>
  <Paragraphs>67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Daytona</vt:lpstr>
      <vt:lpstr>Franklin Gothic Demi Cond</vt:lpstr>
      <vt:lpstr>Impact</vt:lpstr>
      <vt:lpstr>Main Event</vt:lpstr>
      <vt:lpstr>TEXAS SET UPDATE</vt:lpstr>
      <vt:lpstr>APRIL MEETING</vt:lpstr>
      <vt:lpstr>TEXAS SET 5.0 Change Controls</vt:lpstr>
      <vt:lpstr>TEXAS SET 5.0 REVISION REQUESTS</vt:lpstr>
      <vt:lpstr>FOR RMS CONSIDERATION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Patrick, Kyle</dc:creator>
  <cp:lastModifiedBy>Patrick, Kyle</cp:lastModifiedBy>
  <cp:revision>26</cp:revision>
  <dcterms:created xsi:type="dcterms:W3CDTF">2022-01-07T15:55:58Z</dcterms:created>
  <dcterms:modified xsi:type="dcterms:W3CDTF">2022-04-25T18:12:42Z</dcterms:modified>
</cp:coreProperties>
</file>