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3" r:id="rId7"/>
  </p:sldMasterIdLst>
  <p:notesMasterIdLst>
    <p:notesMasterId r:id="rId15"/>
  </p:notesMasterIdLst>
  <p:handoutMasterIdLst>
    <p:handoutMasterId r:id="rId16"/>
  </p:handoutMasterIdLst>
  <p:sldIdLst>
    <p:sldId id="355" r:id="rId8"/>
    <p:sldId id="583" r:id="rId9"/>
    <p:sldId id="566" r:id="rId10"/>
    <p:sldId id="568" r:id="rId11"/>
    <p:sldId id="575" r:id="rId12"/>
    <p:sldId id="581" r:id="rId13"/>
    <p:sldId id="57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FF8200"/>
    <a:srgbClr val="7FAD73"/>
    <a:srgbClr val="BD2C0F"/>
    <a:srgbClr val="093C61"/>
    <a:srgbClr val="0076C6"/>
    <a:srgbClr val="B03018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345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6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7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48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LFLTF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April 26, 2022 LFLTF Meeting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26, 2022 LFLTF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4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26, 2022 LFLTF Meeting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4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0A335-3082-4FAB-80CF-A9F320E5F6F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26, 2022 LFLTF Meeting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8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26, 2022 LFLTF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26, 2022 LFLTF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73443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29718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Large Flexible Load Resource Participation in the ERCOT Region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8DFF5-ADE4-4C80-99AF-4812C82A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ERCOT Demand Response Services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87D43-FCD4-4CE4-BDA3-D64996601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LFLTF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53E299-7A5D-42C6-9DBC-8E4BA735B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29953"/>
            <a:ext cx="4495800" cy="31373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47899F-18DD-470A-B20D-24AF851ABA4D}"/>
              </a:ext>
            </a:extLst>
          </p:cNvPr>
          <p:cNvSpPr txBox="1"/>
          <p:nvPr/>
        </p:nvSpPr>
        <p:spPr>
          <a:xfrm>
            <a:off x="5486400" y="160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93BC96-C8F4-454D-AF27-70F83D49E430}"/>
              </a:ext>
            </a:extLst>
          </p:cNvPr>
          <p:cNvSpPr txBox="1"/>
          <p:nvPr/>
        </p:nvSpPr>
        <p:spPr>
          <a:xfrm>
            <a:off x="4826931" y="965889"/>
            <a:ext cx="403860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4445">
              <a:spcBef>
                <a:spcPts val="1200"/>
              </a:spcBef>
              <a:spcAft>
                <a:spcPts val="600"/>
              </a:spcAft>
            </a:pPr>
            <a:r>
              <a:rPr lang="x-none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Load Resource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Load capable of providing Ancillary Service to the ERCOT System and/or energy in the form of Demand response and registered with ERCOT as a Load Resource.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CF142F-3FAC-4FB2-8344-5846ABFB8009}"/>
              </a:ext>
            </a:extLst>
          </p:cNvPr>
          <p:cNvSpPr txBox="1"/>
          <p:nvPr/>
        </p:nvSpPr>
        <p:spPr>
          <a:xfrm>
            <a:off x="55500" y="4231679"/>
            <a:ext cx="885990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indent="-228600">
              <a:spcBef>
                <a:spcPts val="1200"/>
              </a:spcBef>
              <a:spcAft>
                <a:spcPts val="600"/>
              </a:spcAft>
              <a:tabLst>
                <a:tab pos="800100" algn="l"/>
              </a:tabLst>
            </a:pPr>
            <a:r>
              <a:rPr lang="x-none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Controllable Load Resource</a:t>
            </a:r>
            <a:endParaRPr lang="en-US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Load Resource capable of controllably reducing or increasing consumption under Dispatch control by ERCOT.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17A868-0319-465D-89FB-C426F5817FC7}"/>
              </a:ext>
            </a:extLst>
          </p:cNvPr>
          <p:cNvSpPr txBox="1"/>
          <p:nvPr/>
        </p:nvSpPr>
        <p:spPr>
          <a:xfrm>
            <a:off x="55500" y="5334297"/>
            <a:ext cx="895350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indent="-228600">
              <a:spcBef>
                <a:spcPts val="1200"/>
              </a:spcBef>
              <a:spcAft>
                <a:spcPts val="600"/>
              </a:spcAft>
              <a:tabLst>
                <a:tab pos="800100" algn="l"/>
              </a:tabLst>
            </a:pPr>
            <a:r>
              <a:rPr lang="x-none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Aggregate Load Resource (ALR)</a:t>
            </a:r>
            <a:endParaRPr lang="en-US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Load Resource that is an aggregation of individual metered sites, each of which has less than ten MW of Demand response capability and all of which are located within a single Load Zone.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F02FF1-29C9-4A10-8CA2-D7EB2D04F8F5}"/>
              </a:ext>
            </a:extLst>
          </p:cNvPr>
          <p:cNvSpPr txBox="1"/>
          <p:nvPr/>
        </p:nvSpPr>
        <p:spPr>
          <a:xfrm>
            <a:off x="4560231" y="2603843"/>
            <a:ext cx="457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indent="-228600">
              <a:spcBef>
                <a:spcPts val="1200"/>
              </a:spcBef>
              <a:spcAft>
                <a:spcPts val="600"/>
              </a:spcAft>
              <a:tabLst>
                <a:tab pos="800100" algn="l"/>
              </a:tabLst>
            </a:pPr>
            <a:r>
              <a:rPr lang="en-US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x-none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Controllable Load Resource</a:t>
            </a:r>
            <a:r>
              <a:rPr lang="en-US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(aka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Resource other than Controllable Load Resource, Load Resource controlled by high-set under frequency relay)</a:t>
            </a:r>
            <a:endParaRPr lang="en-US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DAB43BE-5A29-48D8-B897-55D56A668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3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665"/>
            <a:ext cx="8458200" cy="526256"/>
          </a:xfrm>
        </p:spPr>
        <p:txBody>
          <a:bodyPr/>
          <a:lstStyle/>
          <a:p>
            <a:r>
              <a:rPr lang="en-US" dirty="0"/>
              <a:t>Types of Load Resources and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763063"/>
            <a:ext cx="8074025" cy="59250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i="1" u="sng" dirty="0">
                <a:solidFill>
                  <a:schemeClr val="tx2"/>
                </a:solidFill>
              </a:rPr>
              <a:t>Controllable Load Resources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Must be capable of following SCED or LFC basepoints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Must have frequency response similar to the governor for a GR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When qualified can provide RRS, Reg-Up, Reg-Down, Non-Spin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CLR must be represented by the same QSE that represents the Load Serving Entity.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QSE submits a “Bid to Buy” which represents the energy price above which the CLR will drop Load.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The CLR then gets dispatched economically by the Market Management System.</a:t>
            </a:r>
            <a:endParaRPr lang="en-US" sz="2000" b="1" dirty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i="1" u="sng" dirty="0">
                <a:solidFill>
                  <a:schemeClr val="tx2"/>
                </a:solidFill>
              </a:rPr>
              <a:t>Non-Controllable Load Resources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Currently consist of blocky loads that deploy by opening a breaker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May or may not be required to have UFR depending upon AS participation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To provide RRS must have UFR set to trip when frequency drops to 59.7 </a:t>
            </a:r>
            <a:r>
              <a:rPr lang="en-US" sz="1600" dirty="0" err="1">
                <a:solidFill>
                  <a:schemeClr val="tx2"/>
                </a:solidFill>
              </a:rPr>
              <a:t>hz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When providing RRS may be deployed manually by ERCOT instruction or automatically by UFR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Will also be able to participate in Non-Spin at the end of May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Will also be able to participate in ECRS when implemented in 2023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20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900" dirty="0">
              <a:solidFill>
                <a:schemeClr val="tx2"/>
              </a:solidFill>
            </a:endParaRPr>
          </a:p>
          <a:p>
            <a:pPr marL="457200" lvl="1" indent="0">
              <a:spcBef>
                <a:spcPts val="600"/>
              </a:spcBef>
              <a:buNone/>
            </a:pP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FCC1E-571B-4CB9-B1D0-A937C0DC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LFLTF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34C3E-EF5E-485A-8FA1-AA1A1A02B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dirty="0"/>
              <a:t>Registration and Modeling of Load Resources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98" y="986806"/>
            <a:ext cx="8356702" cy="5322504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ERCOT works with the TDSP and Resource Entity to get the modeling parameters necessary to register the CLR</a:t>
            </a:r>
          </a:p>
          <a:p>
            <a:r>
              <a:rPr lang="en-US" sz="1800" dirty="0">
                <a:solidFill>
                  <a:schemeClr val="tx2"/>
                </a:solidFill>
              </a:rPr>
              <a:t>Resource Entity submits Asset Registration Form (RARF) to ERCOT</a:t>
            </a:r>
          </a:p>
          <a:p>
            <a:r>
              <a:rPr lang="en-US" sz="1800" dirty="0">
                <a:solidFill>
                  <a:schemeClr val="tx2"/>
                </a:solidFill>
              </a:rPr>
              <a:t>Load Resources are mapped to an existing transmission load point in the Network Operations Model</a:t>
            </a:r>
          </a:p>
          <a:p>
            <a:r>
              <a:rPr lang="en-US" sz="1800" dirty="0">
                <a:solidFill>
                  <a:schemeClr val="tx2"/>
                </a:solidFill>
              </a:rPr>
              <a:t>Growth of LRs can be significant over short periods requiring registration and significant modeling changes</a:t>
            </a:r>
          </a:p>
          <a:p>
            <a:r>
              <a:rPr lang="en-US" sz="1800" dirty="0">
                <a:solidFill>
                  <a:schemeClr val="tx2"/>
                </a:solidFill>
              </a:rPr>
              <a:t>Rules are underway to limit registration capacity based on studies done by the TDSP (more on this during subsequent presentations)</a:t>
            </a: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DE50E-A4AE-4D31-84FE-AA33800A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LFLTF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74FA1-64AF-4E36-AE08-4EA421C3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sz="2400" dirty="0"/>
              <a:t>Load Resource 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901132"/>
            <a:ext cx="5026025" cy="5322504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Need to be qualified to provide AS in ERCOT</a:t>
            </a:r>
          </a:p>
          <a:p>
            <a:r>
              <a:rPr lang="en-US" sz="1800" dirty="0">
                <a:solidFill>
                  <a:schemeClr val="tx2"/>
                </a:solidFill>
              </a:rPr>
              <a:t>Can have a provisional qualification for 90 days but must eventually pass a test that demonstrates their ability to provide the AS</a:t>
            </a:r>
          </a:p>
          <a:p>
            <a:r>
              <a:rPr lang="en-US" sz="1800" dirty="0">
                <a:solidFill>
                  <a:schemeClr val="tx2"/>
                </a:solidFill>
              </a:rPr>
              <a:t>Subject to annual unannounced testing</a:t>
            </a:r>
          </a:p>
          <a:p>
            <a:r>
              <a:rPr lang="en-US" sz="1800" dirty="0">
                <a:solidFill>
                  <a:schemeClr val="tx2"/>
                </a:solidFill>
              </a:rPr>
              <a:t>Qualifications can be revoked and then suspended for failure to perform during events or tests</a:t>
            </a:r>
          </a:p>
          <a:p>
            <a:r>
              <a:rPr lang="en-US" sz="1800" dirty="0">
                <a:solidFill>
                  <a:schemeClr val="tx2"/>
                </a:solidFill>
              </a:rPr>
              <a:t>Telemetry must be validated annually.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43C29-A49B-4698-97D8-8924ABBA0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April 26, 2022 LFLTF Meeting</a:t>
            </a:r>
          </a:p>
        </p:txBody>
      </p:sp>
      <p:pic>
        <p:nvPicPr>
          <p:cNvPr id="1026" name="Picture 2" descr="Qualification - Free education icons">
            <a:extLst>
              <a:ext uri="{FF2B5EF4-FFF2-40B4-BE49-F238E27FC236}">
                <a16:creationId xmlns:a16="http://schemas.microsoft.com/office/drawing/2014/main" id="{26730B83-A127-4861-B9B3-45F280D41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34" y="1164135"/>
            <a:ext cx="2874465" cy="287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6AABE-A235-4603-8826-4AA1CC267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9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7CAF7-65E6-4AE9-B8ED-BA9B456A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Load Participation in ERCOT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41B39-478F-465C-AB72-DDAF7BEC1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27" y="762000"/>
            <a:ext cx="8534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Controllable Load Resource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8 data mining loads ~ 750 MWs of controllable 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Several of these existing CLRs are proposing an additional 2600 MWs pending additional studies by TDSP and ERCOT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7 additional sites have initiated registration (not clear yet if CLR or NCLR)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 ALRs registered and qualified since service was developed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Large data mining facilities with sophisticated control systems  </a:t>
            </a:r>
          </a:p>
          <a:p>
            <a:pPr marL="0" indent="0">
              <a:buNone/>
            </a:pPr>
            <a:r>
              <a:rPr lang="en-US" sz="2400" dirty="0"/>
              <a:t>Non-Controllable Load Resource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600+ NCLRs w/ registered maximum interruptible load of 7600+ MWs (4Q 2021)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 of which are Data Mining loads with ~ 650 MWs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Large industrial/commercial loads with less sophisticated control systems that simply turn off or reduce consumption in blocks (gas separation, gas compression, large data mining facilities, etc.)</a:t>
            </a:r>
          </a:p>
          <a:p>
            <a:pPr marL="0" indent="0">
              <a:buNone/>
            </a:pPr>
            <a:r>
              <a:rPr lang="en-US" sz="2400" dirty="0"/>
              <a:t>Emergency Response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Typically 20-30K sites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~ 1000 MWs procured in each of the 8 Time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Typically smaller industrial/commercial loads but also residential aggregations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7863-5C10-43E3-B723-D6F2AC89E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April 26, 2022 LFLTF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DCB84-1DB4-4CA1-B4D8-1ECA7ED0F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162800" cy="2057400"/>
          </a:xfrm>
        </p:spPr>
        <p:txBody>
          <a:bodyPr/>
          <a:lstStyle/>
          <a:p>
            <a:pPr algn="ctr" eaLnBrk="1" hangingPunct="1"/>
            <a:r>
              <a:rPr lang="en-US" altLang="en-US" sz="5400" dirty="0">
                <a:solidFill>
                  <a:schemeClr val="tx1"/>
                </a:solidFill>
              </a:rPr>
              <a:t>Questions?</a:t>
            </a:r>
            <a:br>
              <a:rPr lang="en-US" altLang="en-US" sz="5400" dirty="0">
                <a:solidFill>
                  <a:schemeClr val="tx1"/>
                </a:solidFill>
              </a:rPr>
            </a:br>
            <a:br>
              <a:rPr lang="en-US" altLang="en-US" sz="5400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9A0A8-3CD6-41FD-857E-668384E7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April 26, 2022 LFLTF Meeting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BF24FF-FB45-4BEA-A580-6E7198D559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0A335-3082-4FAB-80CF-A9F320E5F6F4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624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20201</TotalTime>
  <Words>656</Words>
  <Application>Microsoft Office PowerPoint</Application>
  <PresentationFormat>On-screen Show (4:3)</PresentationFormat>
  <Paragraphs>70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1_Custom Design</vt:lpstr>
      <vt:lpstr>Office Theme</vt:lpstr>
      <vt:lpstr>Custom Design</vt:lpstr>
      <vt:lpstr>1_Office Theme</vt:lpstr>
      <vt:lpstr>PowerPoint Presentation</vt:lpstr>
      <vt:lpstr>ERCOT Demand Response Services </vt:lpstr>
      <vt:lpstr>Types of Load Resources and Characteristics</vt:lpstr>
      <vt:lpstr>Registration and Modeling of Load Resources</vt:lpstr>
      <vt:lpstr>Load Resource Qualification</vt:lpstr>
      <vt:lpstr>Load Participation in ERCOT</vt:lpstr>
      <vt:lpstr>Questions?  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534</cp:revision>
  <cp:lastPrinted>2018-11-27T21:23:22Z</cp:lastPrinted>
  <dcterms:created xsi:type="dcterms:W3CDTF">2016-01-21T15:20:31Z</dcterms:created>
  <dcterms:modified xsi:type="dcterms:W3CDTF">2022-04-25T17:41:00Z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