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1"/>
  </p:notesMasterIdLst>
  <p:sldIdLst>
    <p:sldId id="256" r:id="rId2"/>
    <p:sldId id="262" r:id="rId3"/>
    <p:sldId id="263" r:id="rId4"/>
    <p:sldId id="257" r:id="rId5"/>
    <p:sldId id="258" r:id="rId6"/>
    <p:sldId id="264" r:id="rId7"/>
    <p:sldId id="265" r:id="rId8"/>
    <p:sldId id="266" r:id="rId9"/>
    <p:sldId id="267" r:id="rId10"/>
    <p:sldId id="268" r:id="rId11"/>
    <p:sldId id="269" r:id="rId12"/>
    <p:sldId id="276" r:id="rId13"/>
    <p:sldId id="277" r:id="rId14"/>
    <p:sldId id="278" r:id="rId15"/>
    <p:sldId id="279" r:id="rId16"/>
    <p:sldId id="283" r:id="rId17"/>
    <p:sldId id="270" r:id="rId18"/>
    <p:sldId id="282"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8" autoAdjust="0"/>
    <p:restoredTop sz="93353" autoAdjust="0"/>
  </p:normalViewPr>
  <p:slideViewPr>
    <p:cSldViewPr snapToGrid="0">
      <p:cViewPr varScale="1">
        <p:scale>
          <a:sx n="42" d="100"/>
          <a:sy n="42" d="100"/>
        </p:scale>
        <p:origin x="54"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 Urena" userId="2a23b588-305c-4e46-a854-0a18c09b194f" providerId="ADAL" clId="{1CECD933-9E21-4EB8-8C97-44369FEBA21D}"/>
    <pc:docChg chg="modSld">
      <pc:chgData name="Cris Urena" userId="2a23b588-305c-4e46-a854-0a18c09b194f" providerId="ADAL" clId="{1CECD933-9E21-4EB8-8C97-44369FEBA21D}" dt="2022-04-25T19:10:07.506" v="4" actId="947"/>
      <pc:docMkLst>
        <pc:docMk/>
      </pc:docMkLst>
      <pc:sldChg chg="modSp mod">
        <pc:chgData name="Cris Urena" userId="2a23b588-305c-4e46-a854-0a18c09b194f" providerId="ADAL" clId="{1CECD933-9E21-4EB8-8C97-44369FEBA21D}" dt="2022-04-25T19:09:54.915" v="1" actId="947"/>
        <pc:sldMkLst>
          <pc:docMk/>
          <pc:sldMk cId="1511020779" sldId="266"/>
        </pc:sldMkLst>
        <pc:spChg chg="mod">
          <ac:chgData name="Cris Urena" userId="2a23b588-305c-4e46-a854-0a18c09b194f" providerId="ADAL" clId="{1CECD933-9E21-4EB8-8C97-44369FEBA21D}" dt="2022-04-25T19:09:54.915" v="1" actId="947"/>
          <ac:spMkLst>
            <pc:docMk/>
            <pc:sldMk cId="1511020779" sldId="266"/>
            <ac:spMk id="5" creationId="{00000000-0000-0000-0000-000000000000}"/>
          </ac:spMkLst>
        </pc:spChg>
      </pc:sldChg>
      <pc:sldChg chg="modSp mod">
        <pc:chgData name="Cris Urena" userId="2a23b588-305c-4e46-a854-0a18c09b194f" providerId="ADAL" clId="{1CECD933-9E21-4EB8-8C97-44369FEBA21D}" dt="2022-04-25T19:10:07.506" v="4" actId="947"/>
        <pc:sldMkLst>
          <pc:docMk/>
          <pc:sldMk cId="3195800669" sldId="267"/>
        </pc:sldMkLst>
        <pc:spChg chg="mod">
          <ac:chgData name="Cris Urena" userId="2a23b588-305c-4e46-a854-0a18c09b194f" providerId="ADAL" clId="{1CECD933-9E21-4EB8-8C97-44369FEBA21D}" dt="2022-04-25T19:10:07.506" v="4" actId="947"/>
          <ac:spMkLst>
            <pc:docMk/>
            <pc:sldMk cId="3195800669" sldId="267"/>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EDCD0-ED49-419F-B700-65DD8413BDAC}"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B6E87-E1DC-4819-8DE1-8E929CCB1435}" type="slidenum">
              <a:rPr lang="en-US" smtClean="0"/>
              <a:t>‹#›</a:t>
            </a:fld>
            <a:endParaRPr lang="en-US"/>
          </a:p>
        </p:txBody>
      </p:sp>
    </p:spTree>
    <p:extLst>
      <p:ext uri="{BB962C8B-B14F-4D97-AF65-F5344CB8AC3E}">
        <p14:creationId xmlns:p14="http://schemas.microsoft.com/office/powerpoint/2010/main" val="100215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B6E87-E1DC-4819-8DE1-8E929CCB1435}" type="slidenum">
              <a:rPr lang="en-US" smtClean="0"/>
              <a:t>1</a:t>
            </a:fld>
            <a:endParaRPr lang="en-US"/>
          </a:p>
        </p:txBody>
      </p:sp>
    </p:spTree>
    <p:extLst>
      <p:ext uri="{BB962C8B-B14F-4D97-AF65-F5344CB8AC3E}">
        <p14:creationId xmlns:p14="http://schemas.microsoft.com/office/powerpoint/2010/main" val="120058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B6E87-E1DC-4819-8DE1-8E929CCB1435}" type="slidenum">
              <a:rPr lang="en-US" smtClean="0"/>
              <a:t>2</a:t>
            </a:fld>
            <a:endParaRPr lang="en-US"/>
          </a:p>
        </p:txBody>
      </p:sp>
    </p:spTree>
    <p:extLst>
      <p:ext uri="{BB962C8B-B14F-4D97-AF65-F5344CB8AC3E}">
        <p14:creationId xmlns:p14="http://schemas.microsoft.com/office/powerpoint/2010/main" val="406305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B6E87-E1DC-4819-8DE1-8E929CCB1435}" type="slidenum">
              <a:rPr lang="en-US" smtClean="0"/>
              <a:t>16</a:t>
            </a:fld>
            <a:endParaRPr lang="en-US"/>
          </a:p>
        </p:txBody>
      </p:sp>
    </p:spTree>
    <p:extLst>
      <p:ext uri="{BB962C8B-B14F-4D97-AF65-F5344CB8AC3E}">
        <p14:creationId xmlns:p14="http://schemas.microsoft.com/office/powerpoint/2010/main" val="300755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B6E87-E1DC-4819-8DE1-8E929CCB1435}" type="slidenum">
              <a:rPr lang="en-US" smtClean="0"/>
              <a:t>17</a:t>
            </a:fld>
            <a:endParaRPr lang="en-US"/>
          </a:p>
        </p:txBody>
      </p:sp>
    </p:spTree>
    <p:extLst>
      <p:ext uri="{BB962C8B-B14F-4D97-AF65-F5344CB8AC3E}">
        <p14:creationId xmlns:p14="http://schemas.microsoft.com/office/powerpoint/2010/main" val="187794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57FF5A-2535-4212-B05C-15DBC8AA38BE}"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345084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A534F-0710-4FB0-9EEA-541D7AF0BFE7}"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228556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79E68-242A-4D39-BEE4-B2F0684B7DD9}"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312612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7DDB0-5996-4507-AABB-005978A49EA3}"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56978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39544C-533E-46C3-9697-12344614AFA2}"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19759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1EBBAC-FA32-4074-A8F9-169BBD268070}"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420501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A66987-35DE-4223-9BDB-FF15353166DC}" type="datetime1">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334322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B73887-BAB1-4C55-B441-023447E99785}" type="datetime1">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138039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E5F54-A440-4124-9400-B7C8A8D85741}" type="datetime1">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43236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D7E37-6E46-4A7F-90B0-3E1AFBB46DF4}"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94261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7133-7F26-40BD-8B4D-00FDBFE074F7}"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0D94-E757-4437-9825-B419F2286E54}" type="slidenum">
              <a:rPr lang="en-US" smtClean="0"/>
              <a:t>‹#›</a:t>
            </a:fld>
            <a:endParaRPr lang="en-US"/>
          </a:p>
        </p:txBody>
      </p:sp>
    </p:spTree>
    <p:extLst>
      <p:ext uri="{BB962C8B-B14F-4D97-AF65-F5344CB8AC3E}">
        <p14:creationId xmlns:p14="http://schemas.microsoft.com/office/powerpoint/2010/main" val="114360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037C1-5A62-4CB1-82D8-66B504D4E279}" type="datetime1">
              <a:rPr lang="en-US" smtClean="0"/>
              <a:t>4/25/2022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D0D94-E757-4437-9825-B419F2286E54}" type="slidenum">
              <a:rPr lang="en-US" smtClean="0"/>
              <a:t>‹#›</a:t>
            </a:fld>
            <a:endParaRPr lang="en-US"/>
          </a:p>
        </p:txBody>
      </p:sp>
    </p:spTree>
    <p:extLst>
      <p:ext uri="{BB962C8B-B14F-4D97-AF65-F5344CB8AC3E}">
        <p14:creationId xmlns:p14="http://schemas.microsoft.com/office/powerpoint/2010/main" val="98542035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6992"/>
            <a:ext cx="9144000" cy="1078624"/>
          </a:xfrm>
        </p:spPr>
        <p:txBody>
          <a:bodyPr/>
          <a:lstStyle/>
          <a:p>
            <a:r>
              <a:rPr lang="en-US" dirty="0"/>
              <a:t>ERCOT LFLTF Meeting</a:t>
            </a:r>
          </a:p>
        </p:txBody>
      </p:sp>
      <p:sp>
        <p:nvSpPr>
          <p:cNvPr id="3" name="Subtitle 2"/>
          <p:cNvSpPr>
            <a:spLocks noGrp="1"/>
          </p:cNvSpPr>
          <p:nvPr>
            <p:ph type="subTitle" idx="1"/>
          </p:nvPr>
        </p:nvSpPr>
        <p:spPr>
          <a:xfrm>
            <a:off x="1635967" y="1827511"/>
            <a:ext cx="9144000" cy="1655762"/>
          </a:xfrm>
        </p:spPr>
        <p:txBody>
          <a:bodyPr/>
          <a:lstStyle/>
          <a:p>
            <a:r>
              <a:rPr lang="en-US" dirty="0"/>
              <a:t>04-26-2022</a:t>
            </a:r>
          </a:p>
          <a:p>
            <a:r>
              <a:rPr lang="en-US" dirty="0"/>
              <a:t>TDSP Load Interconnection Processes</a:t>
            </a:r>
          </a:p>
          <a:p>
            <a:endParaRPr lang="en-US" dirty="0"/>
          </a:p>
        </p:txBody>
      </p:sp>
      <p:sp>
        <p:nvSpPr>
          <p:cNvPr id="4" name="Slide Number Placeholder 3"/>
          <p:cNvSpPr>
            <a:spLocks noGrp="1"/>
          </p:cNvSpPr>
          <p:nvPr>
            <p:ph type="sldNum" sz="quarter" idx="12"/>
          </p:nvPr>
        </p:nvSpPr>
        <p:spPr/>
        <p:txBody>
          <a:bodyPr/>
          <a:lstStyle/>
          <a:p>
            <a:fld id="{E32D0D94-E757-4437-9825-B419F2286E54}" type="slidenum">
              <a:rPr lang="en-US" smtClean="0"/>
              <a:t>1</a:t>
            </a:fld>
            <a:endParaRPr lang="en-US"/>
          </a:p>
        </p:txBody>
      </p:sp>
      <p:pic>
        <p:nvPicPr>
          <p:cNvPr id="5" name="Picture 2" descr="http://intranet.corp.oncor.com/PublishingImages/Oncor%20Logo_New_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445" y="3671306"/>
            <a:ext cx="2326368" cy="16067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503" y="3985031"/>
            <a:ext cx="1562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 xmlns:a16="http://schemas.microsoft.com/office/drawing/2014/main" id="{125960E5-854C-4CC3-943E-FD0563A4F578}"/>
              </a:ext>
            </a:extLst>
          </p:cNvPr>
          <p:cNvPicPr>
            <a:picLocks noChangeAspect="1"/>
          </p:cNvPicPr>
          <p:nvPr/>
        </p:nvPicPr>
        <p:blipFill>
          <a:blip r:embed="rId5"/>
          <a:stretch>
            <a:fillRect/>
          </a:stretch>
        </p:blipFill>
        <p:spPr>
          <a:xfrm>
            <a:off x="5749229" y="3985031"/>
            <a:ext cx="3702674" cy="1182645"/>
          </a:xfrm>
          <a:prstGeom prst="rect">
            <a:avLst/>
          </a:prstGeom>
        </p:spPr>
      </p:pic>
      <p:sp>
        <p:nvSpPr>
          <p:cNvPr id="9" name="TextBox 8"/>
          <p:cNvSpPr txBox="1"/>
          <p:nvPr/>
        </p:nvSpPr>
        <p:spPr>
          <a:xfrm>
            <a:off x="2997447" y="5363689"/>
            <a:ext cx="3210520" cy="923330"/>
          </a:xfrm>
          <a:prstGeom prst="rect">
            <a:avLst/>
          </a:prstGeom>
          <a:noFill/>
        </p:spPr>
        <p:txBody>
          <a:bodyPr wrap="square" rtlCol="0">
            <a:spAutoFit/>
          </a:bodyPr>
          <a:lstStyle/>
          <a:p>
            <a:r>
              <a:rPr lang="en-US" b="1" dirty="0"/>
              <a:t>Wes </a:t>
            </a:r>
            <a:r>
              <a:rPr lang="en-US" b="1" dirty="0" err="1"/>
              <a:t>Woitt</a:t>
            </a:r>
            <a:endParaRPr lang="en-US" b="1" dirty="0"/>
          </a:p>
          <a:p>
            <a:r>
              <a:rPr lang="en-US" dirty="0"/>
              <a:t>Manager | Transmission </a:t>
            </a:r>
          </a:p>
          <a:p>
            <a:r>
              <a:rPr lang="en-US" dirty="0"/>
              <a:t>Studies and Modeling</a:t>
            </a:r>
          </a:p>
        </p:txBody>
      </p:sp>
      <p:sp>
        <p:nvSpPr>
          <p:cNvPr id="12" name="TextBox 11"/>
          <p:cNvSpPr txBox="1"/>
          <p:nvPr/>
        </p:nvSpPr>
        <p:spPr>
          <a:xfrm>
            <a:off x="310618" y="5363689"/>
            <a:ext cx="2363773" cy="923330"/>
          </a:xfrm>
          <a:prstGeom prst="rect">
            <a:avLst/>
          </a:prstGeom>
          <a:noFill/>
        </p:spPr>
        <p:txBody>
          <a:bodyPr wrap="square" rtlCol="0">
            <a:spAutoFit/>
          </a:bodyPr>
          <a:lstStyle/>
          <a:p>
            <a:r>
              <a:rPr lang="en-US" b="1" dirty="0"/>
              <a:t>Robert Knowles</a:t>
            </a:r>
          </a:p>
          <a:p>
            <a:r>
              <a:rPr lang="en-US" dirty="0"/>
              <a:t>Customer Services </a:t>
            </a:r>
          </a:p>
          <a:p>
            <a:r>
              <a:rPr lang="en-US" dirty="0"/>
              <a:t>Manager</a:t>
            </a:r>
          </a:p>
        </p:txBody>
      </p:sp>
      <p:sp>
        <p:nvSpPr>
          <p:cNvPr id="13" name="TextBox 12"/>
          <p:cNvSpPr txBox="1"/>
          <p:nvPr/>
        </p:nvSpPr>
        <p:spPr>
          <a:xfrm>
            <a:off x="6804337" y="5362189"/>
            <a:ext cx="2395646" cy="923330"/>
          </a:xfrm>
          <a:prstGeom prst="rect">
            <a:avLst/>
          </a:prstGeom>
          <a:noFill/>
        </p:spPr>
        <p:txBody>
          <a:bodyPr wrap="square" rtlCol="0">
            <a:spAutoFit/>
          </a:bodyPr>
          <a:lstStyle/>
          <a:p>
            <a:r>
              <a:rPr lang="en-US" b="1" dirty="0"/>
              <a:t>Cris </a:t>
            </a:r>
            <a:r>
              <a:rPr lang="en-US" b="1" dirty="0" err="1"/>
              <a:t>Ureña</a:t>
            </a:r>
            <a:endParaRPr lang="en-US" b="1" dirty="0"/>
          </a:p>
          <a:p>
            <a:r>
              <a:rPr lang="en-US" dirty="0"/>
              <a:t>Manager, Transmission </a:t>
            </a:r>
          </a:p>
          <a:p>
            <a:r>
              <a:rPr lang="en-US" dirty="0"/>
              <a:t>Interconnections</a:t>
            </a:r>
          </a:p>
        </p:txBody>
      </p:sp>
      <p:sp>
        <p:nvSpPr>
          <p:cNvPr id="14" name="TextBox 13"/>
          <p:cNvSpPr txBox="1"/>
          <p:nvPr/>
        </p:nvSpPr>
        <p:spPr>
          <a:xfrm>
            <a:off x="9878073" y="5370386"/>
            <a:ext cx="2395646" cy="923330"/>
          </a:xfrm>
          <a:prstGeom prst="rect">
            <a:avLst/>
          </a:prstGeom>
          <a:noFill/>
        </p:spPr>
        <p:txBody>
          <a:bodyPr wrap="square" rtlCol="0">
            <a:spAutoFit/>
          </a:bodyPr>
          <a:lstStyle/>
          <a:p>
            <a:r>
              <a:rPr lang="en-US" b="1" dirty="0"/>
              <a:t>Robert Holt</a:t>
            </a:r>
          </a:p>
          <a:p>
            <a:r>
              <a:rPr lang="en-US" dirty="0"/>
              <a:t>Director, Transmission </a:t>
            </a:r>
          </a:p>
          <a:p>
            <a:r>
              <a:rPr lang="en-US" dirty="0"/>
              <a:t>Services</a:t>
            </a:r>
          </a:p>
        </p:txBody>
      </p:sp>
      <p:pic>
        <p:nvPicPr>
          <p:cNvPr id="15" name="Picture 14" descr="Text&#10;&#10;Description automatically generated with medium confidence">
            <a:extLst>
              <a:ext uri="{FF2B5EF4-FFF2-40B4-BE49-F238E27FC236}">
                <a16:creationId xmlns:a16="http://schemas.microsoft.com/office/drawing/2014/main" xmlns="" id="{DACF7D62-8C98-4055-A29F-767854A82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4041" y="3995168"/>
            <a:ext cx="1854749" cy="1282909"/>
          </a:xfrm>
          <a:prstGeom prst="rect">
            <a:avLst/>
          </a:prstGeom>
        </p:spPr>
      </p:pic>
    </p:spTree>
    <p:extLst>
      <p:ext uri="{BB962C8B-B14F-4D97-AF65-F5344CB8AC3E}">
        <p14:creationId xmlns:p14="http://schemas.microsoft.com/office/powerpoint/2010/main" val="168866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68287" y="160407"/>
            <a:ext cx="11655425" cy="1311275"/>
          </a:xfrm>
        </p:spPr>
        <p:txBody>
          <a:bodyPr/>
          <a:lstStyle/>
          <a:p>
            <a:r>
              <a:rPr lang="en-US" altLang="en-US" b="1" dirty="0"/>
              <a:t>Interconnection Agreement</a:t>
            </a:r>
          </a:p>
        </p:txBody>
      </p:sp>
      <p:sp>
        <p:nvSpPr>
          <p:cNvPr id="2" name="Slide Number Placeholder 1"/>
          <p:cNvSpPr>
            <a:spLocks noGrp="1"/>
          </p:cNvSpPr>
          <p:nvPr>
            <p:ph type="sldNum" sz="quarter" idx="12"/>
          </p:nvPr>
        </p:nvSpPr>
        <p:spPr/>
        <p:txBody>
          <a:bodyPr/>
          <a:lstStyle/>
          <a:p>
            <a:fld id="{E32D0D94-E757-4437-9825-B419F2286E54}" type="slidenum">
              <a:rPr lang="en-US" smtClean="0"/>
              <a:t>10</a:t>
            </a:fld>
            <a:endParaRPr lang="en-US"/>
          </a:p>
        </p:txBody>
      </p:sp>
      <p:sp>
        <p:nvSpPr>
          <p:cNvPr id="6" name="Content Placeholder 3"/>
          <p:cNvSpPr>
            <a:spLocks noGrp="1" noChangeArrowheads="1"/>
          </p:cNvSpPr>
          <p:nvPr>
            <p:ph sz="quarter" idx="4294967295"/>
          </p:nvPr>
        </p:nvSpPr>
        <p:spPr>
          <a:xfrm>
            <a:off x="268288" y="1690688"/>
            <a:ext cx="11655425" cy="4676775"/>
          </a:xfrm>
          <a:prstGeom prst="rect">
            <a:avLst/>
          </a:prstGeom>
        </p:spPr>
        <p:txBody>
          <a:bodyPr>
            <a:normAutofit/>
          </a:bodyPr>
          <a:lstStyle/>
          <a:p>
            <a:r>
              <a:rPr lang="en-US" altLang="en-US" sz="3200" dirty="0"/>
              <a:t>Transmission Interconnection (New Points of Interconnection)</a:t>
            </a:r>
          </a:p>
          <a:p>
            <a:pPr lvl="1"/>
            <a:r>
              <a:rPr lang="en-US" altLang="en-US" sz="2800" dirty="0"/>
              <a:t>Agreements (either TDSP &amp; Customer or TSP to DSP &amp; DSP to Customer</a:t>
            </a:r>
            <a:r>
              <a:rPr lang="en-US" altLang="en-US" sz="2400" dirty="0"/>
              <a:t>)</a:t>
            </a:r>
          </a:p>
          <a:p>
            <a:pPr lvl="1"/>
            <a:r>
              <a:rPr lang="en-US" altLang="en-US" sz="2800" dirty="0"/>
              <a:t>Interconnection Facility Scope</a:t>
            </a:r>
          </a:p>
          <a:p>
            <a:pPr lvl="1"/>
            <a:r>
              <a:rPr lang="en-US" altLang="en-US" sz="2800" dirty="0"/>
              <a:t>Real Property Rights</a:t>
            </a:r>
          </a:p>
          <a:p>
            <a:pPr lvl="1"/>
            <a:r>
              <a:rPr lang="en-US" altLang="en-US" sz="2800" dirty="0"/>
              <a:t>Project Schedule</a:t>
            </a:r>
          </a:p>
          <a:p>
            <a:pPr lvl="1"/>
            <a:r>
              <a:rPr lang="en-US" altLang="en-US" sz="2800" dirty="0"/>
              <a:t>Financial Security</a:t>
            </a:r>
          </a:p>
          <a:p>
            <a:r>
              <a:rPr lang="en-US" altLang="en-US" sz="3200" dirty="0"/>
              <a:t>Generation Collocated (Existing Points of Interconnection)</a:t>
            </a:r>
          </a:p>
          <a:p>
            <a:pPr lvl="1"/>
            <a:r>
              <a:rPr lang="en-US" altLang="en-US" sz="2800" dirty="0"/>
              <a:t>MW of Load behind the POI (EPS Meter Proposal)</a:t>
            </a:r>
          </a:p>
          <a:p>
            <a:pPr lvl="1"/>
            <a:r>
              <a:rPr lang="en-US" altLang="en-US" sz="2800" dirty="0"/>
              <a:t>Shared Facilities Agreement between Generator and Load</a:t>
            </a:r>
          </a:p>
          <a:p>
            <a:pPr lvl="1"/>
            <a:endParaRPr lang="en-US" altLang="en-US" dirty="0"/>
          </a:p>
        </p:txBody>
      </p:sp>
    </p:spTree>
    <p:extLst>
      <p:ext uri="{BB962C8B-B14F-4D97-AF65-F5344CB8AC3E}">
        <p14:creationId xmlns:p14="http://schemas.microsoft.com/office/powerpoint/2010/main" val="368344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68287" y="160407"/>
            <a:ext cx="11655425" cy="1311275"/>
          </a:xfrm>
        </p:spPr>
        <p:txBody>
          <a:bodyPr/>
          <a:lstStyle/>
          <a:p>
            <a:r>
              <a:rPr lang="en-US" altLang="en-US" dirty="0"/>
              <a:t>ERCOT Modeling Requirements</a:t>
            </a:r>
          </a:p>
        </p:txBody>
      </p:sp>
      <p:pic>
        <p:nvPicPr>
          <p:cNvPr id="3" name="Picture 2"/>
          <p:cNvPicPr>
            <a:picLocks noChangeAspect="1"/>
          </p:cNvPicPr>
          <p:nvPr/>
        </p:nvPicPr>
        <p:blipFill>
          <a:blip r:embed="rId2"/>
          <a:stretch>
            <a:fillRect/>
          </a:stretch>
        </p:blipFill>
        <p:spPr>
          <a:xfrm>
            <a:off x="1623831" y="2111335"/>
            <a:ext cx="1438781" cy="1347333"/>
          </a:xfrm>
          <a:prstGeom prst="rect">
            <a:avLst/>
          </a:prstGeom>
        </p:spPr>
      </p:pic>
      <p:sp>
        <p:nvSpPr>
          <p:cNvPr id="4" name="Rectangle 3"/>
          <p:cNvSpPr/>
          <p:nvPr/>
        </p:nvSpPr>
        <p:spPr>
          <a:xfrm>
            <a:off x="1471006" y="3491924"/>
            <a:ext cx="1835157" cy="3046988"/>
          </a:xfrm>
          <a:prstGeom prst="rect">
            <a:avLst/>
          </a:prstGeom>
        </p:spPr>
        <p:txBody>
          <a:bodyPr wrap="square">
            <a:spAutoFit/>
          </a:bodyPr>
          <a:lstStyle/>
          <a:p>
            <a:pPr marL="0" lvl="1" algn="ctr">
              <a:defRPr/>
            </a:pPr>
            <a:r>
              <a:rPr lang="en-US" sz="2400" dirty="0">
                <a:solidFill>
                  <a:prstClr val="black"/>
                </a:solidFill>
              </a:rPr>
              <a:t>Network Operations Model</a:t>
            </a:r>
          </a:p>
          <a:p>
            <a:pPr marL="0" lvl="1" algn="ctr">
              <a:defRPr/>
            </a:pPr>
            <a:endParaRPr lang="en-US" sz="2400" dirty="0">
              <a:solidFill>
                <a:prstClr val="black"/>
              </a:solidFill>
            </a:endParaRPr>
          </a:p>
          <a:p>
            <a:pPr marL="228600" lvl="1" indent="-114300">
              <a:buFont typeface="Arial" pitchFamily="34" charset="0"/>
              <a:buChar char="•"/>
              <a:defRPr/>
            </a:pPr>
            <a:r>
              <a:rPr lang="en-US" sz="1200" dirty="0">
                <a:solidFill>
                  <a:prstClr val="black"/>
                </a:solidFill>
              </a:rPr>
              <a:t>Energy MS</a:t>
            </a:r>
          </a:p>
          <a:p>
            <a:pPr marL="228600" lvl="1" indent="-114300">
              <a:buFont typeface="Arial" pitchFamily="34" charset="0"/>
              <a:buChar char="•"/>
              <a:defRPr/>
            </a:pPr>
            <a:r>
              <a:rPr lang="en-US" sz="1200" dirty="0">
                <a:solidFill>
                  <a:prstClr val="black"/>
                </a:solidFill>
              </a:rPr>
              <a:t>Market MS</a:t>
            </a:r>
          </a:p>
          <a:p>
            <a:pPr marL="228600" lvl="1" indent="-114300">
              <a:buFont typeface="Arial" pitchFamily="34" charset="0"/>
              <a:buChar char="•"/>
              <a:defRPr/>
            </a:pPr>
            <a:r>
              <a:rPr lang="en-US" sz="1200" dirty="0">
                <a:solidFill>
                  <a:prstClr val="black"/>
                </a:solidFill>
              </a:rPr>
              <a:t>Steady State Analysis</a:t>
            </a:r>
          </a:p>
          <a:p>
            <a:pPr marL="228600" lvl="1" indent="-114300">
              <a:buFont typeface="Arial" pitchFamily="34" charset="0"/>
              <a:buChar char="•"/>
              <a:defRPr/>
            </a:pPr>
            <a:r>
              <a:rPr lang="en-US" sz="1200" dirty="0">
                <a:solidFill>
                  <a:prstClr val="black"/>
                </a:solidFill>
              </a:rPr>
              <a:t>State Estimator</a:t>
            </a:r>
          </a:p>
          <a:p>
            <a:pPr marL="228600" lvl="1" indent="-114300">
              <a:buFont typeface="Arial" pitchFamily="34" charset="0"/>
              <a:buChar char="•"/>
              <a:defRPr/>
            </a:pPr>
            <a:r>
              <a:rPr lang="en-US" sz="1200" dirty="0">
                <a:solidFill>
                  <a:prstClr val="black"/>
                </a:solidFill>
              </a:rPr>
              <a:t>Day Ahead</a:t>
            </a:r>
          </a:p>
          <a:p>
            <a:pPr marL="228600" lvl="1" indent="-114300">
              <a:buFont typeface="Arial" pitchFamily="34" charset="0"/>
              <a:buChar char="•"/>
              <a:defRPr/>
            </a:pPr>
            <a:r>
              <a:rPr lang="en-US" sz="1200" dirty="0">
                <a:solidFill>
                  <a:prstClr val="black"/>
                </a:solidFill>
              </a:rPr>
              <a:t>Outage Coordination</a:t>
            </a:r>
          </a:p>
          <a:p>
            <a:pPr marL="228600" lvl="1" indent="-114300">
              <a:buFont typeface="Arial" pitchFamily="34" charset="0"/>
              <a:buChar char="•"/>
              <a:defRPr/>
            </a:pPr>
            <a:r>
              <a:rPr lang="en-US" sz="1200" dirty="0">
                <a:solidFill>
                  <a:prstClr val="black"/>
                </a:solidFill>
              </a:rPr>
              <a:t>RT Voltage Stability</a:t>
            </a:r>
          </a:p>
        </p:txBody>
      </p:sp>
      <p:pic>
        <p:nvPicPr>
          <p:cNvPr id="6" name="Picture 5"/>
          <p:cNvPicPr>
            <a:picLocks noChangeAspect="1"/>
          </p:cNvPicPr>
          <p:nvPr/>
        </p:nvPicPr>
        <p:blipFill>
          <a:blip r:embed="rId3"/>
          <a:stretch>
            <a:fillRect/>
          </a:stretch>
        </p:blipFill>
        <p:spPr>
          <a:xfrm>
            <a:off x="5158506" y="2073445"/>
            <a:ext cx="1444877" cy="1347333"/>
          </a:xfrm>
          <a:prstGeom prst="rect">
            <a:avLst/>
          </a:prstGeom>
        </p:spPr>
      </p:pic>
      <p:sp>
        <p:nvSpPr>
          <p:cNvPr id="7" name="Rectangle 6"/>
          <p:cNvSpPr/>
          <p:nvPr/>
        </p:nvSpPr>
        <p:spPr>
          <a:xfrm>
            <a:off x="4900326" y="3491924"/>
            <a:ext cx="2116111" cy="3046988"/>
          </a:xfrm>
          <a:prstGeom prst="rect">
            <a:avLst/>
          </a:prstGeom>
        </p:spPr>
        <p:txBody>
          <a:bodyPr wrap="square">
            <a:spAutoFit/>
          </a:bodyPr>
          <a:lstStyle/>
          <a:p>
            <a:pPr marL="0" lvl="1" algn="ctr">
              <a:defRPr/>
            </a:pPr>
            <a:r>
              <a:rPr lang="en-US" sz="2400" dirty="0">
                <a:solidFill>
                  <a:prstClr val="black"/>
                </a:solidFill>
              </a:rPr>
              <a:t>Planning Model</a:t>
            </a:r>
          </a:p>
          <a:p>
            <a:pPr marL="0" lvl="1" algn="ctr">
              <a:defRPr/>
            </a:pPr>
            <a:endParaRPr lang="en-US" sz="2400" dirty="0">
              <a:solidFill>
                <a:srgbClr val="7F7F7F"/>
              </a:solidFill>
            </a:endParaRPr>
          </a:p>
          <a:p>
            <a:pPr marL="0" lvl="1" algn="ctr">
              <a:defRPr/>
            </a:pPr>
            <a:endParaRPr lang="en-US" sz="2400" dirty="0">
              <a:solidFill>
                <a:srgbClr val="7F7F7F"/>
              </a:solidFill>
            </a:endParaRPr>
          </a:p>
          <a:p>
            <a:pPr marL="342900" lvl="1" indent="-114300">
              <a:buFont typeface="Arial" pitchFamily="34" charset="0"/>
              <a:buChar char="•"/>
              <a:defRPr/>
            </a:pPr>
            <a:r>
              <a:rPr lang="en-US" sz="1200" dirty="0">
                <a:solidFill>
                  <a:prstClr val="black"/>
                </a:solidFill>
              </a:rPr>
              <a:t>Future Year Steady State Analysis</a:t>
            </a:r>
          </a:p>
          <a:p>
            <a:pPr marL="342900" lvl="1" indent="-114300">
              <a:buFont typeface="Arial" pitchFamily="34" charset="0"/>
              <a:buChar char="•"/>
              <a:defRPr/>
            </a:pPr>
            <a:r>
              <a:rPr lang="en-US" sz="1200" dirty="0">
                <a:solidFill>
                  <a:prstClr val="black"/>
                </a:solidFill>
              </a:rPr>
              <a:t>Production Cost  Analysis</a:t>
            </a:r>
          </a:p>
          <a:p>
            <a:pPr marL="342900" lvl="1" indent="-114300">
              <a:buFont typeface="Arial" pitchFamily="34" charset="0"/>
              <a:buChar char="•"/>
              <a:defRPr/>
            </a:pPr>
            <a:r>
              <a:rPr lang="en-US" sz="1200" dirty="0">
                <a:solidFill>
                  <a:prstClr val="black"/>
                </a:solidFill>
              </a:rPr>
              <a:t>Voltage Stability</a:t>
            </a:r>
          </a:p>
          <a:p>
            <a:pPr marL="342900" lvl="1" indent="-114300">
              <a:buFont typeface="Arial" pitchFamily="34" charset="0"/>
              <a:buChar char="•"/>
              <a:defRPr/>
            </a:pPr>
            <a:r>
              <a:rPr lang="en-US" sz="1200" dirty="0">
                <a:solidFill>
                  <a:prstClr val="black"/>
                </a:solidFill>
              </a:rPr>
              <a:t>Generation Interconnection screening studies</a:t>
            </a:r>
          </a:p>
        </p:txBody>
      </p:sp>
      <p:pic>
        <p:nvPicPr>
          <p:cNvPr id="8" name="Picture 7"/>
          <p:cNvPicPr>
            <a:picLocks noChangeAspect="1"/>
          </p:cNvPicPr>
          <p:nvPr/>
        </p:nvPicPr>
        <p:blipFill>
          <a:blip r:embed="rId4"/>
          <a:stretch>
            <a:fillRect/>
          </a:stretch>
        </p:blipFill>
        <p:spPr>
          <a:xfrm>
            <a:off x="8523800" y="2035553"/>
            <a:ext cx="1458399" cy="1423115"/>
          </a:xfrm>
          <a:prstGeom prst="rect">
            <a:avLst/>
          </a:prstGeom>
        </p:spPr>
      </p:pic>
      <p:sp>
        <p:nvSpPr>
          <p:cNvPr id="10" name="Rectangle 9"/>
          <p:cNvSpPr/>
          <p:nvPr/>
        </p:nvSpPr>
        <p:spPr>
          <a:xfrm>
            <a:off x="8401685" y="3458668"/>
            <a:ext cx="1742833" cy="2246769"/>
          </a:xfrm>
          <a:prstGeom prst="rect">
            <a:avLst/>
          </a:prstGeom>
        </p:spPr>
        <p:txBody>
          <a:bodyPr wrap="square">
            <a:spAutoFit/>
          </a:bodyPr>
          <a:lstStyle/>
          <a:p>
            <a:pPr marL="0" lvl="1" algn="ctr"/>
            <a:r>
              <a:rPr lang="en-US" sz="2400" dirty="0">
                <a:solidFill>
                  <a:prstClr val="black"/>
                </a:solidFill>
              </a:rPr>
              <a:t>Dynamics</a:t>
            </a:r>
          </a:p>
          <a:p>
            <a:pPr marL="0" lvl="1" algn="ctr"/>
            <a:r>
              <a:rPr lang="en-US" sz="2400" dirty="0">
                <a:solidFill>
                  <a:prstClr val="black"/>
                </a:solidFill>
              </a:rPr>
              <a:t>Model</a:t>
            </a:r>
          </a:p>
          <a:p>
            <a:pPr marL="0" lvl="1" algn="ctr"/>
            <a:endParaRPr lang="en-US" sz="2000" dirty="0">
              <a:solidFill>
                <a:prstClr val="black"/>
              </a:solidFill>
            </a:endParaRPr>
          </a:p>
          <a:p>
            <a:pPr marL="0" lvl="1" algn="ctr"/>
            <a:endParaRPr lang="en-US" sz="1200" dirty="0">
              <a:solidFill>
                <a:prstClr val="black"/>
              </a:solidFill>
            </a:endParaRPr>
          </a:p>
          <a:p>
            <a:pPr marL="0" lvl="1" algn="ctr"/>
            <a:r>
              <a:rPr lang="en-US" sz="1200" dirty="0">
                <a:solidFill>
                  <a:prstClr val="black"/>
                </a:solidFill>
              </a:rPr>
              <a:t> </a:t>
            </a:r>
          </a:p>
          <a:p>
            <a:pPr marL="228600" lvl="1" indent="-114300">
              <a:buFont typeface="Arial" pitchFamily="34" charset="0"/>
              <a:buChar char="•"/>
              <a:defRPr/>
            </a:pPr>
            <a:r>
              <a:rPr lang="en-US" sz="1200" dirty="0">
                <a:solidFill>
                  <a:prstClr val="black"/>
                </a:solidFill>
              </a:rPr>
              <a:t>Derived from  Steady State Model</a:t>
            </a:r>
          </a:p>
          <a:p>
            <a:pPr marL="228600" lvl="1" indent="-114300">
              <a:buFont typeface="Arial" pitchFamily="34" charset="0"/>
              <a:buChar char="•"/>
              <a:defRPr/>
            </a:pPr>
            <a:r>
              <a:rPr lang="en-US" sz="1200" dirty="0">
                <a:solidFill>
                  <a:prstClr val="black"/>
                </a:solidFill>
              </a:rPr>
              <a:t>Future Stability  Analysis</a:t>
            </a:r>
          </a:p>
        </p:txBody>
      </p:sp>
      <p:sp>
        <p:nvSpPr>
          <p:cNvPr id="11" name="TextBox 10"/>
          <p:cNvSpPr txBox="1"/>
          <p:nvPr/>
        </p:nvSpPr>
        <p:spPr>
          <a:xfrm>
            <a:off x="9656700" y="6431190"/>
            <a:ext cx="1066800" cy="215444"/>
          </a:xfrm>
          <a:prstGeom prst="rect">
            <a:avLst/>
          </a:prstGeom>
          <a:noFill/>
        </p:spPr>
        <p:txBody>
          <a:bodyPr wrap="square" rtlCol="0">
            <a:spAutoFit/>
          </a:bodyPr>
          <a:lstStyle/>
          <a:p>
            <a:r>
              <a:rPr lang="en-US" sz="800" dirty="0"/>
              <a:t>Courtesy - ERCOT</a:t>
            </a:r>
          </a:p>
        </p:txBody>
      </p:sp>
      <p:sp>
        <p:nvSpPr>
          <p:cNvPr id="2" name="Slide Number Placeholder 1"/>
          <p:cNvSpPr>
            <a:spLocks noGrp="1"/>
          </p:cNvSpPr>
          <p:nvPr>
            <p:ph type="sldNum" sz="quarter" idx="12"/>
          </p:nvPr>
        </p:nvSpPr>
        <p:spPr/>
        <p:txBody>
          <a:bodyPr/>
          <a:lstStyle/>
          <a:p>
            <a:fld id="{E32D0D94-E757-4437-9825-B419F2286E54}" type="slidenum">
              <a:rPr lang="en-US" smtClean="0"/>
              <a:t>11</a:t>
            </a:fld>
            <a:endParaRPr lang="en-US"/>
          </a:p>
        </p:txBody>
      </p:sp>
      <p:pic>
        <p:nvPicPr>
          <p:cNvPr id="12" name="Picture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8775" y="160407"/>
            <a:ext cx="1562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68287" y="160407"/>
            <a:ext cx="11655425" cy="1311275"/>
          </a:xfrm>
        </p:spPr>
        <p:txBody>
          <a:bodyPr/>
          <a:lstStyle/>
          <a:p>
            <a:r>
              <a:rPr lang="en-US" altLang="en-US" b="1" dirty="0"/>
              <a:t>ERCOT Modeling Requirements</a:t>
            </a:r>
          </a:p>
        </p:txBody>
      </p:sp>
      <p:sp>
        <p:nvSpPr>
          <p:cNvPr id="9" name="Rectangle 8"/>
          <p:cNvSpPr/>
          <p:nvPr/>
        </p:nvSpPr>
        <p:spPr>
          <a:xfrm>
            <a:off x="838199" y="1905000"/>
            <a:ext cx="10699377" cy="1609671"/>
          </a:xfrm>
          <a:prstGeom prst="rect">
            <a:avLst/>
          </a:prstGeom>
        </p:spPr>
        <p:txBody>
          <a:bodyPr wrap="square">
            <a:spAutoFit/>
          </a:bodyPr>
          <a:lstStyle/>
          <a:p>
            <a:pPr>
              <a:spcAft>
                <a:spcPts val="600"/>
              </a:spcAft>
              <a:buFontTx/>
              <a:buNone/>
            </a:pPr>
            <a:r>
              <a:rPr lang="en-US" altLang="en-US" sz="2400" dirty="0"/>
              <a:t>Any element change, move, addition, or deletion to the Transmission system must be provided to ERCOT so “the TSP’s control center operational model and ERCOT’s Network Operations Model are consistent”.  Examples of an element include:</a:t>
            </a:r>
          </a:p>
          <a:p>
            <a:pPr lvl="1">
              <a:lnSpc>
                <a:spcPct val="90000"/>
              </a:lnSpc>
            </a:pPr>
            <a:endParaRPr lang="en-US" altLang="en-US" sz="2400" dirty="0"/>
          </a:p>
        </p:txBody>
      </p:sp>
      <p:graphicFrame>
        <p:nvGraphicFramePr>
          <p:cNvPr id="11" name="Table 10"/>
          <p:cNvGraphicFramePr>
            <a:graphicFrameLocks noGrp="1"/>
          </p:cNvGraphicFramePr>
          <p:nvPr>
            <p:extLst>
              <p:ext uri="{D42A27DB-BD31-4B8C-83A1-F6EECF244321}">
                <p14:modId xmlns:p14="http://schemas.microsoft.com/office/powerpoint/2010/main" val="669030492"/>
              </p:ext>
            </p:extLst>
          </p:nvPr>
        </p:nvGraphicFramePr>
        <p:xfrm>
          <a:off x="3569029" y="3760514"/>
          <a:ext cx="6096000" cy="19812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261209566"/>
                    </a:ext>
                  </a:extLst>
                </a:gridCol>
                <a:gridCol w="3048000">
                  <a:extLst>
                    <a:ext uri="{9D8B030D-6E8A-4147-A177-3AD203B41FA5}">
                      <a16:colId xmlns="" xmlns:a16="http://schemas.microsoft.com/office/drawing/2014/main" val="3579656400"/>
                    </a:ext>
                  </a:extLst>
                </a:gridCol>
              </a:tblGrid>
              <a:tr h="370840">
                <a:tc>
                  <a:txBody>
                    <a:bodyPr/>
                    <a:lstStyle/>
                    <a:p>
                      <a:r>
                        <a:rPr lang="en-US" altLang="en-US" sz="2000" b="0" dirty="0">
                          <a:solidFill>
                            <a:schemeClr val="tx1"/>
                          </a:solidFill>
                        </a:rPr>
                        <a:t>Lines</a:t>
                      </a:r>
                      <a:endParaRPr lang="en-US" sz="2000" b="0" dirty="0">
                        <a:solidFill>
                          <a:schemeClr val="tx1"/>
                        </a:solidFill>
                      </a:endParaRPr>
                    </a:p>
                  </a:txBody>
                  <a:tcPr>
                    <a:noFill/>
                  </a:tcPr>
                </a:tc>
                <a:tc>
                  <a:txBody>
                    <a:bodyPr/>
                    <a:lstStyle/>
                    <a:p>
                      <a:r>
                        <a:rPr lang="en-US" altLang="en-US" sz="2000" b="0" dirty="0">
                          <a:solidFill>
                            <a:schemeClr val="tx1"/>
                          </a:solidFill>
                        </a:rPr>
                        <a:t>Reactors</a:t>
                      </a:r>
                      <a:endParaRPr lang="en-US" sz="2000" b="0" dirty="0">
                        <a:solidFill>
                          <a:schemeClr val="tx1"/>
                        </a:solidFill>
                      </a:endParaRPr>
                    </a:p>
                  </a:txBody>
                  <a:tcPr>
                    <a:noFill/>
                  </a:tcPr>
                </a:tc>
                <a:extLst>
                  <a:ext uri="{0D108BD9-81ED-4DB2-BD59-A6C34878D82A}">
                    <a16:rowId xmlns="" xmlns:a16="http://schemas.microsoft.com/office/drawing/2014/main" val="943457466"/>
                  </a:ext>
                </a:extLst>
              </a:tr>
              <a:tr h="370840">
                <a:tc>
                  <a:txBody>
                    <a:bodyPr/>
                    <a:lstStyle/>
                    <a:p>
                      <a:r>
                        <a:rPr lang="en-US" altLang="en-US" sz="2000" dirty="0">
                          <a:solidFill>
                            <a:schemeClr val="tx1"/>
                          </a:solidFill>
                        </a:rPr>
                        <a:t>Buses</a:t>
                      </a:r>
                      <a:endParaRPr lang="en-US" sz="2000" dirty="0">
                        <a:solidFill>
                          <a:schemeClr val="tx1"/>
                        </a:solidFill>
                      </a:endParaRPr>
                    </a:p>
                  </a:txBody>
                  <a:tcPr>
                    <a:noFill/>
                  </a:tcPr>
                </a:tc>
                <a:tc>
                  <a:txBody>
                    <a:bodyPr/>
                    <a:lstStyle/>
                    <a:p>
                      <a:r>
                        <a:rPr lang="en-US" altLang="en-US" sz="2000" dirty="0">
                          <a:solidFill>
                            <a:schemeClr val="tx1"/>
                          </a:solidFill>
                        </a:rPr>
                        <a:t>Capacitors</a:t>
                      </a:r>
                      <a:endParaRPr lang="en-US" sz="2000" dirty="0">
                        <a:solidFill>
                          <a:schemeClr val="tx1"/>
                        </a:solidFill>
                      </a:endParaRPr>
                    </a:p>
                  </a:txBody>
                  <a:tcPr>
                    <a:noFill/>
                  </a:tcPr>
                </a:tc>
                <a:extLst>
                  <a:ext uri="{0D108BD9-81ED-4DB2-BD59-A6C34878D82A}">
                    <a16:rowId xmlns="" xmlns:a16="http://schemas.microsoft.com/office/drawing/2014/main" val="2134088389"/>
                  </a:ext>
                </a:extLst>
              </a:tr>
              <a:tr h="370840">
                <a:tc>
                  <a:txBody>
                    <a:bodyPr/>
                    <a:lstStyle/>
                    <a:p>
                      <a:r>
                        <a:rPr lang="en-US" altLang="en-US" sz="2000" dirty="0">
                          <a:solidFill>
                            <a:schemeClr val="tx1"/>
                          </a:solidFill>
                        </a:rPr>
                        <a:t>Breakers</a:t>
                      </a:r>
                      <a:endParaRPr lang="en-US" sz="2000" dirty="0">
                        <a:solidFill>
                          <a:schemeClr val="tx1"/>
                        </a:solidFill>
                      </a:endParaRPr>
                    </a:p>
                  </a:txBody>
                  <a:tcPr>
                    <a:noFill/>
                  </a:tcPr>
                </a:tc>
                <a:tc>
                  <a:txBody>
                    <a:bodyPr/>
                    <a:lstStyle/>
                    <a:p>
                      <a:r>
                        <a:rPr lang="en-US" altLang="en-US" sz="2000" dirty="0">
                          <a:solidFill>
                            <a:schemeClr val="tx1"/>
                          </a:solidFill>
                        </a:rPr>
                        <a:t>Resources</a:t>
                      </a:r>
                      <a:endParaRPr lang="en-US" sz="2000" dirty="0">
                        <a:solidFill>
                          <a:schemeClr val="tx1"/>
                        </a:solidFill>
                      </a:endParaRPr>
                    </a:p>
                  </a:txBody>
                  <a:tcPr>
                    <a:noFill/>
                  </a:tcPr>
                </a:tc>
                <a:extLst>
                  <a:ext uri="{0D108BD9-81ED-4DB2-BD59-A6C34878D82A}">
                    <a16:rowId xmlns="" xmlns:a16="http://schemas.microsoft.com/office/drawing/2014/main" val="1232244762"/>
                  </a:ext>
                </a:extLst>
              </a:tr>
              <a:tr h="370840">
                <a:tc>
                  <a:txBody>
                    <a:bodyPr/>
                    <a:lstStyle/>
                    <a:p>
                      <a:r>
                        <a:rPr lang="en-US" altLang="en-US" sz="2000" dirty="0">
                          <a:solidFill>
                            <a:schemeClr val="tx1"/>
                          </a:solidFill>
                        </a:rPr>
                        <a:t>Switches</a:t>
                      </a:r>
                      <a:endParaRPr lang="en-US" sz="2000" dirty="0">
                        <a:solidFill>
                          <a:schemeClr val="tx1"/>
                        </a:solidFill>
                      </a:endParaRPr>
                    </a:p>
                  </a:txBody>
                  <a:tcPr>
                    <a:noFill/>
                  </a:tcPr>
                </a:tc>
                <a:tc>
                  <a:txBody>
                    <a:bodyPr/>
                    <a:lstStyle/>
                    <a:p>
                      <a:r>
                        <a:rPr lang="en-US" altLang="en-US" sz="2000" dirty="0">
                          <a:solidFill>
                            <a:schemeClr val="tx1"/>
                          </a:solidFill>
                        </a:rPr>
                        <a:t>Loads</a:t>
                      </a:r>
                      <a:endParaRPr lang="en-US" sz="2000" dirty="0">
                        <a:solidFill>
                          <a:schemeClr val="tx1"/>
                        </a:solidFill>
                      </a:endParaRPr>
                    </a:p>
                  </a:txBody>
                  <a:tcPr>
                    <a:noFill/>
                  </a:tcPr>
                </a:tc>
                <a:extLst>
                  <a:ext uri="{0D108BD9-81ED-4DB2-BD59-A6C34878D82A}">
                    <a16:rowId xmlns="" xmlns:a16="http://schemas.microsoft.com/office/drawing/2014/main" val="2589440346"/>
                  </a:ext>
                </a:extLst>
              </a:tr>
              <a:tr h="370840">
                <a:tc>
                  <a:txBody>
                    <a:bodyPr/>
                    <a:lstStyle/>
                    <a:p>
                      <a:r>
                        <a:rPr lang="en-US" altLang="en-US" sz="2000" dirty="0">
                          <a:solidFill>
                            <a:schemeClr val="tx1"/>
                          </a:solidFill>
                        </a:rPr>
                        <a:t>Transformers</a:t>
                      </a:r>
                      <a:endParaRPr lang="en-US" sz="2000" dirty="0">
                        <a:solidFill>
                          <a:schemeClr val="tx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000" dirty="0">
                          <a:solidFill>
                            <a:schemeClr val="tx1"/>
                          </a:solidFill>
                        </a:rPr>
                        <a:t>Other such devices</a:t>
                      </a:r>
                      <a:endParaRPr lang="en-US" sz="2000" dirty="0">
                        <a:solidFill>
                          <a:schemeClr val="tx1"/>
                        </a:solidFill>
                      </a:endParaRPr>
                    </a:p>
                  </a:txBody>
                  <a:tcPr>
                    <a:noFill/>
                  </a:tcPr>
                </a:tc>
                <a:extLst>
                  <a:ext uri="{0D108BD9-81ED-4DB2-BD59-A6C34878D82A}">
                    <a16:rowId xmlns="" xmlns:a16="http://schemas.microsoft.com/office/drawing/2014/main" val="1384494068"/>
                  </a:ext>
                </a:extLst>
              </a:tr>
            </a:tbl>
          </a:graphicData>
        </a:graphic>
      </p:graphicFrame>
      <p:sp>
        <p:nvSpPr>
          <p:cNvPr id="2" name="Slide Number Placeholder 1"/>
          <p:cNvSpPr>
            <a:spLocks noGrp="1"/>
          </p:cNvSpPr>
          <p:nvPr>
            <p:ph type="sldNum" sz="quarter" idx="12"/>
          </p:nvPr>
        </p:nvSpPr>
        <p:spPr/>
        <p:txBody>
          <a:bodyPr/>
          <a:lstStyle/>
          <a:p>
            <a:fld id="{E32D0D94-E757-4437-9825-B419F2286E54}" type="slidenum">
              <a:rPr lang="en-US" smtClean="0"/>
              <a:t>12</a:t>
            </a:fld>
            <a:endParaRPr lang="en-US"/>
          </a:p>
        </p:txBody>
      </p:sp>
      <p:pic>
        <p:nvPicPr>
          <p:cNvPr id="6"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3580" y="160407"/>
            <a:ext cx="1562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41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68287" y="160407"/>
            <a:ext cx="11655425" cy="1311275"/>
          </a:xfrm>
        </p:spPr>
        <p:txBody>
          <a:bodyPr/>
          <a:lstStyle/>
          <a:p>
            <a:r>
              <a:rPr lang="en-US" altLang="en-US" b="1" dirty="0"/>
              <a:t>ERCOT Modeling Requirements</a:t>
            </a:r>
          </a:p>
        </p:txBody>
      </p:sp>
      <p:sp>
        <p:nvSpPr>
          <p:cNvPr id="6" name="TextBox 5">
            <a:extLst>
              <a:ext uri="{FF2B5EF4-FFF2-40B4-BE49-F238E27FC236}">
                <a16:creationId xmlns="" xmlns:a16="http://schemas.microsoft.com/office/drawing/2014/main" id="{F616A9E9-6E74-4B08-985A-FEAC44F401CA}"/>
              </a:ext>
            </a:extLst>
          </p:cNvPr>
          <p:cNvSpPr txBox="1"/>
          <p:nvPr/>
        </p:nvSpPr>
        <p:spPr>
          <a:xfrm>
            <a:off x="914399" y="1828800"/>
            <a:ext cx="10486417" cy="3046988"/>
          </a:xfrm>
          <a:prstGeom prst="rect">
            <a:avLst/>
          </a:prstGeom>
          <a:noFill/>
        </p:spPr>
        <p:txBody>
          <a:bodyPr wrap="square">
            <a:spAutoFit/>
          </a:bodyPr>
          <a:lstStyle/>
          <a:p>
            <a:r>
              <a:rPr lang="en-US" sz="2400" b="1" dirty="0"/>
              <a:t>ERCOT Protocols, Sec 3.10.1:    Time Line for Network Operations Model Changes</a:t>
            </a:r>
          </a:p>
          <a:p>
            <a:endParaRPr lang="en-US" sz="2400" dirty="0"/>
          </a:p>
          <a:p>
            <a:pPr marL="0" indent="0">
              <a:buNone/>
            </a:pPr>
            <a:r>
              <a:rPr lang="en-US" sz="2400" dirty="0"/>
              <a:t>(1)	ERCOT shall perform periodic updates to the Network Operations Model.  	Market Participants may provide Network Operations Model updates to 	ERCOT to implement planned transmission and Resource construction one 	year before the required submittal date below.  </a:t>
            </a:r>
            <a:r>
              <a:rPr lang="en-US" sz="2400" b="1" u="sng" dirty="0"/>
              <a:t>TSPs and Resource Entities </a:t>
            </a:r>
            <a:r>
              <a:rPr lang="en-US" sz="2400" b="1" dirty="0"/>
              <a:t>	</a:t>
            </a:r>
            <a:r>
              <a:rPr lang="en-US" sz="2400" b="1" u="sng" dirty="0"/>
              <a:t>must timely submit Network Operations Model changes pursuant to the </a:t>
            </a:r>
            <a:r>
              <a:rPr lang="en-US" sz="2400" b="1" dirty="0"/>
              <a:t>	</a:t>
            </a:r>
            <a:r>
              <a:rPr lang="en-US" sz="2400" b="1" u="sng" dirty="0"/>
              <a:t>schedule in this Section to be included in the updates.</a:t>
            </a:r>
          </a:p>
        </p:txBody>
      </p:sp>
      <p:sp>
        <p:nvSpPr>
          <p:cNvPr id="2" name="Slide Number Placeholder 1"/>
          <p:cNvSpPr>
            <a:spLocks noGrp="1"/>
          </p:cNvSpPr>
          <p:nvPr>
            <p:ph type="sldNum" sz="quarter" idx="12"/>
          </p:nvPr>
        </p:nvSpPr>
        <p:spPr/>
        <p:txBody>
          <a:bodyPr/>
          <a:lstStyle/>
          <a:p>
            <a:fld id="{E32D0D94-E757-4437-9825-B419F2286E54}" type="slidenum">
              <a:rPr lang="en-US" smtClean="0"/>
              <a:t>13</a:t>
            </a:fld>
            <a:endParaRPr lang="en-US"/>
          </a:p>
        </p:txBody>
      </p:sp>
      <p:pic>
        <p:nvPicPr>
          <p:cNvPr id="7"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095" y="160407"/>
            <a:ext cx="1562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13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68287" y="160407"/>
            <a:ext cx="11655425" cy="1311275"/>
          </a:xfrm>
        </p:spPr>
        <p:txBody>
          <a:bodyPr/>
          <a:lstStyle/>
          <a:p>
            <a:r>
              <a:rPr lang="en-US" altLang="en-US" b="1" dirty="0"/>
              <a:t>ERCOT Modeling Requirements</a:t>
            </a:r>
          </a:p>
        </p:txBody>
      </p:sp>
      <p:graphicFrame>
        <p:nvGraphicFramePr>
          <p:cNvPr id="4" name="Table 3"/>
          <p:cNvGraphicFramePr>
            <a:graphicFrameLocks noGrp="1"/>
          </p:cNvGraphicFramePr>
          <p:nvPr>
            <p:extLst>
              <p:ext uri="{D42A27DB-BD31-4B8C-83A1-F6EECF244321}">
                <p14:modId xmlns:p14="http://schemas.microsoft.com/office/powerpoint/2010/main" val="3601164974"/>
              </p:ext>
            </p:extLst>
          </p:nvPr>
        </p:nvGraphicFramePr>
        <p:xfrm>
          <a:off x="909440" y="1532103"/>
          <a:ext cx="10108662" cy="4579584"/>
        </p:xfrm>
        <a:graphic>
          <a:graphicData uri="http://schemas.openxmlformats.org/drawingml/2006/table">
            <a:tbl>
              <a:tblPr firstRow="1" firstCol="1" lastRow="1" lastCol="1" bandRow="1" bandCol="1"/>
              <a:tblGrid>
                <a:gridCol w="1907295">
                  <a:extLst>
                    <a:ext uri="{9D8B030D-6E8A-4147-A177-3AD203B41FA5}">
                      <a16:colId xmlns="" xmlns:a16="http://schemas.microsoft.com/office/drawing/2014/main" val="420999959"/>
                    </a:ext>
                  </a:extLst>
                </a:gridCol>
                <a:gridCol w="1907295">
                  <a:extLst>
                    <a:ext uri="{9D8B030D-6E8A-4147-A177-3AD203B41FA5}">
                      <a16:colId xmlns="" xmlns:a16="http://schemas.microsoft.com/office/drawing/2014/main" val="814683659"/>
                    </a:ext>
                  </a:extLst>
                </a:gridCol>
                <a:gridCol w="1907295">
                  <a:extLst>
                    <a:ext uri="{9D8B030D-6E8A-4147-A177-3AD203B41FA5}">
                      <a16:colId xmlns="" xmlns:a16="http://schemas.microsoft.com/office/drawing/2014/main" val="140961963"/>
                    </a:ext>
                  </a:extLst>
                </a:gridCol>
                <a:gridCol w="1907295">
                  <a:extLst>
                    <a:ext uri="{9D8B030D-6E8A-4147-A177-3AD203B41FA5}">
                      <a16:colId xmlns="" xmlns:a16="http://schemas.microsoft.com/office/drawing/2014/main" val="3354289994"/>
                    </a:ext>
                  </a:extLst>
                </a:gridCol>
                <a:gridCol w="2479482">
                  <a:extLst>
                    <a:ext uri="{9D8B030D-6E8A-4147-A177-3AD203B41FA5}">
                      <a16:colId xmlns="" xmlns:a16="http://schemas.microsoft.com/office/drawing/2014/main" val="866527058"/>
                    </a:ext>
                  </a:extLst>
                </a:gridCol>
              </a:tblGrid>
              <a:tr h="1163944">
                <a:tc>
                  <a:txBody>
                    <a:bodyPr/>
                    <a:lstStyle/>
                    <a:p>
                      <a:pPr marL="0" marR="0" algn="ctr">
                        <a:lnSpc>
                          <a:spcPct val="150000"/>
                        </a:lnSpc>
                        <a:spcBef>
                          <a:spcPts val="0"/>
                        </a:spcBef>
                        <a:spcAft>
                          <a:spcPts val="600"/>
                        </a:spcAft>
                      </a:pPr>
                      <a:r>
                        <a:rPr lang="en-US" sz="1400" b="1" dirty="0">
                          <a:effectLst/>
                          <a:latin typeface="Times New Roman" panose="02020603050405020304" pitchFamily="18" charset="0"/>
                          <a:ea typeface="Times New Roman" panose="02020603050405020304" pitchFamily="18" charset="0"/>
                        </a:rPr>
                        <a:t>Deadline to Submit Information to ERCOT </a:t>
                      </a:r>
                    </a:p>
                    <a:p>
                      <a:pPr marL="0" marR="0" algn="ctr">
                        <a:lnSpc>
                          <a:spcPct val="150000"/>
                        </a:lnSpc>
                        <a:spcBef>
                          <a:spcPts val="0"/>
                        </a:spcBef>
                        <a:spcAft>
                          <a:spcPts val="600"/>
                        </a:spcAft>
                      </a:pPr>
                      <a:r>
                        <a:rPr lang="en-US" sz="1400" b="1" dirty="0">
                          <a:effectLst/>
                          <a:latin typeface="Times New Roman" panose="02020603050405020304" pitchFamily="18" charset="0"/>
                          <a:ea typeface="Times New Roman" panose="02020603050405020304" pitchFamily="18" charset="0"/>
                        </a:rPr>
                        <a:t>Prior</a:t>
                      </a:r>
                      <a:r>
                        <a:rPr lang="en-US" sz="1400" b="1" baseline="0" dirty="0">
                          <a:effectLst/>
                          <a:latin typeface="Times New Roman" panose="02020603050405020304" pitchFamily="18" charset="0"/>
                          <a:ea typeface="Times New Roman" panose="02020603050405020304" pitchFamily="18" charset="0"/>
                        </a:rPr>
                        <a:t> to:</a:t>
                      </a:r>
                      <a:endParaRPr lang="en-US" sz="1400" b="1"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50000"/>
                        </a:lnSpc>
                        <a:spcBef>
                          <a:spcPts val="0"/>
                        </a:spcBef>
                        <a:spcAft>
                          <a:spcPts val="600"/>
                        </a:spcAft>
                      </a:pPr>
                      <a:r>
                        <a:rPr lang="en-US" sz="1400" b="1" dirty="0">
                          <a:effectLst/>
                          <a:latin typeface="Times New Roman" panose="02020603050405020304" pitchFamily="18" charset="0"/>
                          <a:ea typeface="Times New Roman" panose="02020603050405020304" pitchFamily="18" charset="0"/>
                        </a:rPr>
                        <a:t>Model Complete and Available for Test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50000"/>
                        </a:lnSpc>
                        <a:spcBef>
                          <a:spcPts val="0"/>
                        </a:spcBef>
                        <a:spcAft>
                          <a:spcPts val="600"/>
                        </a:spcAft>
                      </a:pPr>
                      <a:r>
                        <a:rPr lang="en-US" sz="1400" b="1" dirty="0">
                          <a:effectLst/>
                          <a:latin typeface="Times New Roman" panose="02020603050405020304" pitchFamily="18" charset="0"/>
                          <a:ea typeface="Times New Roman" panose="02020603050405020304" pitchFamily="18" charset="0"/>
                        </a:rPr>
                        <a:t>Updated Network Operations Model Testing Complete</a:t>
                      </a:r>
                    </a:p>
                    <a:p>
                      <a:pPr marL="0" marR="0" algn="ctr">
                        <a:lnSpc>
                          <a:spcPct val="150000"/>
                        </a:lnSpc>
                        <a:spcBef>
                          <a:spcPts val="0"/>
                        </a:spcBef>
                        <a:spcAft>
                          <a:spcPts val="600"/>
                        </a:spcAft>
                      </a:pPr>
                      <a:endParaRPr lang="en-US" sz="1400" b="1"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50000"/>
                        </a:lnSpc>
                        <a:spcBef>
                          <a:spcPts val="0"/>
                        </a:spcBef>
                        <a:spcAft>
                          <a:spcPts val="600"/>
                        </a:spcAft>
                      </a:pPr>
                      <a:r>
                        <a:rPr lang="en-US" sz="1400" b="1" dirty="0">
                          <a:effectLst/>
                          <a:latin typeface="Times New Roman" panose="02020603050405020304" pitchFamily="18" charset="0"/>
                          <a:ea typeface="Times New Roman" panose="02020603050405020304" pitchFamily="18" charset="0"/>
                        </a:rPr>
                        <a:t>Update Network Operations Model Production Environment</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50000"/>
                        </a:lnSpc>
                        <a:spcBef>
                          <a:spcPts val="0"/>
                        </a:spcBef>
                        <a:spcAft>
                          <a:spcPts val="600"/>
                        </a:spcAft>
                      </a:pPr>
                      <a:r>
                        <a:rPr lang="en-US" sz="1400" b="1" dirty="0">
                          <a:effectLst/>
                          <a:latin typeface="Times New Roman" panose="02020603050405020304" pitchFamily="18" charset="0"/>
                          <a:ea typeface="Times New Roman" panose="02020603050405020304" pitchFamily="18" charset="0"/>
                        </a:rPr>
                        <a:t>Target Physical Equipment included in Production Model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792466770"/>
                  </a:ext>
                </a:extLst>
              </a:tr>
              <a:tr h="268602">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Jan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Feb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March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April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April</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729266145"/>
                  </a:ext>
                </a:extLst>
              </a:tr>
              <a:tr h="268602">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Feb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March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April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May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May</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400885437"/>
                  </a:ext>
                </a:extLst>
              </a:tr>
              <a:tr h="268602">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March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April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May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June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June</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464341393"/>
                  </a:ext>
                </a:extLst>
              </a:tr>
              <a:tr h="268602">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April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May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June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July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July</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392676586"/>
                  </a:ext>
                </a:extLst>
              </a:tr>
              <a:tr h="268602">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May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June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July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August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August</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587542886"/>
                  </a:ext>
                </a:extLst>
              </a:tr>
              <a:tr h="268602">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June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July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August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September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September</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519896162"/>
                  </a:ext>
                </a:extLst>
              </a:tr>
              <a:tr h="268602">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July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August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September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October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October</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681927172"/>
                  </a:ext>
                </a:extLst>
              </a:tr>
              <a:tr h="268602">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August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September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October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November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November</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4230028928"/>
                  </a:ext>
                </a:extLst>
              </a:tr>
              <a:tr h="268602">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September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October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November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December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December</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509776902"/>
                  </a:ext>
                </a:extLst>
              </a:tr>
              <a:tr h="268602">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October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November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December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January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Month of January (the next year)</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977521936"/>
                  </a:ext>
                </a:extLst>
              </a:tr>
              <a:tr h="268602">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November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December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January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February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Month of February (the next year)</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973966725"/>
                  </a:ext>
                </a:extLst>
              </a:tr>
              <a:tr h="268602">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December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January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a:effectLst/>
                          <a:latin typeface="Times New Roman" panose="02020603050405020304" pitchFamily="18" charset="0"/>
                          <a:ea typeface="Times New Roman" panose="02020603050405020304" pitchFamily="18" charset="0"/>
                        </a:rPr>
                        <a:t>February 15</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March 1</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300"/>
                        </a:spcAft>
                      </a:pPr>
                      <a:r>
                        <a:rPr lang="en-US" sz="1000" dirty="0">
                          <a:effectLst/>
                          <a:latin typeface="Times New Roman" panose="02020603050405020304" pitchFamily="18" charset="0"/>
                          <a:ea typeface="Times New Roman" panose="02020603050405020304" pitchFamily="18" charset="0"/>
                        </a:rPr>
                        <a:t>Month of March (the next year)</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34537875"/>
                  </a:ext>
                </a:extLst>
              </a:tr>
            </a:tbl>
          </a:graphicData>
        </a:graphic>
      </p:graphicFrame>
      <p:sp>
        <p:nvSpPr>
          <p:cNvPr id="7" name="TextBox 6"/>
          <p:cNvSpPr txBox="1"/>
          <p:nvPr/>
        </p:nvSpPr>
        <p:spPr>
          <a:xfrm>
            <a:off x="909440" y="6111687"/>
            <a:ext cx="10108662" cy="400110"/>
          </a:xfrm>
          <a:prstGeom prst="rect">
            <a:avLst/>
          </a:prstGeom>
          <a:noFill/>
        </p:spPr>
        <p:txBody>
          <a:bodyPr wrap="square" rtlCol="0">
            <a:spAutoFit/>
          </a:bodyPr>
          <a:lstStyle/>
          <a:p>
            <a:r>
              <a:rPr lang="en-US" sz="2000" dirty="0"/>
              <a:t>TSPs must submit Model updates at least three months prior to the physical equipment change.</a:t>
            </a:r>
          </a:p>
        </p:txBody>
      </p:sp>
      <p:sp>
        <p:nvSpPr>
          <p:cNvPr id="2" name="Slide Number Placeholder 1"/>
          <p:cNvSpPr>
            <a:spLocks noGrp="1"/>
          </p:cNvSpPr>
          <p:nvPr>
            <p:ph type="sldNum" sz="quarter" idx="12"/>
          </p:nvPr>
        </p:nvSpPr>
        <p:spPr/>
        <p:txBody>
          <a:bodyPr/>
          <a:lstStyle/>
          <a:p>
            <a:fld id="{E32D0D94-E757-4437-9825-B419F2286E54}" type="slidenum">
              <a:rPr lang="en-US" smtClean="0"/>
              <a:t>14</a:t>
            </a:fld>
            <a:endParaRPr lang="en-US"/>
          </a:p>
        </p:txBody>
      </p:sp>
      <p:pic>
        <p:nvPicPr>
          <p:cNvPr id="6"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774" y="160407"/>
            <a:ext cx="1562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22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68287" y="160407"/>
            <a:ext cx="11655425" cy="1311275"/>
          </a:xfrm>
        </p:spPr>
        <p:txBody>
          <a:bodyPr/>
          <a:lstStyle/>
          <a:p>
            <a:r>
              <a:rPr lang="en-US" altLang="en-US" b="1" dirty="0"/>
              <a:t>ERCOT Modeling Requirements</a:t>
            </a:r>
          </a:p>
        </p:txBody>
      </p:sp>
      <p:pic>
        <p:nvPicPr>
          <p:cNvPr id="6" name="Picture 5"/>
          <p:cNvPicPr>
            <a:picLocks noChangeAspect="1"/>
          </p:cNvPicPr>
          <p:nvPr/>
        </p:nvPicPr>
        <p:blipFill>
          <a:blip r:embed="rId2"/>
          <a:stretch>
            <a:fillRect/>
          </a:stretch>
        </p:blipFill>
        <p:spPr>
          <a:xfrm>
            <a:off x="2586746" y="1471682"/>
            <a:ext cx="7296556" cy="5094168"/>
          </a:xfrm>
          <a:prstGeom prst="rect">
            <a:avLst/>
          </a:prstGeom>
        </p:spPr>
      </p:pic>
      <p:sp>
        <p:nvSpPr>
          <p:cNvPr id="8" name="TextBox 7"/>
          <p:cNvSpPr txBox="1"/>
          <p:nvPr/>
        </p:nvSpPr>
        <p:spPr>
          <a:xfrm>
            <a:off x="9349902" y="6565850"/>
            <a:ext cx="1066800" cy="215444"/>
          </a:xfrm>
          <a:prstGeom prst="rect">
            <a:avLst/>
          </a:prstGeom>
          <a:noFill/>
        </p:spPr>
        <p:txBody>
          <a:bodyPr wrap="square" rtlCol="0">
            <a:spAutoFit/>
          </a:bodyPr>
          <a:lstStyle/>
          <a:p>
            <a:r>
              <a:rPr lang="en-US" sz="800" dirty="0"/>
              <a:t>Courtesy - ERCOT</a:t>
            </a:r>
          </a:p>
        </p:txBody>
      </p:sp>
      <p:sp>
        <p:nvSpPr>
          <p:cNvPr id="2" name="Slide Number Placeholder 1"/>
          <p:cNvSpPr>
            <a:spLocks noGrp="1"/>
          </p:cNvSpPr>
          <p:nvPr>
            <p:ph type="sldNum" sz="quarter" idx="12"/>
          </p:nvPr>
        </p:nvSpPr>
        <p:spPr/>
        <p:txBody>
          <a:bodyPr/>
          <a:lstStyle/>
          <a:p>
            <a:fld id="{E32D0D94-E757-4437-9825-B419F2286E54}" type="slidenum">
              <a:rPr lang="en-US" smtClean="0"/>
              <a:t>15</a:t>
            </a:fld>
            <a:endParaRPr lang="en-US"/>
          </a:p>
        </p:txBody>
      </p:sp>
      <p:pic>
        <p:nvPicPr>
          <p:cNvPr id="7"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2469" y="160407"/>
            <a:ext cx="1562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87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68287" y="160407"/>
            <a:ext cx="11655425" cy="1311275"/>
          </a:xfrm>
        </p:spPr>
        <p:txBody>
          <a:bodyPr/>
          <a:lstStyle/>
          <a:p>
            <a:r>
              <a:rPr lang="en-US" altLang="en-US" b="1" dirty="0"/>
              <a:t>ERCOT Modeling Requirements</a:t>
            </a:r>
          </a:p>
        </p:txBody>
      </p:sp>
      <p:sp>
        <p:nvSpPr>
          <p:cNvPr id="2" name="Slide Number Placeholder 1"/>
          <p:cNvSpPr>
            <a:spLocks noGrp="1"/>
          </p:cNvSpPr>
          <p:nvPr>
            <p:ph type="sldNum" sz="quarter" idx="12"/>
          </p:nvPr>
        </p:nvSpPr>
        <p:spPr/>
        <p:txBody>
          <a:bodyPr/>
          <a:lstStyle/>
          <a:p>
            <a:fld id="{E32D0D94-E757-4437-9825-B419F2286E54}" type="slidenum">
              <a:rPr lang="en-US" smtClean="0"/>
              <a:t>16</a:t>
            </a:fld>
            <a:endParaRPr lang="en-US"/>
          </a:p>
        </p:txBody>
      </p:sp>
      <p:pic>
        <p:nvPicPr>
          <p:cNvPr id="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8247" y="348993"/>
            <a:ext cx="1225540" cy="93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793219995"/>
              </p:ext>
            </p:extLst>
          </p:nvPr>
        </p:nvGraphicFramePr>
        <p:xfrm>
          <a:off x="1320980" y="1715220"/>
          <a:ext cx="9550037" cy="4397591"/>
        </p:xfrm>
        <a:graphic>
          <a:graphicData uri="http://schemas.openxmlformats.org/drawingml/2006/table">
            <a:tbl>
              <a:tblPr/>
              <a:tblGrid>
                <a:gridCol w="1364291">
                  <a:extLst>
                    <a:ext uri="{9D8B030D-6E8A-4147-A177-3AD203B41FA5}">
                      <a16:colId xmlns="" xmlns:a16="http://schemas.microsoft.com/office/drawing/2014/main" val="1771876430"/>
                    </a:ext>
                  </a:extLst>
                </a:gridCol>
                <a:gridCol w="1364291">
                  <a:extLst>
                    <a:ext uri="{9D8B030D-6E8A-4147-A177-3AD203B41FA5}">
                      <a16:colId xmlns="" xmlns:a16="http://schemas.microsoft.com/office/drawing/2014/main" val="3846076532"/>
                    </a:ext>
                  </a:extLst>
                </a:gridCol>
                <a:gridCol w="1364291">
                  <a:extLst>
                    <a:ext uri="{9D8B030D-6E8A-4147-A177-3AD203B41FA5}">
                      <a16:colId xmlns="" xmlns:a16="http://schemas.microsoft.com/office/drawing/2014/main" val="1086133934"/>
                    </a:ext>
                  </a:extLst>
                </a:gridCol>
                <a:gridCol w="1364291">
                  <a:extLst>
                    <a:ext uri="{9D8B030D-6E8A-4147-A177-3AD203B41FA5}">
                      <a16:colId xmlns="" xmlns:a16="http://schemas.microsoft.com/office/drawing/2014/main" val="434449508"/>
                    </a:ext>
                  </a:extLst>
                </a:gridCol>
                <a:gridCol w="1364291">
                  <a:extLst>
                    <a:ext uri="{9D8B030D-6E8A-4147-A177-3AD203B41FA5}">
                      <a16:colId xmlns="" xmlns:a16="http://schemas.microsoft.com/office/drawing/2014/main" val="1017974597"/>
                    </a:ext>
                  </a:extLst>
                </a:gridCol>
                <a:gridCol w="1364291">
                  <a:extLst>
                    <a:ext uri="{9D8B030D-6E8A-4147-A177-3AD203B41FA5}">
                      <a16:colId xmlns="" xmlns:a16="http://schemas.microsoft.com/office/drawing/2014/main" val="2003008113"/>
                    </a:ext>
                  </a:extLst>
                </a:gridCol>
                <a:gridCol w="1364291">
                  <a:extLst>
                    <a:ext uri="{9D8B030D-6E8A-4147-A177-3AD203B41FA5}">
                      <a16:colId xmlns="" xmlns:a16="http://schemas.microsoft.com/office/drawing/2014/main" val="2539850172"/>
                    </a:ext>
                  </a:extLst>
                </a:gridCol>
              </a:tblGrid>
              <a:tr h="219663">
                <a:tc>
                  <a:txBody>
                    <a:bodyPr/>
                    <a:lstStyle/>
                    <a:p>
                      <a:pPr algn="ctr" fontAlgn="b"/>
                      <a:r>
                        <a:rPr lang="en-US" sz="1400" b="0" i="0" u="none" strike="noStrike" dirty="0">
                          <a:solidFill>
                            <a:srgbClr val="000000"/>
                          </a:solidFill>
                          <a:effectLst/>
                          <a:latin typeface="Calibri" panose="020F0502020204030204" pitchFamily="34" charset="0"/>
                        </a:rPr>
                        <a:t>October</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November</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December</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January</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February</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March</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April</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25107788"/>
                  </a:ext>
                </a:extLst>
              </a:tr>
              <a:tr h="219663">
                <a:tc>
                  <a:txBody>
                    <a:bodyPr/>
                    <a:lstStyle/>
                    <a:p>
                      <a:pPr algn="ctr" fontAlgn="b"/>
                      <a:r>
                        <a:rPr lang="en-US" sz="1400" b="1" i="0" u="none" strike="noStrike">
                          <a:solidFill>
                            <a:srgbClr val="000000"/>
                          </a:solidFill>
                          <a:effectLst/>
                          <a:latin typeface="Calibri" panose="020F0502020204030204" pitchFamily="34" charset="0"/>
                        </a:rPr>
                        <a:t>6 to 9 months</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D96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886010277"/>
                  </a:ext>
                </a:extLst>
              </a:tr>
              <a:tr h="219663">
                <a:tc>
                  <a:txBody>
                    <a:bodyPr/>
                    <a:lstStyle/>
                    <a:p>
                      <a:pPr algn="ctr" fontAlgn="b"/>
                      <a:r>
                        <a:rPr lang="en-US" sz="1400" b="1" i="0" u="none" strike="noStrike">
                          <a:solidFill>
                            <a:srgbClr val="000000"/>
                          </a:solidFill>
                          <a:effectLst/>
                          <a:latin typeface="Calibri" panose="020F0502020204030204" pitchFamily="34" charset="0"/>
                        </a:rPr>
                        <a:t>before</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133711844"/>
                  </a:ext>
                </a:extLst>
              </a:tr>
              <a:tr h="219663">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ctr" fontAlgn="b"/>
                      <a:r>
                        <a:rPr lang="en-US" sz="1400" b="1" i="0" u="none" strike="noStrike">
                          <a:solidFill>
                            <a:srgbClr val="000000"/>
                          </a:solidFill>
                          <a:effectLst/>
                          <a:latin typeface="Calibri" panose="020F0502020204030204" pitchFamily="34" charset="0"/>
                        </a:rPr>
                        <a:t>5 months before</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981608270"/>
                  </a:ext>
                </a:extLst>
              </a:tr>
              <a:tr h="219663">
                <a:tc rowSpan="3">
                  <a:txBody>
                    <a:bodyPr/>
                    <a:lstStyle/>
                    <a:p>
                      <a:pPr algn="ctr" fontAlgn="b"/>
                      <a:r>
                        <a:rPr lang="en-US" sz="1100" b="0" i="0" u="none" strike="noStrike" dirty="0">
                          <a:solidFill>
                            <a:srgbClr val="000000"/>
                          </a:solidFill>
                          <a:effectLst/>
                          <a:latin typeface="Calibri" panose="020F0502020204030204" pitchFamily="34" charset="0"/>
                        </a:rPr>
                        <a:t>Notify Transmission Operations Modeling of in-service date</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426269576"/>
                  </a:ext>
                </a:extLst>
              </a:tr>
              <a:tr h="199637">
                <a:tc vMerge="1">
                  <a:txBody>
                    <a:bodyPr/>
                    <a:lstStyle/>
                    <a:p>
                      <a:endParaRPr lang="en-US"/>
                    </a:p>
                  </a:txBody>
                  <a:tcPr/>
                </a:tc>
                <a:tc rowSpan="3">
                  <a:txBody>
                    <a:bodyPr/>
                    <a:lstStyle/>
                    <a:p>
                      <a:pPr algn="ctr" fontAlgn="b"/>
                      <a:r>
                        <a:rPr lang="en-US" sz="1100" b="0" i="0" u="none" strike="noStrike">
                          <a:solidFill>
                            <a:srgbClr val="000000"/>
                          </a:solidFill>
                          <a:effectLst/>
                          <a:latin typeface="Calibri" panose="020F0502020204030204" pitchFamily="34" charset="0"/>
                        </a:rPr>
                        <a:t>Provide Tran Ops Modeling dispatch drawings</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338610978"/>
                  </a:ext>
                </a:extLst>
              </a:tr>
              <a:tr h="219663">
                <a:tc vMerge="1">
                  <a:txBody>
                    <a:bodyPr/>
                    <a:lstStyle/>
                    <a:p>
                      <a:endParaRPr lang="en-US"/>
                    </a:p>
                  </a:txBody>
                  <a:tcPr/>
                </a:tc>
                <a:tc vMerge="1">
                  <a:txBody>
                    <a:bodyPr/>
                    <a:lstStyle/>
                    <a:p>
                      <a:endParaRPr lang="en-US"/>
                    </a:p>
                  </a:txBody>
                  <a:tcPr/>
                </a:tc>
                <a:tc>
                  <a:txBody>
                    <a:bodyPr/>
                    <a:lstStyle/>
                    <a:p>
                      <a:pPr algn="ctr" fontAlgn="b"/>
                      <a:r>
                        <a:rPr lang="en-US" sz="1400" b="1" i="0" u="none" strike="noStrike">
                          <a:solidFill>
                            <a:srgbClr val="000000"/>
                          </a:solidFill>
                          <a:effectLst/>
                          <a:latin typeface="Calibri" panose="020F0502020204030204" pitchFamily="34" charset="0"/>
                        </a:rPr>
                        <a:t>4 months before</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593391394"/>
                  </a:ext>
                </a:extLst>
              </a:tr>
              <a:tr h="219663">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966"/>
                    </a:solidFill>
                  </a:tcPr>
                </a:tc>
                <a:tc vMerge="1">
                  <a:txBody>
                    <a:bodyPr/>
                    <a:lstStyle/>
                    <a:p>
                      <a:endParaRPr lang="en-US"/>
                    </a:p>
                  </a:txBody>
                  <a:tcPr/>
                </a:tc>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905336447"/>
                  </a:ext>
                </a:extLst>
              </a:tr>
              <a:tr h="219663">
                <a:tc rowSpan="3">
                  <a:txBody>
                    <a:bodyPr/>
                    <a:lstStyle/>
                    <a:p>
                      <a:pPr algn="ctr" fontAlgn="b"/>
                      <a:r>
                        <a:rPr lang="en-US" sz="1100" b="0" i="0" u="none" strike="noStrike">
                          <a:solidFill>
                            <a:srgbClr val="000000"/>
                          </a:solidFill>
                          <a:effectLst/>
                          <a:latin typeface="Calibri" panose="020F0502020204030204" pitchFamily="34" charset="0"/>
                        </a:rPr>
                        <a:t>Develop one lines assign equipment numbers</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699"/>
                    </a:solidFill>
                  </a:tcPr>
                </a:tc>
                <a:tc rowSpan="2">
                  <a:txBody>
                    <a:bodyPr/>
                    <a:lstStyle/>
                    <a:p>
                      <a:pPr algn="ctr" fontAlgn="b"/>
                      <a:r>
                        <a:rPr lang="en-US" sz="1100" b="0" i="0" u="none" strike="noStrike">
                          <a:solidFill>
                            <a:srgbClr val="000000"/>
                          </a:solidFill>
                          <a:effectLst/>
                          <a:latin typeface="Calibri" panose="020F0502020204030204" pitchFamily="34" charset="0"/>
                        </a:rPr>
                        <a:t>Confirm project is                        on track</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941773399"/>
                  </a:ext>
                </a:extLst>
              </a:tr>
              <a:tr h="219663">
                <a:tc vMerge="1">
                  <a:txBody>
                    <a:bodyPr/>
                    <a:lstStyle/>
                    <a:p>
                      <a:endParaRPr lang="en-US"/>
                    </a:p>
                  </a:txBody>
                  <a:tcPr/>
                </a:tc>
                <a:tc rowSpan="3">
                  <a:txBody>
                    <a:bodyPr/>
                    <a:lstStyle/>
                    <a:p>
                      <a:pPr algn="ctr" fontAlgn="b"/>
                      <a:r>
                        <a:rPr lang="en-US" sz="1100" b="0" i="0" u="none" strike="noStrike">
                          <a:solidFill>
                            <a:srgbClr val="000000"/>
                          </a:solidFill>
                          <a:effectLst/>
                          <a:latin typeface="Calibri" panose="020F0502020204030204" pitchFamily="34" charset="0"/>
                        </a:rPr>
                        <a:t>Provide Tran Ops Modeling with device specifics</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699"/>
                    </a:solidFill>
                  </a:tcPr>
                </a:tc>
                <a:tc vMerge="1">
                  <a:txBody>
                    <a:bodyPr/>
                    <a:lstStyle/>
                    <a:p>
                      <a:endParaRPr lang="en-US"/>
                    </a:p>
                  </a:txBody>
                  <a:tcPr/>
                </a:tc>
                <a:tc>
                  <a:txBody>
                    <a:bodyPr/>
                    <a:lstStyle/>
                    <a:p>
                      <a:pPr algn="ctr" fontAlgn="b"/>
                      <a:r>
                        <a:rPr lang="en-US" sz="1400" b="1" i="0" u="none" strike="noStrike">
                          <a:solidFill>
                            <a:srgbClr val="000000"/>
                          </a:solidFill>
                          <a:effectLst/>
                          <a:latin typeface="Calibri" panose="020F0502020204030204" pitchFamily="34" charset="0"/>
                        </a:rPr>
                        <a:t>3 months before</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60766262"/>
                  </a:ext>
                </a:extLst>
              </a:tr>
              <a:tr h="219663">
                <a:tc vMerge="1">
                  <a:txBody>
                    <a:bodyPr/>
                    <a:lstStyle/>
                    <a:p>
                      <a:endParaRPr lang="en-US"/>
                    </a:p>
                  </a:txBody>
                  <a:tcPr/>
                </a:tc>
                <a:tc vMerge="1">
                  <a:txBody>
                    <a:bodyPr/>
                    <a:lstStyle/>
                    <a:p>
                      <a:endParaRPr lang="en-US"/>
                    </a:p>
                  </a:txBody>
                  <a:tcPr/>
                </a:tc>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306802029"/>
                  </a:ext>
                </a:extLst>
              </a:tr>
              <a:tr h="219663">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966"/>
                    </a:solidFill>
                  </a:tcPr>
                </a:tc>
                <a:tc vMerge="1">
                  <a:txBody>
                    <a:bodyPr/>
                    <a:lstStyle/>
                    <a:p>
                      <a:endParaRPr lang="en-US"/>
                    </a:p>
                  </a:txBody>
                  <a:tcPr/>
                </a:tc>
                <a:tc rowSpan="3">
                  <a:txBody>
                    <a:bodyPr/>
                    <a:lstStyle/>
                    <a:p>
                      <a:pPr algn="ctr" fontAlgn="b"/>
                      <a:r>
                        <a:rPr lang="en-US" sz="1100" b="0" i="0" u="none" strike="noStrike">
                          <a:solidFill>
                            <a:srgbClr val="000000"/>
                          </a:solidFill>
                          <a:effectLst/>
                          <a:latin typeface="Calibri" panose="020F0502020204030204" pitchFamily="34" charset="0"/>
                        </a:rPr>
                        <a:t>Submit NOMCR to ERCOT for April 1 </a:t>
                      </a:r>
                      <a:r>
                        <a:rPr lang="en-US" sz="1100" b="0" i="0" u="none" strike="noStrike" smtClean="0">
                          <a:solidFill>
                            <a:srgbClr val="000000"/>
                          </a:solidFill>
                          <a:effectLst/>
                          <a:latin typeface="Calibri" panose="020F0502020204030204" pitchFamily="34" charset="0"/>
                        </a:rPr>
                        <a:t>in- </a:t>
                      </a:r>
                      <a:r>
                        <a:rPr lang="en-US" sz="1100" b="0" i="0" u="none" strike="noStrike">
                          <a:solidFill>
                            <a:srgbClr val="000000"/>
                          </a:solidFill>
                          <a:effectLst/>
                          <a:latin typeface="Calibri" panose="020F0502020204030204" pitchFamily="34" charset="0"/>
                        </a:rPr>
                        <a:t>service</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rowSpan="2">
                  <a:txBody>
                    <a:bodyPr/>
                    <a:lstStyle/>
                    <a:p>
                      <a:pPr algn="ctr" fontAlgn="b"/>
                      <a:r>
                        <a:rPr lang="en-US" sz="1100" b="0" i="0" u="none" strike="noStrike">
                          <a:solidFill>
                            <a:srgbClr val="000000"/>
                          </a:solidFill>
                          <a:effectLst/>
                          <a:latin typeface="Calibri" panose="020F0502020204030204" pitchFamily="34" charset="0"/>
                        </a:rPr>
                        <a:t>ERCOT model validation</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687694786"/>
                  </a:ext>
                </a:extLst>
              </a:tr>
              <a:tr h="219663">
                <a:tc>
                  <a:txBody>
                    <a:bodyPr/>
                    <a:lstStyle/>
                    <a:p>
                      <a:pPr algn="ctr" fontAlgn="b"/>
                      <a:r>
                        <a:rPr lang="en-US" sz="1100" b="0" i="0" u="none" strike="noStrike">
                          <a:solidFill>
                            <a:srgbClr val="000000"/>
                          </a:solidFill>
                          <a:effectLst/>
                          <a:latin typeface="Calibri" panose="020F0502020204030204" pitchFamily="34" charset="0"/>
                        </a:rPr>
                        <a:t>Develop outage plan</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699"/>
                    </a:solidFill>
                  </a:tcPr>
                </a:tc>
                <a:tc vMerge="1">
                  <a:txBody>
                    <a:bodyPr/>
                    <a:lstStyle/>
                    <a:p>
                      <a:endParaRPr lang="en-US"/>
                    </a:p>
                  </a:txBody>
                  <a:tcPr/>
                </a:tc>
                <a:tc vMerge="1">
                  <a:txBody>
                    <a:bodyPr/>
                    <a:lstStyle/>
                    <a:p>
                      <a:endParaRPr lang="en-US"/>
                    </a:p>
                  </a:txBody>
                  <a:tcPr/>
                </a:tc>
                <a:tc>
                  <a:txBody>
                    <a:bodyPr/>
                    <a:lstStyle/>
                    <a:p>
                      <a:pPr algn="ctr" fontAlgn="b"/>
                      <a:r>
                        <a:rPr lang="en-US" sz="1400" b="1" i="0" u="none" strike="noStrike">
                          <a:solidFill>
                            <a:srgbClr val="000000"/>
                          </a:solidFill>
                          <a:effectLst/>
                          <a:latin typeface="Calibri" panose="020F0502020204030204" pitchFamily="34" charset="0"/>
                        </a:rPr>
                        <a:t>2 months before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192415377"/>
                  </a:ext>
                </a:extLst>
              </a:tr>
              <a:tr h="219663">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3">
                  <a:txBody>
                    <a:bodyPr/>
                    <a:lstStyle/>
                    <a:p>
                      <a:pPr algn="ctr" fontAlgn="b"/>
                      <a:r>
                        <a:rPr lang="en-US" sz="1100" b="0" i="0" u="none" strike="noStrike" dirty="0">
                          <a:solidFill>
                            <a:srgbClr val="000000"/>
                          </a:solidFill>
                          <a:effectLst/>
                          <a:latin typeface="Calibri" panose="020F0502020204030204" pitchFamily="34" charset="0"/>
                        </a:rPr>
                        <a:t>Provide earliest possible in-service date for equipment</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699"/>
                    </a:solidFill>
                  </a:tcPr>
                </a:tc>
                <a:tc v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813977069"/>
                  </a:ext>
                </a:extLst>
              </a:tr>
              <a:tr h="199637">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ERCOT full model test</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454459573"/>
                  </a:ext>
                </a:extLst>
              </a:tr>
              <a:tr h="219663">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1 month before</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524160894"/>
                  </a:ext>
                </a:extLst>
              </a:tr>
              <a:tr h="219663">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481202483"/>
                  </a:ext>
                </a:extLst>
              </a:tr>
              <a:tr h="187746">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ERCOT final test</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658859493"/>
                  </a:ext>
                </a:extLst>
              </a:tr>
              <a:tr h="469366">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Project in service April 1</a:t>
                      </a:r>
                    </a:p>
                  </a:txBody>
                  <a:tcPr marL="9387" marR="9387" marT="9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9D08E"/>
                    </a:solidFill>
                  </a:tcPr>
                </a:tc>
                <a:extLst>
                  <a:ext uri="{0D108BD9-81ED-4DB2-BD59-A6C34878D82A}">
                    <a16:rowId xmlns="" xmlns:a16="http://schemas.microsoft.com/office/drawing/2014/main" val="4273884217"/>
                  </a:ext>
                </a:extLst>
              </a:tr>
            </a:tbl>
          </a:graphicData>
        </a:graphic>
      </p:graphicFrame>
    </p:spTree>
    <p:extLst>
      <p:ext uri="{BB962C8B-B14F-4D97-AF65-F5344CB8AC3E}">
        <p14:creationId xmlns:p14="http://schemas.microsoft.com/office/powerpoint/2010/main" val="69538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ntranet.corp.oncor.com/PublishingImages/Oncor%20Logo_New_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632" y="4932141"/>
            <a:ext cx="2326368" cy="16067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noChangeArrowheads="1"/>
          </p:cNvSpPr>
          <p:nvPr>
            <p:ph type="title"/>
          </p:nvPr>
        </p:nvSpPr>
        <p:spPr>
          <a:xfrm>
            <a:off x="122830" y="0"/>
            <a:ext cx="11408770" cy="1123717"/>
          </a:xfrm>
        </p:spPr>
        <p:txBody>
          <a:bodyPr>
            <a:noAutofit/>
          </a:bodyPr>
          <a:lstStyle/>
          <a:p>
            <a:r>
              <a:rPr lang="en-US" altLang="en-US" b="1" dirty="0"/>
              <a:t>Schedule Considerations</a:t>
            </a:r>
          </a:p>
        </p:txBody>
      </p:sp>
      <p:sp>
        <p:nvSpPr>
          <p:cNvPr id="2" name="Slide Number Placeholder 1"/>
          <p:cNvSpPr>
            <a:spLocks noGrp="1"/>
          </p:cNvSpPr>
          <p:nvPr>
            <p:ph type="sldNum" sz="quarter" idx="12"/>
          </p:nvPr>
        </p:nvSpPr>
        <p:spPr/>
        <p:txBody>
          <a:bodyPr/>
          <a:lstStyle/>
          <a:p>
            <a:fld id="{E32D0D94-E757-4437-9825-B419F2286E54}" type="slidenum">
              <a:rPr lang="en-US" smtClean="0"/>
              <a:t>17</a:t>
            </a:fld>
            <a:endParaRPr lang="en-US" dirty="0"/>
          </a:p>
        </p:txBody>
      </p:sp>
      <p:sp>
        <p:nvSpPr>
          <p:cNvPr id="8" name="TextBox 7">
            <a:extLst>
              <a:ext uri="{FF2B5EF4-FFF2-40B4-BE49-F238E27FC236}">
                <a16:creationId xmlns="" xmlns:a16="http://schemas.microsoft.com/office/drawing/2014/main" id="{4F452D10-BBB0-4B41-A98F-85A98371592D}"/>
              </a:ext>
            </a:extLst>
          </p:cNvPr>
          <p:cNvSpPr txBox="1"/>
          <p:nvPr/>
        </p:nvSpPr>
        <p:spPr>
          <a:xfrm>
            <a:off x="122830" y="1123717"/>
            <a:ext cx="11775003" cy="5755422"/>
          </a:xfrm>
          <a:prstGeom prst="rect">
            <a:avLst/>
          </a:prstGeom>
          <a:noFill/>
        </p:spPr>
        <p:txBody>
          <a:bodyPr wrap="square">
            <a:spAutoFit/>
          </a:bodyPr>
          <a:lstStyle/>
          <a:p>
            <a:pPr eaLnBrk="1" hangingPunct="1"/>
            <a:r>
              <a:rPr lang="en-US" altLang="en-US" sz="1600" b="1" dirty="0">
                <a:solidFill>
                  <a:srgbClr val="000000"/>
                </a:solidFill>
              </a:rPr>
              <a:t>Schedule Considerations</a:t>
            </a:r>
          </a:p>
          <a:p>
            <a:pPr marL="457200" indent="-457200" eaLnBrk="1" hangingPunct="1">
              <a:buFont typeface="Arial" panose="020B0604020202020204" pitchFamily="34" charset="0"/>
              <a:buChar char="•"/>
            </a:pPr>
            <a:r>
              <a:rPr lang="en-US" altLang="en-US" sz="1600" dirty="0">
                <a:solidFill>
                  <a:srgbClr val="000000"/>
                </a:solidFill>
              </a:rPr>
              <a:t>Project timelines are highly dependent upon the ultimate plan for service: </a:t>
            </a:r>
          </a:p>
          <a:p>
            <a:pPr marL="1188720" lvl="1" indent="-457200">
              <a:buFont typeface="Arial" panose="020B0604020202020204" pitchFamily="34" charset="0"/>
              <a:buChar char="•"/>
            </a:pPr>
            <a:r>
              <a:rPr lang="en-US" altLang="en-US" sz="1600" dirty="0">
                <a:solidFill>
                  <a:srgbClr val="000000"/>
                </a:solidFill>
              </a:rPr>
              <a:t>Location </a:t>
            </a:r>
          </a:p>
          <a:p>
            <a:pPr marL="1188720" lvl="1" indent="-457200">
              <a:buFont typeface="Arial" panose="020B0604020202020204" pitchFamily="34" charset="0"/>
              <a:buChar char="•"/>
            </a:pPr>
            <a:r>
              <a:rPr lang="en-US" altLang="en-US" sz="1600" dirty="0">
                <a:solidFill>
                  <a:srgbClr val="000000"/>
                </a:solidFill>
              </a:rPr>
              <a:t>Customer needs, including redundancy requirements such as dual feed, type of load, BTM</a:t>
            </a:r>
          </a:p>
          <a:p>
            <a:pPr marL="1188720" lvl="1" indent="-457200">
              <a:buFont typeface="Arial" panose="020B0604020202020204" pitchFamily="34" charset="0"/>
              <a:buChar char="•"/>
            </a:pPr>
            <a:r>
              <a:rPr lang="en-US" altLang="en-US" sz="1600" dirty="0">
                <a:solidFill>
                  <a:srgbClr val="000000"/>
                </a:solidFill>
              </a:rPr>
              <a:t>Alternatives and configurations to address customer needs</a:t>
            </a:r>
          </a:p>
          <a:p>
            <a:pPr marL="1188720" lvl="1" indent="-457200">
              <a:buFont typeface="Arial" panose="020B0604020202020204" pitchFamily="34" charset="0"/>
              <a:buChar char="•"/>
            </a:pPr>
            <a:r>
              <a:rPr lang="en-US" altLang="en-US" sz="1600" dirty="0">
                <a:solidFill>
                  <a:srgbClr val="000000"/>
                </a:solidFill>
              </a:rPr>
              <a:t>System upgrades to support load, etc.</a:t>
            </a:r>
          </a:p>
          <a:p>
            <a:pPr marL="457200" indent="-457200" eaLnBrk="1" hangingPunct="1">
              <a:buFont typeface="Arial" panose="020B0604020202020204" pitchFamily="34" charset="0"/>
              <a:buChar char="•"/>
            </a:pPr>
            <a:r>
              <a:rPr lang="en-US" altLang="en-US" sz="1600" dirty="0">
                <a:solidFill>
                  <a:srgbClr val="000000"/>
                </a:solidFill>
              </a:rPr>
              <a:t>The need for regulatory permitting (CCN) will noticeably extend the interconnection schedule.</a:t>
            </a:r>
          </a:p>
          <a:p>
            <a:pPr marL="457200" indent="-457200" eaLnBrk="1" hangingPunct="1">
              <a:buFont typeface="Arial" panose="020B0604020202020204" pitchFamily="34" charset="0"/>
              <a:buChar char="•"/>
            </a:pPr>
            <a:r>
              <a:rPr lang="en-US" altLang="en-US" sz="1600" dirty="0">
                <a:solidFill>
                  <a:srgbClr val="000000"/>
                </a:solidFill>
              </a:rPr>
              <a:t>Typical construction timelines may be affected by unanticipated interruptions or delays in some project activities, including: the acquisition of property; outage and clearance approvals; potential environmental requirements; and other unexpected variables (weather, for example).</a:t>
            </a:r>
          </a:p>
          <a:p>
            <a:pPr marL="457200" indent="-457200" eaLnBrk="1" hangingPunct="1">
              <a:buFont typeface="Arial" panose="020B0604020202020204" pitchFamily="34" charset="0"/>
              <a:buChar char="•"/>
            </a:pPr>
            <a:r>
              <a:rPr lang="en-US" altLang="en-US" sz="1600" dirty="0">
                <a:solidFill>
                  <a:srgbClr val="000000"/>
                </a:solidFill>
              </a:rPr>
              <a:t>All outage clearance requests are approved or rejected by ERCOT, and ERCOT may reject a previously-approved clearance based on system conditions.</a:t>
            </a:r>
          </a:p>
          <a:p>
            <a:pPr marL="457200" indent="-457200" eaLnBrk="1" hangingPunct="1">
              <a:buFont typeface="Arial" panose="020B0604020202020204" pitchFamily="34" charset="0"/>
              <a:buChar char="•"/>
            </a:pPr>
            <a:r>
              <a:rPr lang="en-US" altLang="en-US" sz="1600" dirty="0">
                <a:solidFill>
                  <a:srgbClr val="000000"/>
                </a:solidFill>
              </a:rPr>
              <a:t>ERCOT summer outage restriction window (historically, May 15 to Sept 15) should be allowed for in establishing a requested in-service.</a:t>
            </a:r>
          </a:p>
          <a:p>
            <a:pPr eaLnBrk="1" hangingPunct="1"/>
            <a:endParaRPr lang="en-US" altLang="en-US" sz="1600" dirty="0">
              <a:solidFill>
                <a:srgbClr val="000000"/>
              </a:solidFill>
            </a:endParaRPr>
          </a:p>
          <a:p>
            <a:pPr eaLnBrk="1" hangingPunct="1"/>
            <a:r>
              <a:rPr lang="en-US" altLang="en-US" sz="1600" b="1" dirty="0">
                <a:solidFill>
                  <a:srgbClr val="000000"/>
                </a:solidFill>
              </a:rPr>
              <a:t>Schedule Risk Mitigation</a:t>
            </a:r>
          </a:p>
          <a:p>
            <a:pPr marL="342900" indent="-342900" eaLnBrk="1" hangingPunct="1">
              <a:buFont typeface="Arial" panose="020B0604020202020204" pitchFamily="34" charset="0"/>
              <a:buChar char="•"/>
            </a:pPr>
            <a:r>
              <a:rPr lang="en-US" altLang="en-US" sz="1600" dirty="0">
                <a:solidFill>
                  <a:srgbClr val="000000"/>
                </a:solidFill>
              </a:rPr>
              <a:t>Partnership in property and right of way acquisition</a:t>
            </a:r>
          </a:p>
          <a:p>
            <a:pPr marL="342900" indent="-342900" eaLnBrk="1" hangingPunct="1">
              <a:buFont typeface="Arial" panose="020B0604020202020204" pitchFamily="34" charset="0"/>
              <a:buChar char="•"/>
            </a:pPr>
            <a:r>
              <a:rPr lang="en-US" altLang="en-US" sz="1600" dirty="0">
                <a:solidFill>
                  <a:srgbClr val="000000"/>
                </a:solidFill>
              </a:rPr>
              <a:t>SB1281: CCN exemptions up to 3 miles with qualifications</a:t>
            </a:r>
          </a:p>
          <a:p>
            <a:pPr marL="342900" indent="-342900" eaLnBrk="1" hangingPunct="1">
              <a:buFont typeface="Arial" panose="020B0604020202020204" pitchFamily="34" charset="0"/>
              <a:buChar char="•"/>
            </a:pPr>
            <a:r>
              <a:rPr lang="en-US" altLang="en-US" sz="1600" dirty="0">
                <a:solidFill>
                  <a:srgbClr val="000000"/>
                </a:solidFill>
              </a:rPr>
              <a:t>Use of the Discretionary Services Agreement</a:t>
            </a:r>
          </a:p>
          <a:p>
            <a:pPr marL="1074420" lvl="1" indent="-342900">
              <a:buFont typeface="Arial" panose="020B0604020202020204" pitchFamily="34" charset="0"/>
              <a:buChar char="•"/>
            </a:pPr>
            <a:r>
              <a:rPr lang="en-US" altLang="en-US" sz="1600" dirty="0">
                <a:solidFill>
                  <a:srgbClr val="000000"/>
                </a:solidFill>
              </a:rPr>
              <a:t>Initiating Regulatory/CCN permitting activities</a:t>
            </a:r>
          </a:p>
          <a:p>
            <a:pPr marL="1074420" lvl="1" indent="-342900">
              <a:buFont typeface="Arial" panose="020B0604020202020204" pitchFamily="34" charset="0"/>
              <a:buChar char="•"/>
            </a:pPr>
            <a:r>
              <a:rPr lang="en-US" altLang="en-US" sz="1600" dirty="0">
                <a:solidFill>
                  <a:srgbClr val="000000"/>
                </a:solidFill>
              </a:rPr>
              <a:t>Initiating detailed Distribution (construction power) and Transmission Engineering and Design activities</a:t>
            </a:r>
          </a:p>
          <a:p>
            <a:pPr marL="1074420" lvl="1" indent="-342900">
              <a:buFont typeface="Arial" panose="020B0604020202020204" pitchFamily="34" charset="0"/>
              <a:buChar char="•"/>
            </a:pPr>
            <a:r>
              <a:rPr lang="en-US" altLang="en-US" sz="1600" dirty="0">
                <a:solidFill>
                  <a:srgbClr val="000000"/>
                </a:solidFill>
              </a:rPr>
              <a:t>Procurement and acquisition of long lead time Materials and Equipment</a:t>
            </a:r>
          </a:p>
          <a:p>
            <a:pPr marL="1074420" lvl="1" indent="-342900">
              <a:buFont typeface="Arial" panose="020B0604020202020204" pitchFamily="34" charset="0"/>
              <a:buChar char="•"/>
            </a:pPr>
            <a:r>
              <a:rPr lang="en-US" altLang="en-US" sz="1600" dirty="0">
                <a:solidFill>
                  <a:srgbClr val="000000"/>
                </a:solidFill>
              </a:rPr>
              <a:t>Acquisition of right of way</a:t>
            </a:r>
          </a:p>
          <a:p>
            <a:pPr eaLnBrk="1" hangingPunct="1"/>
            <a:r>
              <a:rPr lang="en-US" altLang="en-US" sz="1600" dirty="0">
                <a:solidFill>
                  <a:srgbClr val="000000"/>
                </a:solidFill>
              </a:rPr>
              <a:t>	</a:t>
            </a:r>
          </a:p>
        </p:txBody>
      </p:sp>
    </p:spTree>
    <p:extLst>
      <p:ext uri="{BB962C8B-B14F-4D97-AF65-F5344CB8AC3E}">
        <p14:creationId xmlns:p14="http://schemas.microsoft.com/office/powerpoint/2010/main" val="436852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826008"/>
            <a:ext cx="11430000" cy="0"/>
          </a:xfrm>
          <a:custGeom>
            <a:avLst/>
            <a:gdLst/>
            <a:ahLst/>
            <a:cxnLst/>
            <a:rect l="l" t="t" r="r" b="b"/>
            <a:pathLst>
              <a:path w="11430000">
                <a:moveTo>
                  <a:pt x="0" y="0"/>
                </a:moveTo>
                <a:lnTo>
                  <a:pt x="11430000" y="0"/>
                </a:lnTo>
              </a:path>
            </a:pathLst>
          </a:custGeom>
          <a:ln w="6096">
            <a:solidFill>
              <a:srgbClr val="BEBEBE"/>
            </a:solidFill>
          </a:ln>
        </p:spPr>
        <p:txBody>
          <a:bodyPr wrap="square" lIns="0" tIns="0" rIns="0" bIns="0" rtlCol="0"/>
          <a:lstStyle/>
          <a:p>
            <a:endParaRPr sz="2900" dirty="0">
              <a:solidFill>
                <a:prstClr val="black"/>
              </a:solidFill>
            </a:endParaRPr>
          </a:p>
        </p:txBody>
      </p:sp>
      <p:sp>
        <p:nvSpPr>
          <p:cNvPr id="5" name="object 5"/>
          <p:cNvSpPr txBox="1">
            <a:spLocks noGrp="1"/>
          </p:cNvSpPr>
          <p:nvPr>
            <p:ph type="title"/>
          </p:nvPr>
        </p:nvSpPr>
        <p:spPr>
          <a:xfrm>
            <a:off x="2635408" y="907590"/>
            <a:ext cx="9239724" cy="377924"/>
          </a:xfrm>
          <a:prstGeom prst="rect">
            <a:avLst/>
          </a:prstGeom>
        </p:spPr>
        <p:txBody>
          <a:bodyPr vert="horz" wrap="square" lIns="0" tIns="0" rIns="0" bIns="0" rtlCol="0" anchor="t">
            <a:spAutoFit/>
          </a:bodyPr>
          <a:lstStyle/>
          <a:p>
            <a:pPr marL="12700" algn="r"/>
            <a:r>
              <a:rPr lang="en-US" sz="1364" b="1" i="1" spc="-10" dirty="0">
                <a:solidFill>
                  <a:srgbClr val="000000"/>
                </a:solidFill>
                <a:latin typeface="+mn-lt"/>
              </a:rPr>
              <a:t>Standard POI Configuration with HV Breakers</a:t>
            </a:r>
            <a:br>
              <a:rPr lang="en-US" sz="1364" b="1" i="1" spc="-10" dirty="0">
                <a:solidFill>
                  <a:srgbClr val="000000"/>
                </a:solidFill>
                <a:latin typeface="+mn-lt"/>
              </a:rPr>
            </a:br>
            <a:r>
              <a:rPr lang="en-US" sz="1364" b="1" i="1" spc="-10" dirty="0">
                <a:solidFill>
                  <a:srgbClr val="000000"/>
                </a:solidFill>
                <a:latin typeface="+mn-lt"/>
              </a:rPr>
              <a:t>ROM Schedule: 18-24 Months</a:t>
            </a:r>
            <a:endParaRPr sz="1364" b="1" i="1" dirty="0">
              <a:solidFill>
                <a:srgbClr val="000000"/>
              </a:solidFill>
              <a:latin typeface="+mn-lt"/>
            </a:endParaRPr>
          </a:p>
        </p:txBody>
      </p:sp>
      <p:sp>
        <p:nvSpPr>
          <p:cNvPr id="77" name="Date Placeholder 5"/>
          <p:cNvSpPr txBox="1">
            <a:spLocks/>
          </p:cNvSpPr>
          <p:nvPr/>
        </p:nvSpPr>
        <p:spPr>
          <a:xfrm>
            <a:off x="0" y="0"/>
            <a:ext cx="2820077" cy="2035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dirty="0">
                <a:solidFill>
                  <a:prstClr val="black"/>
                </a:solidFill>
              </a:rPr>
              <a:t>©2021 Oncor Electric Delivery Company LLC. All rights reserved.</a:t>
            </a:r>
          </a:p>
        </p:txBody>
      </p:sp>
      <p:sp>
        <p:nvSpPr>
          <p:cNvPr id="65" name="TextBox 64">
            <a:extLst>
              <a:ext uri="{FF2B5EF4-FFF2-40B4-BE49-F238E27FC236}">
                <a16:creationId xmlns="" xmlns:a16="http://schemas.microsoft.com/office/drawing/2014/main" id="{B811D89C-4A18-48EF-91BE-3FFB8670B318}"/>
              </a:ext>
            </a:extLst>
          </p:cNvPr>
          <p:cNvSpPr txBox="1"/>
          <p:nvPr/>
        </p:nvSpPr>
        <p:spPr>
          <a:xfrm>
            <a:off x="524309" y="1332791"/>
            <a:ext cx="1049186" cy="386260"/>
          </a:xfrm>
          <a:prstGeom prst="rect">
            <a:avLst/>
          </a:prstGeom>
          <a:noFill/>
        </p:spPr>
        <p:txBody>
          <a:bodyPr wrap="square">
            <a:spAutoFit/>
          </a:bodyPr>
          <a:lstStyle/>
          <a:p>
            <a:r>
              <a:rPr lang="en-US" sz="955" dirty="0">
                <a:solidFill>
                  <a:srgbClr val="000000"/>
                </a:solidFill>
              </a:rPr>
              <a:t>Customer Request/Intake</a:t>
            </a:r>
          </a:p>
        </p:txBody>
      </p:sp>
      <p:grpSp>
        <p:nvGrpSpPr>
          <p:cNvPr id="23" name="Group 22"/>
          <p:cNvGrpSpPr/>
          <p:nvPr/>
        </p:nvGrpSpPr>
        <p:grpSpPr>
          <a:xfrm>
            <a:off x="517087" y="1299509"/>
            <a:ext cx="264382" cy="706351"/>
            <a:chOff x="666112" y="3077947"/>
            <a:chExt cx="688893" cy="1492622"/>
          </a:xfrm>
        </p:grpSpPr>
        <p:cxnSp>
          <p:nvCxnSpPr>
            <p:cNvPr id="43" name="Straight Connector 42">
              <a:extLst>
                <a:ext uri="{FF2B5EF4-FFF2-40B4-BE49-F238E27FC236}">
                  <a16:creationId xmlns="" xmlns:a16="http://schemas.microsoft.com/office/drawing/2014/main" id="{D58E6776-BE2B-4191-9587-E8372E5D54B6}"/>
                </a:ext>
              </a:extLst>
            </p:cNvPr>
            <p:cNvCxnSpPr>
              <a:cxnSpLocks/>
            </p:cNvCxnSpPr>
            <p:nvPr/>
          </p:nvCxnSpPr>
          <p:spPr>
            <a:xfrm flipH="1">
              <a:off x="668359" y="3087664"/>
              <a:ext cx="686646" cy="0"/>
            </a:xfrm>
            <a:prstGeom prst="line">
              <a:avLst/>
            </a:prstGeom>
            <a:ln w="28575">
              <a:solidFill>
                <a:srgbClr val="000000"/>
              </a:solidFill>
              <a:headEnd type="oval" w="lg" len="lg"/>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 xmlns:a16="http://schemas.microsoft.com/office/drawing/2014/main" id="{D9ABB438-0CE8-4F6A-B44A-6FDA92B45AFE}"/>
                </a:ext>
              </a:extLst>
            </p:cNvPr>
            <p:cNvCxnSpPr/>
            <p:nvPr/>
          </p:nvCxnSpPr>
          <p:spPr>
            <a:xfrm>
              <a:off x="666112" y="3077947"/>
              <a:ext cx="0" cy="1492622"/>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 xmlns:a16="http://schemas.microsoft.com/office/drawing/2014/main" id="{B811D89C-4A18-48EF-91BE-3FFB8670B318}"/>
              </a:ext>
            </a:extLst>
          </p:cNvPr>
          <p:cNvSpPr txBox="1"/>
          <p:nvPr/>
        </p:nvSpPr>
        <p:spPr>
          <a:xfrm>
            <a:off x="8948240" y="1375397"/>
            <a:ext cx="706206" cy="239296"/>
          </a:xfrm>
          <a:prstGeom prst="rect">
            <a:avLst/>
          </a:prstGeom>
          <a:noFill/>
        </p:spPr>
        <p:txBody>
          <a:bodyPr wrap="square">
            <a:spAutoFit/>
          </a:bodyPr>
          <a:lstStyle/>
          <a:p>
            <a:pPr>
              <a:spcAft>
                <a:spcPts val="470"/>
              </a:spcAft>
            </a:pPr>
            <a:r>
              <a:rPr lang="en-US" sz="955" dirty="0">
                <a:solidFill>
                  <a:srgbClr val="000000"/>
                </a:solidFill>
              </a:rPr>
              <a:t>In Service</a:t>
            </a:r>
          </a:p>
        </p:txBody>
      </p:sp>
      <p:sp>
        <p:nvSpPr>
          <p:cNvPr id="11" name="Flowchart: Alternate Process 10">
            <a:extLst>
              <a:ext uri="{FF2B5EF4-FFF2-40B4-BE49-F238E27FC236}">
                <a16:creationId xmlns="" xmlns:a16="http://schemas.microsoft.com/office/drawing/2014/main" id="{AA03FAD5-AA27-433F-B4C9-B2B6088B95B9}"/>
              </a:ext>
            </a:extLst>
          </p:cNvPr>
          <p:cNvSpPr/>
          <p:nvPr/>
        </p:nvSpPr>
        <p:spPr>
          <a:xfrm>
            <a:off x="299662" y="2370012"/>
            <a:ext cx="11398892" cy="195311"/>
          </a:xfrm>
          <a:prstGeom prst="flowChartAlternateProcess">
            <a:avLst/>
          </a:prstGeom>
          <a:solidFill>
            <a:schemeClr val="bg1">
              <a:lumMod val="85000"/>
            </a:schemeClr>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cxnSp>
        <p:nvCxnSpPr>
          <p:cNvPr id="50" name="Straight Connector 49">
            <a:extLst>
              <a:ext uri="{FF2B5EF4-FFF2-40B4-BE49-F238E27FC236}">
                <a16:creationId xmlns="" xmlns:a16="http://schemas.microsoft.com/office/drawing/2014/main" id="{D9ABB438-0CE8-4F6A-B44A-6FDA92B45AFE}"/>
              </a:ext>
            </a:extLst>
          </p:cNvPr>
          <p:cNvCxnSpPr/>
          <p:nvPr/>
        </p:nvCxnSpPr>
        <p:spPr>
          <a:xfrm flipH="1">
            <a:off x="11437867"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 xmlns:a16="http://schemas.microsoft.com/office/drawing/2014/main" id="{D9ABB438-0CE8-4F6A-B44A-6FDA92B45AFE}"/>
              </a:ext>
            </a:extLst>
          </p:cNvPr>
          <p:cNvCxnSpPr/>
          <p:nvPr/>
        </p:nvCxnSpPr>
        <p:spPr>
          <a:xfrm flipH="1">
            <a:off x="419519"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 xmlns:a16="http://schemas.microsoft.com/office/drawing/2014/main" id="{D9ABB438-0CE8-4F6A-B44A-6FDA92B45AFE}"/>
              </a:ext>
            </a:extLst>
          </p:cNvPr>
          <p:cNvCxnSpPr/>
          <p:nvPr/>
        </p:nvCxnSpPr>
        <p:spPr>
          <a:xfrm flipH="1">
            <a:off x="973900"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 xmlns:a16="http://schemas.microsoft.com/office/drawing/2014/main" id="{D9ABB438-0CE8-4F6A-B44A-6FDA92B45AFE}"/>
              </a:ext>
            </a:extLst>
          </p:cNvPr>
          <p:cNvCxnSpPr/>
          <p:nvPr/>
        </p:nvCxnSpPr>
        <p:spPr>
          <a:xfrm flipH="1">
            <a:off x="2082663"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 xmlns:a16="http://schemas.microsoft.com/office/drawing/2014/main" id="{D9ABB438-0CE8-4F6A-B44A-6FDA92B45AFE}"/>
              </a:ext>
            </a:extLst>
          </p:cNvPr>
          <p:cNvCxnSpPr/>
          <p:nvPr/>
        </p:nvCxnSpPr>
        <p:spPr>
          <a:xfrm flipH="1">
            <a:off x="2957630"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 xmlns:a16="http://schemas.microsoft.com/office/drawing/2014/main" id="{D9ABB438-0CE8-4F6A-B44A-6FDA92B45AFE}"/>
              </a:ext>
            </a:extLst>
          </p:cNvPr>
          <p:cNvCxnSpPr/>
          <p:nvPr/>
        </p:nvCxnSpPr>
        <p:spPr>
          <a:xfrm flipH="1">
            <a:off x="3664317"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 xmlns:a16="http://schemas.microsoft.com/office/drawing/2014/main" id="{D9ABB438-0CE8-4F6A-B44A-6FDA92B45AFE}"/>
              </a:ext>
            </a:extLst>
          </p:cNvPr>
          <p:cNvCxnSpPr/>
          <p:nvPr/>
        </p:nvCxnSpPr>
        <p:spPr>
          <a:xfrm flipH="1">
            <a:off x="4017660"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 xmlns:a16="http://schemas.microsoft.com/office/drawing/2014/main" id="{D9ABB438-0CE8-4F6A-B44A-6FDA92B45AFE}"/>
              </a:ext>
            </a:extLst>
          </p:cNvPr>
          <p:cNvCxnSpPr/>
          <p:nvPr/>
        </p:nvCxnSpPr>
        <p:spPr>
          <a:xfrm flipH="1">
            <a:off x="4371004"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 xmlns:a16="http://schemas.microsoft.com/office/drawing/2014/main" id="{D9ABB438-0CE8-4F6A-B44A-6FDA92B45AFE}"/>
              </a:ext>
            </a:extLst>
          </p:cNvPr>
          <p:cNvCxnSpPr/>
          <p:nvPr/>
        </p:nvCxnSpPr>
        <p:spPr>
          <a:xfrm flipH="1">
            <a:off x="4724347"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 xmlns:a16="http://schemas.microsoft.com/office/drawing/2014/main" id="{D9ABB438-0CE8-4F6A-B44A-6FDA92B45AFE}"/>
              </a:ext>
            </a:extLst>
          </p:cNvPr>
          <p:cNvCxnSpPr/>
          <p:nvPr/>
        </p:nvCxnSpPr>
        <p:spPr>
          <a:xfrm flipH="1">
            <a:off x="5077690"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 xmlns:a16="http://schemas.microsoft.com/office/drawing/2014/main" id="{D9ABB438-0CE8-4F6A-B44A-6FDA92B45AFE}"/>
              </a:ext>
            </a:extLst>
          </p:cNvPr>
          <p:cNvCxnSpPr/>
          <p:nvPr/>
        </p:nvCxnSpPr>
        <p:spPr>
          <a:xfrm flipH="1">
            <a:off x="5784377"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 xmlns:a16="http://schemas.microsoft.com/office/drawing/2014/main" id="{D9ABB438-0CE8-4F6A-B44A-6FDA92B45AFE}"/>
              </a:ext>
            </a:extLst>
          </p:cNvPr>
          <p:cNvCxnSpPr/>
          <p:nvPr/>
        </p:nvCxnSpPr>
        <p:spPr>
          <a:xfrm flipH="1">
            <a:off x="6491064"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 xmlns:a16="http://schemas.microsoft.com/office/drawing/2014/main" id="{D9ABB438-0CE8-4F6A-B44A-6FDA92B45AFE}"/>
              </a:ext>
            </a:extLst>
          </p:cNvPr>
          <p:cNvCxnSpPr/>
          <p:nvPr/>
        </p:nvCxnSpPr>
        <p:spPr>
          <a:xfrm flipH="1">
            <a:off x="7197751"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 xmlns:a16="http://schemas.microsoft.com/office/drawing/2014/main" id="{D9ABB438-0CE8-4F6A-B44A-6FDA92B45AFE}"/>
              </a:ext>
            </a:extLst>
          </p:cNvPr>
          <p:cNvCxnSpPr/>
          <p:nvPr/>
        </p:nvCxnSpPr>
        <p:spPr>
          <a:xfrm flipH="1">
            <a:off x="7904438"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 xmlns:a16="http://schemas.microsoft.com/office/drawing/2014/main" id="{D9ABB438-0CE8-4F6A-B44A-6FDA92B45AFE}"/>
              </a:ext>
            </a:extLst>
          </p:cNvPr>
          <p:cNvCxnSpPr/>
          <p:nvPr/>
        </p:nvCxnSpPr>
        <p:spPr>
          <a:xfrm flipH="1">
            <a:off x="8611124"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 xmlns:a16="http://schemas.microsoft.com/office/drawing/2014/main" id="{D9ABB438-0CE8-4F6A-B44A-6FDA92B45AFE}"/>
              </a:ext>
            </a:extLst>
          </p:cNvPr>
          <p:cNvCxnSpPr/>
          <p:nvPr/>
        </p:nvCxnSpPr>
        <p:spPr>
          <a:xfrm flipH="1">
            <a:off x="9317811"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 xmlns:a16="http://schemas.microsoft.com/office/drawing/2014/main" id="{D9ABB438-0CE8-4F6A-B44A-6FDA92B45AFE}"/>
              </a:ext>
            </a:extLst>
          </p:cNvPr>
          <p:cNvCxnSpPr/>
          <p:nvPr/>
        </p:nvCxnSpPr>
        <p:spPr>
          <a:xfrm flipH="1">
            <a:off x="10024498"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 xmlns:a16="http://schemas.microsoft.com/office/drawing/2014/main" id="{D9ABB438-0CE8-4F6A-B44A-6FDA92B45AFE}"/>
              </a:ext>
            </a:extLst>
          </p:cNvPr>
          <p:cNvCxnSpPr/>
          <p:nvPr/>
        </p:nvCxnSpPr>
        <p:spPr>
          <a:xfrm flipH="1">
            <a:off x="10731185"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 xmlns:a16="http://schemas.microsoft.com/office/drawing/2014/main" id="{D9ABB438-0CE8-4F6A-B44A-6FDA92B45AFE}"/>
              </a:ext>
            </a:extLst>
          </p:cNvPr>
          <p:cNvCxnSpPr/>
          <p:nvPr/>
        </p:nvCxnSpPr>
        <p:spPr>
          <a:xfrm flipH="1">
            <a:off x="2637044"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 xmlns:a16="http://schemas.microsoft.com/office/drawing/2014/main" id="{D9ABB438-0CE8-4F6A-B44A-6FDA92B45AFE}"/>
              </a:ext>
            </a:extLst>
          </p:cNvPr>
          <p:cNvCxnSpPr/>
          <p:nvPr/>
        </p:nvCxnSpPr>
        <p:spPr>
          <a:xfrm flipH="1">
            <a:off x="1528281"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 xmlns:a16="http://schemas.microsoft.com/office/drawing/2014/main" id="{D9ABB438-0CE8-4F6A-B44A-6FDA92B45AFE}"/>
              </a:ext>
            </a:extLst>
          </p:cNvPr>
          <p:cNvCxnSpPr/>
          <p:nvPr/>
        </p:nvCxnSpPr>
        <p:spPr>
          <a:xfrm flipH="1">
            <a:off x="3310973"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11000" y="2052205"/>
            <a:ext cx="252536" cy="281167"/>
          </a:xfrm>
          <a:prstGeom prst="rect">
            <a:avLst/>
          </a:prstGeom>
          <a:noFill/>
        </p:spPr>
        <p:txBody>
          <a:bodyPr wrap="square" rtlCol="0">
            <a:spAutoFit/>
          </a:bodyPr>
          <a:lstStyle/>
          <a:p>
            <a:r>
              <a:rPr lang="en-US" sz="1227" b="1" dirty="0">
                <a:solidFill>
                  <a:srgbClr val="000000"/>
                </a:solidFill>
              </a:rPr>
              <a:t>0</a:t>
            </a:r>
          </a:p>
        </p:txBody>
      </p:sp>
      <p:sp>
        <p:nvSpPr>
          <p:cNvPr id="80" name="TextBox 79"/>
          <p:cNvSpPr txBox="1"/>
          <p:nvPr/>
        </p:nvSpPr>
        <p:spPr>
          <a:xfrm>
            <a:off x="851427" y="2052205"/>
            <a:ext cx="252536" cy="281167"/>
          </a:xfrm>
          <a:prstGeom prst="rect">
            <a:avLst/>
          </a:prstGeom>
          <a:noFill/>
        </p:spPr>
        <p:txBody>
          <a:bodyPr wrap="square" rtlCol="0">
            <a:spAutoFit/>
          </a:bodyPr>
          <a:lstStyle/>
          <a:p>
            <a:r>
              <a:rPr lang="en-US" sz="1227" b="1" dirty="0">
                <a:solidFill>
                  <a:srgbClr val="000000"/>
                </a:solidFill>
              </a:rPr>
              <a:t>4</a:t>
            </a:r>
          </a:p>
        </p:txBody>
      </p:sp>
      <p:sp>
        <p:nvSpPr>
          <p:cNvPr id="81" name="TextBox 80"/>
          <p:cNvSpPr txBox="1"/>
          <p:nvPr/>
        </p:nvSpPr>
        <p:spPr>
          <a:xfrm>
            <a:off x="1407005" y="2052205"/>
            <a:ext cx="252536" cy="281167"/>
          </a:xfrm>
          <a:prstGeom prst="rect">
            <a:avLst/>
          </a:prstGeom>
          <a:noFill/>
        </p:spPr>
        <p:txBody>
          <a:bodyPr wrap="square" rtlCol="0">
            <a:spAutoFit/>
          </a:bodyPr>
          <a:lstStyle/>
          <a:p>
            <a:r>
              <a:rPr lang="en-US" sz="1227" b="1" dirty="0">
                <a:solidFill>
                  <a:srgbClr val="000000"/>
                </a:solidFill>
              </a:rPr>
              <a:t>8</a:t>
            </a:r>
          </a:p>
        </p:txBody>
      </p:sp>
      <p:sp>
        <p:nvSpPr>
          <p:cNvPr id="82" name="TextBox 81"/>
          <p:cNvSpPr txBox="1"/>
          <p:nvPr/>
        </p:nvSpPr>
        <p:spPr>
          <a:xfrm>
            <a:off x="1982786" y="2052205"/>
            <a:ext cx="341725" cy="281167"/>
          </a:xfrm>
          <a:prstGeom prst="rect">
            <a:avLst/>
          </a:prstGeom>
          <a:noFill/>
        </p:spPr>
        <p:txBody>
          <a:bodyPr wrap="square" rtlCol="0">
            <a:spAutoFit/>
          </a:bodyPr>
          <a:lstStyle/>
          <a:p>
            <a:r>
              <a:rPr lang="en-US" sz="1227" b="1" dirty="0">
                <a:solidFill>
                  <a:srgbClr val="000000"/>
                </a:solidFill>
              </a:rPr>
              <a:t>12</a:t>
            </a:r>
          </a:p>
        </p:txBody>
      </p:sp>
      <p:sp>
        <p:nvSpPr>
          <p:cNvPr id="83" name="TextBox 82"/>
          <p:cNvSpPr txBox="1"/>
          <p:nvPr/>
        </p:nvSpPr>
        <p:spPr>
          <a:xfrm>
            <a:off x="2545711" y="2052205"/>
            <a:ext cx="351433" cy="281167"/>
          </a:xfrm>
          <a:prstGeom prst="rect">
            <a:avLst/>
          </a:prstGeom>
          <a:noFill/>
        </p:spPr>
        <p:txBody>
          <a:bodyPr wrap="square" rtlCol="0">
            <a:spAutoFit/>
          </a:bodyPr>
          <a:lstStyle/>
          <a:p>
            <a:r>
              <a:rPr lang="en-US" sz="1227" b="1" dirty="0">
                <a:solidFill>
                  <a:srgbClr val="000000"/>
                </a:solidFill>
              </a:rPr>
              <a:t>16</a:t>
            </a:r>
          </a:p>
        </p:txBody>
      </p:sp>
      <p:sp>
        <p:nvSpPr>
          <p:cNvPr id="132" name="TextBox 131">
            <a:extLst>
              <a:ext uri="{FF2B5EF4-FFF2-40B4-BE49-F238E27FC236}">
                <a16:creationId xmlns="" xmlns:a16="http://schemas.microsoft.com/office/drawing/2014/main" id="{B437B823-B57E-4B10-A717-898718B32B9C}"/>
              </a:ext>
            </a:extLst>
          </p:cNvPr>
          <p:cNvSpPr txBox="1"/>
          <p:nvPr/>
        </p:nvSpPr>
        <p:spPr>
          <a:xfrm>
            <a:off x="1600258" y="1351024"/>
            <a:ext cx="1120409" cy="680186"/>
          </a:xfrm>
          <a:prstGeom prst="rect">
            <a:avLst/>
          </a:prstGeom>
          <a:noFill/>
        </p:spPr>
        <p:txBody>
          <a:bodyPr wrap="square">
            <a:spAutoFit/>
          </a:bodyPr>
          <a:lstStyle/>
          <a:p>
            <a:r>
              <a:rPr lang="en-US" sz="955" b="1" dirty="0">
                <a:solidFill>
                  <a:srgbClr val="000000"/>
                </a:solidFill>
              </a:rPr>
              <a:t>Evaluate</a:t>
            </a:r>
            <a:r>
              <a:rPr lang="en-US" sz="955" dirty="0">
                <a:solidFill>
                  <a:srgbClr val="000000"/>
                </a:solidFill>
              </a:rPr>
              <a:t>: RIA, </a:t>
            </a:r>
          </a:p>
          <a:p>
            <a:r>
              <a:rPr lang="en-US" sz="955" dirty="0">
                <a:solidFill>
                  <a:srgbClr val="000000"/>
                </a:solidFill>
              </a:rPr>
              <a:t>One Line, $</a:t>
            </a:r>
            <a:r>
              <a:rPr lang="en-US" sz="955" dirty="0" err="1">
                <a:solidFill>
                  <a:srgbClr val="000000"/>
                </a:solidFill>
              </a:rPr>
              <a:t>Eng</a:t>
            </a:r>
            <a:r>
              <a:rPr lang="en-US" sz="955" dirty="0">
                <a:solidFill>
                  <a:srgbClr val="000000"/>
                </a:solidFill>
              </a:rPr>
              <a:t> Estimates;</a:t>
            </a:r>
          </a:p>
          <a:p>
            <a:r>
              <a:rPr lang="en-US" sz="955" dirty="0">
                <a:solidFill>
                  <a:srgbClr val="000000"/>
                </a:solidFill>
              </a:rPr>
              <a:t>Start </a:t>
            </a:r>
            <a:r>
              <a:rPr lang="en-US" sz="955" b="1" dirty="0">
                <a:solidFill>
                  <a:srgbClr val="000000"/>
                </a:solidFill>
              </a:rPr>
              <a:t>Contracts</a:t>
            </a:r>
          </a:p>
        </p:txBody>
      </p:sp>
      <p:sp>
        <p:nvSpPr>
          <p:cNvPr id="136" name="TextBox 135">
            <a:extLst>
              <a:ext uri="{FF2B5EF4-FFF2-40B4-BE49-F238E27FC236}">
                <a16:creationId xmlns="" xmlns:a16="http://schemas.microsoft.com/office/drawing/2014/main" id="{B811D89C-4A18-48EF-91BE-3FFB8670B318}"/>
              </a:ext>
            </a:extLst>
          </p:cNvPr>
          <p:cNvSpPr txBox="1"/>
          <p:nvPr/>
        </p:nvSpPr>
        <p:spPr>
          <a:xfrm>
            <a:off x="2748370" y="1373809"/>
            <a:ext cx="1239384" cy="386260"/>
          </a:xfrm>
          <a:prstGeom prst="rect">
            <a:avLst/>
          </a:prstGeom>
          <a:noFill/>
        </p:spPr>
        <p:txBody>
          <a:bodyPr wrap="square">
            <a:spAutoFit/>
          </a:bodyPr>
          <a:lstStyle/>
          <a:p>
            <a:r>
              <a:rPr lang="en-US" sz="955" dirty="0">
                <a:solidFill>
                  <a:srgbClr val="000000"/>
                </a:solidFill>
              </a:rPr>
              <a:t>FEA Finalized/NTP</a:t>
            </a:r>
          </a:p>
          <a:p>
            <a:r>
              <a:rPr lang="en-US" sz="955" b="1" dirty="0">
                <a:solidFill>
                  <a:srgbClr val="000000"/>
                </a:solidFill>
              </a:rPr>
              <a:t>Build Phase Starts</a:t>
            </a:r>
            <a:r>
              <a:rPr lang="en-US" sz="955" b="1" baseline="30000" dirty="0">
                <a:solidFill>
                  <a:srgbClr val="000000"/>
                </a:solidFill>
              </a:rPr>
              <a:t>1</a:t>
            </a:r>
          </a:p>
        </p:txBody>
      </p:sp>
      <p:grpSp>
        <p:nvGrpSpPr>
          <p:cNvPr id="161" name="Group 160"/>
          <p:cNvGrpSpPr/>
          <p:nvPr/>
        </p:nvGrpSpPr>
        <p:grpSpPr>
          <a:xfrm>
            <a:off x="1587396" y="1299509"/>
            <a:ext cx="264382" cy="706351"/>
            <a:chOff x="666112" y="3077947"/>
            <a:chExt cx="688893" cy="1492622"/>
          </a:xfrm>
        </p:grpSpPr>
        <p:cxnSp>
          <p:nvCxnSpPr>
            <p:cNvPr id="162" name="Straight Connector 161">
              <a:extLst>
                <a:ext uri="{FF2B5EF4-FFF2-40B4-BE49-F238E27FC236}">
                  <a16:creationId xmlns="" xmlns:a16="http://schemas.microsoft.com/office/drawing/2014/main" id="{D58E6776-BE2B-4191-9587-E8372E5D54B6}"/>
                </a:ext>
              </a:extLst>
            </p:cNvPr>
            <p:cNvCxnSpPr>
              <a:cxnSpLocks/>
            </p:cNvCxnSpPr>
            <p:nvPr/>
          </p:nvCxnSpPr>
          <p:spPr>
            <a:xfrm flipH="1">
              <a:off x="668359" y="3087664"/>
              <a:ext cx="686646" cy="0"/>
            </a:xfrm>
            <a:prstGeom prst="line">
              <a:avLst/>
            </a:prstGeom>
            <a:ln w="28575">
              <a:solidFill>
                <a:srgbClr val="000000"/>
              </a:solidFill>
              <a:headEnd type="oval" w="lg" len="lg"/>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 xmlns:a16="http://schemas.microsoft.com/office/drawing/2014/main" id="{D9ABB438-0CE8-4F6A-B44A-6FDA92B45AFE}"/>
                </a:ext>
              </a:extLst>
            </p:cNvPr>
            <p:cNvCxnSpPr/>
            <p:nvPr/>
          </p:nvCxnSpPr>
          <p:spPr>
            <a:xfrm>
              <a:off x="666112" y="3077947"/>
              <a:ext cx="0" cy="1492622"/>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p:nvPr/>
        </p:nvGrpSpPr>
        <p:grpSpPr>
          <a:xfrm>
            <a:off x="2727253" y="1299509"/>
            <a:ext cx="264382" cy="706351"/>
            <a:chOff x="666112" y="3077947"/>
            <a:chExt cx="688893" cy="1492622"/>
          </a:xfrm>
        </p:grpSpPr>
        <p:cxnSp>
          <p:nvCxnSpPr>
            <p:cNvPr id="165" name="Straight Connector 164">
              <a:extLst>
                <a:ext uri="{FF2B5EF4-FFF2-40B4-BE49-F238E27FC236}">
                  <a16:creationId xmlns="" xmlns:a16="http://schemas.microsoft.com/office/drawing/2014/main" id="{D58E6776-BE2B-4191-9587-E8372E5D54B6}"/>
                </a:ext>
              </a:extLst>
            </p:cNvPr>
            <p:cNvCxnSpPr>
              <a:cxnSpLocks/>
            </p:cNvCxnSpPr>
            <p:nvPr/>
          </p:nvCxnSpPr>
          <p:spPr>
            <a:xfrm flipH="1">
              <a:off x="668359" y="3087664"/>
              <a:ext cx="686646" cy="0"/>
            </a:xfrm>
            <a:prstGeom prst="line">
              <a:avLst/>
            </a:prstGeom>
            <a:ln w="28575">
              <a:solidFill>
                <a:srgbClr val="000000"/>
              </a:solidFill>
              <a:headEnd type="oval" w="lg" len="lg"/>
            </a:ln>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 xmlns:a16="http://schemas.microsoft.com/office/drawing/2014/main" id="{D9ABB438-0CE8-4F6A-B44A-6FDA92B45AFE}"/>
                </a:ext>
              </a:extLst>
            </p:cNvPr>
            <p:cNvCxnSpPr/>
            <p:nvPr/>
          </p:nvCxnSpPr>
          <p:spPr>
            <a:xfrm>
              <a:off x="666112" y="3077947"/>
              <a:ext cx="0" cy="1492622"/>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71" name="Group 170"/>
          <p:cNvGrpSpPr/>
          <p:nvPr/>
        </p:nvGrpSpPr>
        <p:grpSpPr>
          <a:xfrm>
            <a:off x="7675745" y="1299509"/>
            <a:ext cx="264382" cy="706351"/>
            <a:chOff x="666112" y="3077947"/>
            <a:chExt cx="688893" cy="1492622"/>
          </a:xfrm>
        </p:grpSpPr>
        <p:cxnSp>
          <p:nvCxnSpPr>
            <p:cNvPr id="172" name="Straight Connector 171">
              <a:extLst>
                <a:ext uri="{FF2B5EF4-FFF2-40B4-BE49-F238E27FC236}">
                  <a16:creationId xmlns="" xmlns:a16="http://schemas.microsoft.com/office/drawing/2014/main" id="{D58E6776-BE2B-4191-9587-E8372E5D54B6}"/>
                </a:ext>
              </a:extLst>
            </p:cNvPr>
            <p:cNvCxnSpPr>
              <a:cxnSpLocks/>
            </p:cNvCxnSpPr>
            <p:nvPr/>
          </p:nvCxnSpPr>
          <p:spPr>
            <a:xfrm flipH="1">
              <a:off x="668359" y="3087664"/>
              <a:ext cx="686646" cy="0"/>
            </a:xfrm>
            <a:prstGeom prst="line">
              <a:avLst/>
            </a:prstGeom>
            <a:ln w="28575">
              <a:solidFill>
                <a:srgbClr val="000000"/>
              </a:solidFill>
              <a:headEnd type="oval" w="lg" len="lg"/>
            </a:ln>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 xmlns:a16="http://schemas.microsoft.com/office/drawing/2014/main" id="{D9ABB438-0CE8-4F6A-B44A-6FDA92B45AFE}"/>
                </a:ext>
              </a:extLst>
            </p:cNvPr>
            <p:cNvCxnSpPr/>
            <p:nvPr/>
          </p:nvCxnSpPr>
          <p:spPr>
            <a:xfrm>
              <a:off x="666112" y="3077947"/>
              <a:ext cx="0" cy="1492622"/>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74" name="TextBox 173">
            <a:extLst>
              <a:ext uri="{FF2B5EF4-FFF2-40B4-BE49-F238E27FC236}">
                <a16:creationId xmlns="" xmlns:a16="http://schemas.microsoft.com/office/drawing/2014/main" id="{B811D89C-4A18-48EF-91BE-3FFB8670B318}"/>
              </a:ext>
            </a:extLst>
          </p:cNvPr>
          <p:cNvSpPr txBox="1"/>
          <p:nvPr/>
        </p:nvSpPr>
        <p:spPr>
          <a:xfrm>
            <a:off x="7712496" y="1341604"/>
            <a:ext cx="831429" cy="386260"/>
          </a:xfrm>
          <a:prstGeom prst="rect">
            <a:avLst/>
          </a:prstGeom>
          <a:noFill/>
        </p:spPr>
        <p:txBody>
          <a:bodyPr wrap="square">
            <a:spAutoFit/>
          </a:bodyPr>
          <a:lstStyle/>
          <a:p>
            <a:r>
              <a:rPr lang="en-US" sz="955" dirty="0">
                <a:solidFill>
                  <a:srgbClr val="000000"/>
                </a:solidFill>
              </a:rPr>
              <a:t>Construction Activities</a:t>
            </a:r>
            <a:r>
              <a:rPr lang="en-US" sz="955" baseline="30000" dirty="0">
                <a:solidFill>
                  <a:srgbClr val="000000"/>
                </a:solidFill>
              </a:rPr>
              <a:t>2</a:t>
            </a:r>
          </a:p>
        </p:txBody>
      </p:sp>
      <p:grpSp>
        <p:nvGrpSpPr>
          <p:cNvPr id="175" name="Group 174"/>
          <p:cNvGrpSpPr/>
          <p:nvPr/>
        </p:nvGrpSpPr>
        <p:grpSpPr>
          <a:xfrm>
            <a:off x="8942833" y="1299509"/>
            <a:ext cx="264382" cy="706351"/>
            <a:chOff x="666112" y="3077947"/>
            <a:chExt cx="688893" cy="1492622"/>
          </a:xfrm>
        </p:grpSpPr>
        <p:cxnSp>
          <p:nvCxnSpPr>
            <p:cNvPr id="176" name="Straight Connector 175">
              <a:extLst>
                <a:ext uri="{FF2B5EF4-FFF2-40B4-BE49-F238E27FC236}">
                  <a16:creationId xmlns="" xmlns:a16="http://schemas.microsoft.com/office/drawing/2014/main" id="{D58E6776-BE2B-4191-9587-E8372E5D54B6}"/>
                </a:ext>
              </a:extLst>
            </p:cNvPr>
            <p:cNvCxnSpPr>
              <a:cxnSpLocks/>
            </p:cNvCxnSpPr>
            <p:nvPr/>
          </p:nvCxnSpPr>
          <p:spPr>
            <a:xfrm flipH="1">
              <a:off x="668359" y="3087664"/>
              <a:ext cx="686646" cy="0"/>
            </a:xfrm>
            <a:prstGeom prst="line">
              <a:avLst/>
            </a:prstGeom>
            <a:ln w="28575">
              <a:solidFill>
                <a:srgbClr val="000000"/>
              </a:solidFill>
              <a:headEnd type="oval" w="lg" len="lg"/>
            </a:ln>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 xmlns:a16="http://schemas.microsoft.com/office/drawing/2014/main" id="{D9ABB438-0CE8-4F6A-B44A-6FDA92B45AFE}"/>
                </a:ext>
              </a:extLst>
            </p:cNvPr>
            <p:cNvCxnSpPr/>
            <p:nvPr/>
          </p:nvCxnSpPr>
          <p:spPr>
            <a:xfrm>
              <a:off x="666112" y="3077947"/>
              <a:ext cx="0" cy="1492622"/>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84" name="object 5"/>
          <p:cNvSpPr txBox="1">
            <a:spLocks/>
          </p:cNvSpPr>
          <p:nvPr/>
        </p:nvSpPr>
        <p:spPr>
          <a:xfrm>
            <a:off x="472209" y="331367"/>
            <a:ext cx="9239724" cy="461665"/>
          </a:xfrm>
          <a:prstGeom prst="rect">
            <a:avLst/>
          </a:prstGeom>
        </p:spPr>
        <p:txBody>
          <a:bodyPr vert="horz" wrap="square" lIns="0" tIns="0" rIns="0" bIns="0" rtlCol="0" anchor="t">
            <a:spAutoFit/>
          </a:bodyPr>
          <a:lstStyle>
            <a:lvl1pPr algn="l" defTabSz="841467" rtl="0" eaLnBrk="1" latinLnBrk="0" hangingPunct="1">
              <a:spcBef>
                <a:spcPct val="0"/>
              </a:spcBef>
              <a:buNone/>
              <a:defRPr sz="4371" b="1" i="0" kern="1200">
                <a:solidFill>
                  <a:schemeClr val="tx1"/>
                </a:solidFill>
                <a:latin typeface="Helvetica"/>
                <a:ea typeface="+mj-ea"/>
                <a:cs typeface="Helvetica"/>
              </a:defRPr>
            </a:lvl1pPr>
          </a:lstStyle>
          <a:p>
            <a:pPr marL="12700"/>
            <a:r>
              <a:rPr lang="en-US" sz="3000" b="0" spc="-10" dirty="0">
                <a:solidFill>
                  <a:srgbClr val="000000"/>
                </a:solidFill>
                <a:latin typeface="Calibri Light" panose="020F0302020204030204" pitchFamily="34" charset="0"/>
                <a:cs typeface="Calibri Light" panose="020F0302020204030204" pitchFamily="34" charset="0"/>
              </a:rPr>
              <a:t>Oncor </a:t>
            </a:r>
            <a:r>
              <a:rPr lang="en-US" sz="3000" b="0" spc="-5" dirty="0">
                <a:solidFill>
                  <a:srgbClr val="000000"/>
                </a:solidFill>
                <a:latin typeface="Calibri Light" panose="020F0302020204030204" pitchFamily="34" charset="0"/>
                <a:cs typeface="Calibri Light" panose="020F0302020204030204" pitchFamily="34" charset="0"/>
              </a:rPr>
              <a:t>| Process Example Timeline</a:t>
            </a:r>
            <a:endParaRPr lang="en-US" sz="3000" b="0" dirty="0">
              <a:solidFill>
                <a:srgbClr val="000000"/>
              </a:solidFill>
              <a:latin typeface="Calibri Light" panose="020F0302020204030204" pitchFamily="34" charset="0"/>
              <a:cs typeface="Calibri Light" panose="020F0302020204030204" pitchFamily="34" charset="0"/>
            </a:endParaRPr>
          </a:p>
        </p:txBody>
      </p:sp>
      <p:sp>
        <p:nvSpPr>
          <p:cNvPr id="189" name="TextBox 188">
            <a:extLst>
              <a:ext uri="{FF2B5EF4-FFF2-40B4-BE49-F238E27FC236}">
                <a16:creationId xmlns="" xmlns:a16="http://schemas.microsoft.com/office/drawing/2014/main" id="{4F452D10-BBB0-4B41-A98F-85A98371592D}"/>
              </a:ext>
            </a:extLst>
          </p:cNvPr>
          <p:cNvSpPr txBox="1"/>
          <p:nvPr/>
        </p:nvSpPr>
        <p:spPr>
          <a:xfrm>
            <a:off x="70185" y="6221462"/>
            <a:ext cx="8796725" cy="595804"/>
          </a:xfrm>
          <a:prstGeom prst="rect">
            <a:avLst/>
          </a:prstGeom>
          <a:noFill/>
        </p:spPr>
        <p:txBody>
          <a:bodyPr wrap="square">
            <a:spAutoFit/>
          </a:bodyPr>
          <a:lstStyle/>
          <a:p>
            <a:pPr eaLnBrk="1" hangingPunct="1"/>
            <a:r>
              <a:rPr lang="en-US" altLang="en-US" sz="818" baseline="30000" dirty="0">
                <a:solidFill>
                  <a:srgbClr val="000000"/>
                </a:solidFill>
              </a:rPr>
              <a:t>1</a:t>
            </a:r>
            <a:r>
              <a:rPr lang="en-US" altLang="en-US" sz="818" dirty="0">
                <a:solidFill>
                  <a:srgbClr val="000000"/>
                </a:solidFill>
              </a:rPr>
              <a:t>Indicated construction timelines may vary due to unanticipated interruptions in certain project activities including the acquisition of property, approvals for outages and clearances, potential environmental requirements, and other unexpected variables.</a:t>
            </a:r>
          </a:p>
          <a:p>
            <a:pPr eaLnBrk="1" hangingPunct="1"/>
            <a:r>
              <a:rPr lang="en-US" altLang="en-US" sz="818" baseline="30000" dirty="0">
                <a:solidFill>
                  <a:srgbClr val="000000"/>
                </a:solidFill>
              </a:rPr>
              <a:t>2</a:t>
            </a:r>
            <a:r>
              <a:rPr lang="en-US" altLang="en-US" sz="818" dirty="0">
                <a:solidFill>
                  <a:srgbClr val="000000"/>
                </a:solidFill>
              </a:rPr>
              <a:t>All outage clearance requests approved or rejected by ERCOT; ERCOT may reject a previously-approved clearance based on system conditions. Note that ERCOT summer outage restriction window (historically, May 15 to Sept 15) should be allowed for in establishing requested in-service.</a:t>
            </a:r>
          </a:p>
        </p:txBody>
      </p:sp>
      <p:sp>
        <p:nvSpPr>
          <p:cNvPr id="192" name="Slide Number Placeholder 191"/>
          <p:cNvSpPr>
            <a:spLocks noGrp="1"/>
          </p:cNvSpPr>
          <p:nvPr>
            <p:ph type="sldNum" sz="quarter" idx="12"/>
          </p:nvPr>
        </p:nvSpPr>
        <p:spPr>
          <a:xfrm>
            <a:off x="11704320" y="6492875"/>
            <a:ext cx="487680" cy="365125"/>
          </a:xfrm>
        </p:spPr>
        <p:txBody>
          <a:bodyPr anchor="ctr"/>
          <a:lstStyle/>
          <a:p>
            <a:fld id="{666D27A2-659E-8546-933E-F4C0977B1FC0}" type="slidenum">
              <a:rPr lang="en-US" smtClean="0"/>
              <a:pPr/>
              <a:t>18</a:t>
            </a:fld>
            <a:endParaRPr lang="en-US" dirty="0"/>
          </a:p>
        </p:txBody>
      </p:sp>
      <p:cxnSp>
        <p:nvCxnSpPr>
          <p:cNvPr id="46" name="Straight Connector 45">
            <a:extLst>
              <a:ext uri="{FF2B5EF4-FFF2-40B4-BE49-F238E27FC236}">
                <a16:creationId xmlns="" xmlns:a16="http://schemas.microsoft.com/office/drawing/2014/main" id="{DFF5F1E1-4CFF-4A1A-8287-F474EB1A36C3}"/>
              </a:ext>
            </a:extLst>
          </p:cNvPr>
          <p:cNvCxnSpPr>
            <a:cxnSpLocks/>
          </p:cNvCxnSpPr>
          <p:nvPr/>
        </p:nvCxnSpPr>
        <p:spPr>
          <a:xfrm>
            <a:off x="415315" y="2651269"/>
            <a:ext cx="6320" cy="644825"/>
          </a:xfrm>
          <a:prstGeom prst="line">
            <a:avLst/>
          </a:prstGeom>
          <a:ln w="28575">
            <a:solidFill>
              <a:srgbClr val="000000"/>
            </a:solidFill>
            <a:prstDash val="sysDot"/>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 xmlns:a16="http://schemas.microsoft.com/office/drawing/2014/main" id="{DFF5F1E1-4CFF-4A1A-8287-F474EB1A36C3}"/>
              </a:ext>
            </a:extLst>
          </p:cNvPr>
          <p:cNvCxnSpPr>
            <a:cxnSpLocks/>
          </p:cNvCxnSpPr>
          <p:nvPr/>
        </p:nvCxnSpPr>
        <p:spPr>
          <a:xfrm>
            <a:off x="2657547" y="2670540"/>
            <a:ext cx="173" cy="3401431"/>
          </a:xfrm>
          <a:prstGeom prst="line">
            <a:avLst/>
          </a:prstGeom>
          <a:ln w="28575">
            <a:solidFill>
              <a:srgbClr val="000000"/>
            </a:solidFill>
            <a:prstDash val="sysDot"/>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 xmlns:a16="http://schemas.microsoft.com/office/drawing/2014/main" id="{DFF5F1E1-4CFF-4A1A-8287-F474EB1A36C3}"/>
              </a:ext>
            </a:extLst>
          </p:cNvPr>
          <p:cNvCxnSpPr>
            <a:cxnSpLocks/>
          </p:cNvCxnSpPr>
          <p:nvPr/>
        </p:nvCxnSpPr>
        <p:spPr>
          <a:xfrm>
            <a:off x="1531016" y="2657988"/>
            <a:ext cx="3650" cy="979518"/>
          </a:xfrm>
          <a:prstGeom prst="line">
            <a:avLst/>
          </a:prstGeom>
          <a:ln w="28575">
            <a:solidFill>
              <a:srgbClr val="000000"/>
            </a:solidFill>
            <a:prstDash val="sysDot"/>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442198" y="2939352"/>
            <a:ext cx="1046731" cy="344069"/>
            <a:chOff x="6394190" y="5701948"/>
            <a:chExt cx="1730185" cy="771322"/>
          </a:xfrm>
        </p:grpSpPr>
        <p:sp>
          <p:nvSpPr>
            <p:cNvPr id="30" name="Rectangle 29"/>
            <p:cNvSpPr/>
            <p:nvPr/>
          </p:nvSpPr>
          <p:spPr>
            <a:xfrm>
              <a:off x="6394190" y="5785129"/>
              <a:ext cx="1730185" cy="6834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5"/>
            </a:p>
          </p:txBody>
        </p:sp>
        <p:sp>
          <p:nvSpPr>
            <p:cNvPr id="55" name="TextBox 54">
              <a:extLst>
                <a:ext uri="{FF2B5EF4-FFF2-40B4-BE49-F238E27FC236}">
                  <a16:creationId xmlns="" xmlns:a16="http://schemas.microsoft.com/office/drawing/2014/main" id="{E5C5F347-4875-4168-9BFA-4EEFE420D765}"/>
                </a:ext>
              </a:extLst>
            </p:cNvPr>
            <p:cNvSpPr txBox="1"/>
            <p:nvPr/>
          </p:nvSpPr>
          <p:spPr>
            <a:xfrm>
              <a:off x="6395562" y="5701948"/>
              <a:ext cx="1633022" cy="771322"/>
            </a:xfrm>
            <a:prstGeom prst="rect">
              <a:avLst/>
            </a:prstGeom>
            <a:noFill/>
          </p:spPr>
          <p:txBody>
            <a:bodyPr wrap="square" anchor="ctr">
              <a:spAutoFit/>
            </a:bodyPr>
            <a:lstStyle/>
            <a:p>
              <a:r>
                <a:rPr lang="en-US" sz="818" b="1" i="1" dirty="0">
                  <a:solidFill>
                    <a:schemeClr val="bg1"/>
                  </a:solidFill>
                </a:rPr>
                <a:t>Planning Study</a:t>
              </a:r>
            </a:p>
            <a:p>
              <a:r>
                <a:rPr lang="en-US" sz="818" b="1" i="1" dirty="0">
                  <a:solidFill>
                    <a:schemeClr val="bg1"/>
                  </a:solidFill>
                </a:rPr>
                <a:t>RIA, OneLine:8</a:t>
              </a:r>
            </a:p>
          </p:txBody>
        </p:sp>
      </p:grpSp>
      <p:grpSp>
        <p:nvGrpSpPr>
          <p:cNvPr id="126" name="Group 125"/>
          <p:cNvGrpSpPr/>
          <p:nvPr/>
        </p:nvGrpSpPr>
        <p:grpSpPr>
          <a:xfrm>
            <a:off x="449598" y="2643679"/>
            <a:ext cx="383990" cy="312777"/>
            <a:chOff x="6404447" y="5785130"/>
            <a:chExt cx="1857237" cy="669206"/>
          </a:xfrm>
        </p:grpSpPr>
        <p:sp>
          <p:nvSpPr>
            <p:cNvPr id="127" name="Rectangle 126"/>
            <p:cNvSpPr/>
            <p:nvPr/>
          </p:nvSpPr>
          <p:spPr>
            <a:xfrm>
              <a:off x="6404447" y="5785130"/>
              <a:ext cx="1857237" cy="6692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5"/>
            </a:p>
          </p:txBody>
        </p:sp>
        <p:sp>
          <p:nvSpPr>
            <p:cNvPr id="128" name="TextBox 127">
              <a:extLst>
                <a:ext uri="{FF2B5EF4-FFF2-40B4-BE49-F238E27FC236}">
                  <a16:creationId xmlns="" xmlns:a16="http://schemas.microsoft.com/office/drawing/2014/main" id="{E5C5F347-4875-4168-9BFA-4EEFE420D765}"/>
                </a:ext>
              </a:extLst>
            </p:cNvPr>
            <p:cNvSpPr txBox="1"/>
            <p:nvPr/>
          </p:nvSpPr>
          <p:spPr>
            <a:xfrm>
              <a:off x="6413163" y="5918722"/>
              <a:ext cx="1709979" cy="466855"/>
            </a:xfrm>
            <a:prstGeom prst="rect">
              <a:avLst/>
            </a:prstGeom>
            <a:noFill/>
          </p:spPr>
          <p:txBody>
            <a:bodyPr wrap="square" anchor="t">
              <a:spAutoFit/>
            </a:bodyPr>
            <a:lstStyle/>
            <a:p>
              <a:r>
                <a:rPr lang="en-US" sz="818" b="1" i="1" dirty="0">
                  <a:solidFill>
                    <a:schemeClr val="bg1"/>
                  </a:solidFill>
                </a:rPr>
                <a:t>LQ</a:t>
              </a:r>
            </a:p>
          </p:txBody>
        </p:sp>
      </p:grpSp>
      <p:sp>
        <p:nvSpPr>
          <p:cNvPr id="119" name="TextBox 118">
            <a:extLst>
              <a:ext uri="{FF2B5EF4-FFF2-40B4-BE49-F238E27FC236}">
                <a16:creationId xmlns="" xmlns:a16="http://schemas.microsoft.com/office/drawing/2014/main" id="{E5C5F347-4875-4168-9BFA-4EEFE420D765}"/>
              </a:ext>
            </a:extLst>
          </p:cNvPr>
          <p:cNvSpPr txBox="1"/>
          <p:nvPr/>
        </p:nvSpPr>
        <p:spPr>
          <a:xfrm>
            <a:off x="1587396" y="3292328"/>
            <a:ext cx="1004868" cy="338554"/>
          </a:xfrm>
          <a:prstGeom prst="rect">
            <a:avLst/>
          </a:prstGeom>
          <a:solidFill>
            <a:schemeClr val="bg1">
              <a:lumMod val="50000"/>
            </a:schemeClr>
          </a:solidFill>
        </p:spPr>
        <p:txBody>
          <a:bodyPr wrap="square">
            <a:spAutoFit/>
          </a:bodyPr>
          <a:lstStyle/>
          <a:p>
            <a:r>
              <a:rPr lang="en-US" sz="800" b="1" i="1" dirty="0">
                <a:solidFill>
                  <a:schemeClr val="bg1"/>
                </a:solidFill>
              </a:rPr>
              <a:t>FEA Negotiation</a:t>
            </a:r>
          </a:p>
          <a:p>
            <a:r>
              <a:rPr lang="en-US" sz="800" b="1" i="1" dirty="0">
                <a:solidFill>
                  <a:schemeClr val="bg1"/>
                </a:solidFill>
              </a:rPr>
              <a:t>Security/NTP:8</a:t>
            </a:r>
          </a:p>
        </p:txBody>
      </p:sp>
      <p:sp>
        <p:nvSpPr>
          <p:cNvPr id="139" name="TextBox 138">
            <a:extLst>
              <a:ext uri="{FF2B5EF4-FFF2-40B4-BE49-F238E27FC236}">
                <a16:creationId xmlns="" xmlns:a16="http://schemas.microsoft.com/office/drawing/2014/main" id="{E5C5F347-4875-4168-9BFA-4EEFE420D765}"/>
              </a:ext>
            </a:extLst>
          </p:cNvPr>
          <p:cNvSpPr txBox="1"/>
          <p:nvPr/>
        </p:nvSpPr>
        <p:spPr>
          <a:xfrm>
            <a:off x="4831090" y="5017720"/>
            <a:ext cx="1988765" cy="218201"/>
          </a:xfrm>
          <a:prstGeom prst="rect">
            <a:avLst/>
          </a:prstGeom>
          <a:solidFill>
            <a:srgbClr val="A02C20"/>
          </a:solidFill>
        </p:spPr>
        <p:txBody>
          <a:bodyPr wrap="square">
            <a:spAutoFit/>
          </a:bodyPr>
          <a:lstStyle/>
          <a:p>
            <a:r>
              <a:rPr lang="en-US" sz="818" b="1" i="1" dirty="0">
                <a:solidFill>
                  <a:schemeClr val="bg1"/>
                </a:solidFill>
              </a:rPr>
              <a:t>Land Acq:24</a:t>
            </a:r>
          </a:p>
        </p:txBody>
      </p:sp>
      <p:sp>
        <p:nvSpPr>
          <p:cNvPr id="142" name="TextBox 141">
            <a:extLst>
              <a:ext uri="{FF2B5EF4-FFF2-40B4-BE49-F238E27FC236}">
                <a16:creationId xmlns="" xmlns:a16="http://schemas.microsoft.com/office/drawing/2014/main" id="{E5C5F347-4875-4168-9BFA-4EEFE420D765}"/>
              </a:ext>
            </a:extLst>
          </p:cNvPr>
          <p:cNvSpPr txBox="1"/>
          <p:nvPr/>
        </p:nvSpPr>
        <p:spPr>
          <a:xfrm>
            <a:off x="3666195" y="4621384"/>
            <a:ext cx="1491432" cy="344069"/>
          </a:xfrm>
          <a:prstGeom prst="rect">
            <a:avLst/>
          </a:prstGeom>
          <a:solidFill>
            <a:srgbClr val="A02C20"/>
          </a:solidFill>
        </p:spPr>
        <p:txBody>
          <a:bodyPr wrap="square">
            <a:spAutoFit/>
          </a:bodyPr>
          <a:lstStyle/>
          <a:p>
            <a:r>
              <a:rPr lang="en-US" sz="818" b="1" i="1" dirty="0">
                <a:solidFill>
                  <a:schemeClr val="bg1"/>
                </a:solidFill>
              </a:rPr>
              <a:t>Permission and Ground Survey: 16</a:t>
            </a:r>
          </a:p>
        </p:txBody>
      </p:sp>
      <p:sp>
        <p:nvSpPr>
          <p:cNvPr id="148" name="TextBox 147">
            <a:extLst>
              <a:ext uri="{FF2B5EF4-FFF2-40B4-BE49-F238E27FC236}">
                <a16:creationId xmlns="" xmlns:a16="http://schemas.microsoft.com/office/drawing/2014/main" id="{E5C5F347-4875-4168-9BFA-4EEFE420D765}"/>
              </a:ext>
            </a:extLst>
          </p:cNvPr>
          <p:cNvSpPr txBox="1"/>
          <p:nvPr/>
        </p:nvSpPr>
        <p:spPr>
          <a:xfrm>
            <a:off x="3654885" y="4054048"/>
            <a:ext cx="3549479" cy="218201"/>
          </a:xfrm>
          <a:prstGeom prst="rect">
            <a:avLst/>
          </a:prstGeom>
          <a:solidFill>
            <a:srgbClr val="A02C20"/>
          </a:solidFill>
        </p:spPr>
        <p:txBody>
          <a:bodyPr wrap="square">
            <a:spAutoFit/>
          </a:bodyPr>
          <a:lstStyle/>
          <a:p>
            <a:r>
              <a:rPr lang="en-US" sz="818" b="1" i="1" dirty="0">
                <a:solidFill>
                  <a:schemeClr val="bg1"/>
                </a:solidFill>
              </a:rPr>
              <a:t>Detailed Engineering:40</a:t>
            </a:r>
          </a:p>
        </p:txBody>
      </p:sp>
      <p:sp>
        <p:nvSpPr>
          <p:cNvPr id="151" name="TextBox 150">
            <a:extLst>
              <a:ext uri="{FF2B5EF4-FFF2-40B4-BE49-F238E27FC236}">
                <a16:creationId xmlns="" xmlns:a16="http://schemas.microsoft.com/office/drawing/2014/main" id="{E5C5F347-4875-4168-9BFA-4EEFE420D765}"/>
              </a:ext>
            </a:extLst>
          </p:cNvPr>
          <p:cNvSpPr txBox="1"/>
          <p:nvPr/>
        </p:nvSpPr>
        <p:spPr>
          <a:xfrm>
            <a:off x="3675347" y="4357887"/>
            <a:ext cx="4588656" cy="218201"/>
          </a:xfrm>
          <a:prstGeom prst="rect">
            <a:avLst/>
          </a:prstGeom>
          <a:solidFill>
            <a:srgbClr val="A02C20"/>
          </a:solidFill>
        </p:spPr>
        <p:txBody>
          <a:bodyPr wrap="square">
            <a:spAutoFit/>
          </a:bodyPr>
          <a:lstStyle/>
          <a:p>
            <a:r>
              <a:rPr lang="en-US" sz="818" b="1" i="1" dirty="0">
                <a:solidFill>
                  <a:schemeClr val="bg1"/>
                </a:solidFill>
              </a:rPr>
              <a:t>Material Procurement:52</a:t>
            </a:r>
          </a:p>
        </p:txBody>
      </p:sp>
      <p:sp>
        <p:nvSpPr>
          <p:cNvPr id="154" name="TextBox 153">
            <a:extLst>
              <a:ext uri="{FF2B5EF4-FFF2-40B4-BE49-F238E27FC236}">
                <a16:creationId xmlns="" xmlns:a16="http://schemas.microsoft.com/office/drawing/2014/main" id="{E5C5F347-4875-4168-9BFA-4EEFE420D765}"/>
              </a:ext>
            </a:extLst>
          </p:cNvPr>
          <p:cNvSpPr txBox="1"/>
          <p:nvPr/>
        </p:nvSpPr>
        <p:spPr>
          <a:xfrm>
            <a:off x="6814878" y="5305872"/>
            <a:ext cx="2188377" cy="218201"/>
          </a:xfrm>
          <a:prstGeom prst="rect">
            <a:avLst/>
          </a:prstGeom>
          <a:solidFill>
            <a:srgbClr val="A02C20"/>
          </a:solidFill>
        </p:spPr>
        <p:txBody>
          <a:bodyPr wrap="square">
            <a:spAutoFit/>
          </a:bodyPr>
          <a:lstStyle/>
          <a:p>
            <a:r>
              <a:rPr lang="en-US" sz="818" b="1" i="1" dirty="0" err="1">
                <a:solidFill>
                  <a:schemeClr val="bg1"/>
                </a:solidFill>
              </a:rPr>
              <a:t>Const</a:t>
            </a:r>
            <a:r>
              <a:rPr lang="en-US" sz="818" b="1" i="1" dirty="0">
                <a:solidFill>
                  <a:schemeClr val="bg1"/>
                </a:solidFill>
              </a:rPr>
              <a:t> Activities:24</a:t>
            </a:r>
          </a:p>
        </p:txBody>
      </p:sp>
      <p:sp>
        <p:nvSpPr>
          <p:cNvPr id="160" name="TextBox 159">
            <a:extLst>
              <a:ext uri="{FF2B5EF4-FFF2-40B4-BE49-F238E27FC236}">
                <a16:creationId xmlns="" xmlns:a16="http://schemas.microsoft.com/office/drawing/2014/main" id="{E5C5F347-4875-4168-9BFA-4EEFE420D765}"/>
              </a:ext>
            </a:extLst>
          </p:cNvPr>
          <p:cNvSpPr txBox="1"/>
          <p:nvPr/>
        </p:nvSpPr>
        <p:spPr>
          <a:xfrm>
            <a:off x="9502459" y="5831904"/>
            <a:ext cx="874439" cy="218201"/>
          </a:xfrm>
          <a:prstGeom prst="rect">
            <a:avLst/>
          </a:prstGeom>
          <a:solidFill>
            <a:srgbClr val="A02C20"/>
          </a:solidFill>
        </p:spPr>
        <p:txBody>
          <a:bodyPr wrap="square">
            <a:spAutoFit/>
          </a:bodyPr>
          <a:lstStyle/>
          <a:p>
            <a:r>
              <a:rPr lang="en-US" sz="818" b="1" i="1" dirty="0">
                <a:solidFill>
                  <a:schemeClr val="bg1"/>
                </a:solidFill>
              </a:rPr>
              <a:t>ROW Cleanup:6</a:t>
            </a:r>
          </a:p>
        </p:txBody>
      </p:sp>
      <p:sp>
        <p:nvSpPr>
          <p:cNvPr id="122" name="TextBox 121">
            <a:extLst>
              <a:ext uri="{FF2B5EF4-FFF2-40B4-BE49-F238E27FC236}">
                <a16:creationId xmlns="" xmlns:a16="http://schemas.microsoft.com/office/drawing/2014/main" id="{E5C5F347-4875-4168-9BFA-4EEFE420D765}"/>
              </a:ext>
            </a:extLst>
          </p:cNvPr>
          <p:cNvSpPr txBox="1"/>
          <p:nvPr/>
        </p:nvSpPr>
        <p:spPr>
          <a:xfrm>
            <a:off x="9014981" y="5302402"/>
            <a:ext cx="2127070" cy="218201"/>
          </a:xfrm>
          <a:prstGeom prst="rect">
            <a:avLst/>
          </a:prstGeom>
          <a:solidFill>
            <a:srgbClr val="FF0000"/>
          </a:solidFill>
        </p:spPr>
        <p:txBody>
          <a:bodyPr wrap="square">
            <a:spAutoFit/>
          </a:bodyPr>
          <a:lstStyle/>
          <a:p>
            <a:r>
              <a:rPr lang="en-US" sz="818" b="1" i="1" dirty="0">
                <a:solidFill>
                  <a:schemeClr val="bg1"/>
                </a:solidFill>
              </a:rPr>
              <a:t>Summer Outage </a:t>
            </a:r>
            <a:r>
              <a:rPr lang="en-US" sz="818" b="1" i="1" dirty="0" err="1">
                <a:solidFill>
                  <a:schemeClr val="bg1"/>
                </a:solidFill>
              </a:rPr>
              <a:t>Restrct</a:t>
            </a:r>
            <a:r>
              <a:rPr lang="en-US" sz="818" b="1" i="1" dirty="0">
                <a:solidFill>
                  <a:schemeClr val="bg1"/>
                </a:solidFill>
              </a:rPr>
              <a:t> Buffer (as </a:t>
            </a:r>
            <a:r>
              <a:rPr lang="en-US" sz="818" b="1" i="1" dirty="0" err="1">
                <a:solidFill>
                  <a:schemeClr val="bg1"/>
                </a:solidFill>
              </a:rPr>
              <a:t>req</a:t>
            </a:r>
            <a:r>
              <a:rPr lang="en-US" sz="818" b="1" i="1" dirty="0">
                <a:solidFill>
                  <a:schemeClr val="bg1"/>
                </a:solidFill>
              </a:rPr>
              <a:t>):24</a:t>
            </a:r>
          </a:p>
        </p:txBody>
      </p:sp>
      <p:cxnSp>
        <p:nvCxnSpPr>
          <p:cNvPr id="7" name="Straight Arrow Connector 6"/>
          <p:cNvCxnSpPr>
            <a:stCxn id="120" idx="3"/>
          </p:cNvCxnSpPr>
          <p:nvPr/>
        </p:nvCxnSpPr>
        <p:spPr>
          <a:xfrm flipV="1">
            <a:off x="9524143" y="5661061"/>
            <a:ext cx="1561672" cy="8204"/>
          </a:xfrm>
          <a:prstGeom prst="straightConnector1">
            <a:avLst/>
          </a:prstGeom>
          <a:ln>
            <a:solidFill>
              <a:srgbClr val="FF0000"/>
            </a:solidFill>
            <a:prstDash val="sysDash"/>
            <a:tailEnd type="stealth" w="lg" len="lg"/>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60" idx="3"/>
          </p:cNvCxnSpPr>
          <p:nvPr/>
        </p:nvCxnSpPr>
        <p:spPr>
          <a:xfrm flipV="1">
            <a:off x="10376898" y="5938463"/>
            <a:ext cx="955498" cy="2542"/>
          </a:xfrm>
          <a:prstGeom prst="straightConnector1">
            <a:avLst/>
          </a:prstGeom>
          <a:ln>
            <a:solidFill>
              <a:srgbClr val="FF0000"/>
            </a:solidFill>
            <a:prstDash val="sysDash"/>
            <a:tailEnd type="stealth" w="lg" len="lg"/>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 xmlns:a16="http://schemas.microsoft.com/office/drawing/2014/main" id="{E5C5F347-4875-4168-9BFA-4EEFE420D765}"/>
              </a:ext>
            </a:extLst>
          </p:cNvPr>
          <p:cNvSpPr txBox="1"/>
          <p:nvPr/>
        </p:nvSpPr>
        <p:spPr>
          <a:xfrm>
            <a:off x="2692567" y="3661401"/>
            <a:ext cx="990777" cy="344069"/>
          </a:xfrm>
          <a:prstGeom prst="rect">
            <a:avLst/>
          </a:prstGeom>
          <a:solidFill>
            <a:srgbClr val="A02C20"/>
          </a:solidFill>
        </p:spPr>
        <p:txBody>
          <a:bodyPr wrap="square">
            <a:spAutoFit/>
          </a:bodyPr>
          <a:lstStyle/>
          <a:p>
            <a:r>
              <a:rPr lang="en-US" sz="818" b="1" i="1" dirty="0">
                <a:solidFill>
                  <a:schemeClr val="bg1"/>
                </a:solidFill>
              </a:rPr>
              <a:t>Pre-Design </a:t>
            </a:r>
            <a:r>
              <a:rPr lang="en-US" sz="818" b="1" i="1" dirty="0" err="1">
                <a:solidFill>
                  <a:schemeClr val="bg1"/>
                </a:solidFill>
              </a:rPr>
              <a:t>Coord</a:t>
            </a:r>
            <a:r>
              <a:rPr lang="en-US" sz="818" b="1" i="1" dirty="0">
                <a:solidFill>
                  <a:schemeClr val="bg1"/>
                </a:solidFill>
              </a:rPr>
              <a:t> w/Customer:12</a:t>
            </a:r>
          </a:p>
        </p:txBody>
      </p:sp>
      <p:cxnSp>
        <p:nvCxnSpPr>
          <p:cNvPr id="124" name="Straight Connector 123">
            <a:extLst>
              <a:ext uri="{FF2B5EF4-FFF2-40B4-BE49-F238E27FC236}">
                <a16:creationId xmlns="" xmlns:a16="http://schemas.microsoft.com/office/drawing/2014/main" id="{D9ABB438-0CE8-4F6A-B44A-6FDA92B45AFE}"/>
              </a:ext>
            </a:extLst>
          </p:cNvPr>
          <p:cNvCxnSpPr/>
          <p:nvPr/>
        </p:nvCxnSpPr>
        <p:spPr>
          <a:xfrm flipH="1">
            <a:off x="8964468"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 xmlns:a16="http://schemas.microsoft.com/office/drawing/2014/main" id="{D9ABB438-0CE8-4F6A-B44A-6FDA92B45AFE}"/>
              </a:ext>
            </a:extLst>
          </p:cNvPr>
          <p:cNvCxnSpPr/>
          <p:nvPr/>
        </p:nvCxnSpPr>
        <p:spPr>
          <a:xfrm flipH="1">
            <a:off x="9671155"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 xmlns:a16="http://schemas.microsoft.com/office/drawing/2014/main" id="{D9ABB438-0CE8-4F6A-B44A-6FDA92B45AFE}"/>
              </a:ext>
            </a:extLst>
          </p:cNvPr>
          <p:cNvCxnSpPr/>
          <p:nvPr/>
        </p:nvCxnSpPr>
        <p:spPr>
          <a:xfrm flipH="1">
            <a:off x="8257781"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 xmlns:a16="http://schemas.microsoft.com/office/drawing/2014/main" id="{D9ABB438-0CE8-4F6A-B44A-6FDA92B45AFE}"/>
              </a:ext>
            </a:extLst>
          </p:cNvPr>
          <p:cNvCxnSpPr/>
          <p:nvPr/>
        </p:nvCxnSpPr>
        <p:spPr>
          <a:xfrm flipH="1">
            <a:off x="7551094"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 xmlns:a16="http://schemas.microsoft.com/office/drawing/2014/main" id="{D9ABB438-0CE8-4F6A-B44A-6FDA92B45AFE}"/>
              </a:ext>
            </a:extLst>
          </p:cNvPr>
          <p:cNvCxnSpPr/>
          <p:nvPr/>
        </p:nvCxnSpPr>
        <p:spPr>
          <a:xfrm flipH="1">
            <a:off x="6844407"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 xmlns:a16="http://schemas.microsoft.com/office/drawing/2014/main" id="{D9ABB438-0CE8-4F6A-B44A-6FDA92B45AFE}"/>
              </a:ext>
            </a:extLst>
          </p:cNvPr>
          <p:cNvCxnSpPr/>
          <p:nvPr/>
        </p:nvCxnSpPr>
        <p:spPr>
          <a:xfrm flipH="1">
            <a:off x="10377842"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 xmlns:a16="http://schemas.microsoft.com/office/drawing/2014/main" id="{D9ABB438-0CE8-4F6A-B44A-6FDA92B45AFE}"/>
              </a:ext>
            </a:extLst>
          </p:cNvPr>
          <p:cNvCxnSpPr/>
          <p:nvPr/>
        </p:nvCxnSpPr>
        <p:spPr>
          <a:xfrm flipH="1">
            <a:off x="6137721"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 xmlns:a16="http://schemas.microsoft.com/office/drawing/2014/main" id="{D9ABB438-0CE8-4F6A-B44A-6FDA92B45AFE}"/>
              </a:ext>
            </a:extLst>
          </p:cNvPr>
          <p:cNvCxnSpPr/>
          <p:nvPr/>
        </p:nvCxnSpPr>
        <p:spPr>
          <a:xfrm flipH="1">
            <a:off x="5431034"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 xmlns:a16="http://schemas.microsoft.com/office/drawing/2014/main" id="{D9ABB438-0CE8-4F6A-B44A-6FDA92B45AFE}"/>
              </a:ext>
            </a:extLst>
          </p:cNvPr>
          <p:cNvCxnSpPr/>
          <p:nvPr/>
        </p:nvCxnSpPr>
        <p:spPr>
          <a:xfrm flipH="1">
            <a:off x="11084528" y="2309912"/>
            <a:ext cx="2352" cy="309151"/>
          </a:xfrm>
          <a:prstGeom prst="line">
            <a:avLst/>
          </a:prstGeom>
          <a:ln w="28575">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2868218" y="2052205"/>
            <a:ext cx="373514" cy="281167"/>
          </a:xfrm>
          <a:prstGeom prst="rect">
            <a:avLst/>
          </a:prstGeom>
          <a:noFill/>
        </p:spPr>
        <p:txBody>
          <a:bodyPr wrap="square" rtlCol="0">
            <a:spAutoFit/>
          </a:bodyPr>
          <a:lstStyle/>
          <a:p>
            <a:r>
              <a:rPr lang="en-US" sz="1227" b="1" dirty="0">
                <a:solidFill>
                  <a:srgbClr val="000000"/>
                </a:solidFill>
              </a:rPr>
              <a:t>20</a:t>
            </a:r>
          </a:p>
        </p:txBody>
      </p:sp>
      <p:sp>
        <p:nvSpPr>
          <p:cNvPr id="101" name="TextBox 100"/>
          <p:cNvSpPr txBox="1"/>
          <p:nvPr/>
        </p:nvSpPr>
        <p:spPr>
          <a:xfrm>
            <a:off x="3215611" y="2052205"/>
            <a:ext cx="347395" cy="281167"/>
          </a:xfrm>
          <a:prstGeom prst="rect">
            <a:avLst/>
          </a:prstGeom>
          <a:noFill/>
        </p:spPr>
        <p:txBody>
          <a:bodyPr wrap="square" rtlCol="0">
            <a:spAutoFit/>
          </a:bodyPr>
          <a:lstStyle/>
          <a:p>
            <a:r>
              <a:rPr lang="en-US" sz="1227" b="1" dirty="0">
                <a:solidFill>
                  <a:srgbClr val="000000"/>
                </a:solidFill>
              </a:rPr>
              <a:t>24</a:t>
            </a:r>
          </a:p>
        </p:txBody>
      </p:sp>
      <p:sp>
        <p:nvSpPr>
          <p:cNvPr id="102" name="TextBox 101"/>
          <p:cNvSpPr txBox="1"/>
          <p:nvPr/>
        </p:nvSpPr>
        <p:spPr>
          <a:xfrm>
            <a:off x="3910400" y="2052205"/>
            <a:ext cx="343797" cy="281167"/>
          </a:xfrm>
          <a:prstGeom prst="rect">
            <a:avLst/>
          </a:prstGeom>
          <a:noFill/>
        </p:spPr>
        <p:txBody>
          <a:bodyPr wrap="square" rtlCol="0">
            <a:spAutoFit/>
          </a:bodyPr>
          <a:lstStyle/>
          <a:p>
            <a:r>
              <a:rPr lang="en-US" sz="1227" b="1" dirty="0">
                <a:solidFill>
                  <a:srgbClr val="000000"/>
                </a:solidFill>
              </a:rPr>
              <a:t>32</a:t>
            </a:r>
          </a:p>
        </p:txBody>
      </p:sp>
      <p:sp>
        <p:nvSpPr>
          <p:cNvPr id="103" name="TextBox 102"/>
          <p:cNvSpPr txBox="1"/>
          <p:nvPr/>
        </p:nvSpPr>
        <p:spPr>
          <a:xfrm>
            <a:off x="3563007" y="2052205"/>
            <a:ext cx="363526" cy="281167"/>
          </a:xfrm>
          <a:prstGeom prst="rect">
            <a:avLst/>
          </a:prstGeom>
          <a:noFill/>
        </p:spPr>
        <p:txBody>
          <a:bodyPr wrap="square" rtlCol="0">
            <a:spAutoFit/>
          </a:bodyPr>
          <a:lstStyle/>
          <a:p>
            <a:r>
              <a:rPr lang="en-US" sz="1227" b="1" dirty="0">
                <a:solidFill>
                  <a:srgbClr val="000000"/>
                </a:solidFill>
              </a:rPr>
              <a:t>28</a:t>
            </a:r>
          </a:p>
        </p:txBody>
      </p:sp>
      <p:sp>
        <p:nvSpPr>
          <p:cNvPr id="104" name="TextBox 103"/>
          <p:cNvSpPr txBox="1"/>
          <p:nvPr/>
        </p:nvSpPr>
        <p:spPr>
          <a:xfrm>
            <a:off x="5299979" y="2052205"/>
            <a:ext cx="343417" cy="281167"/>
          </a:xfrm>
          <a:prstGeom prst="rect">
            <a:avLst/>
          </a:prstGeom>
          <a:noFill/>
        </p:spPr>
        <p:txBody>
          <a:bodyPr wrap="square" rtlCol="0">
            <a:spAutoFit/>
          </a:bodyPr>
          <a:lstStyle/>
          <a:p>
            <a:r>
              <a:rPr lang="en-US" sz="1227" b="1" dirty="0">
                <a:solidFill>
                  <a:srgbClr val="000000"/>
                </a:solidFill>
              </a:rPr>
              <a:t>48</a:t>
            </a:r>
          </a:p>
        </p:txBody>
      </p:sp>
      <p:sp>
        <p:nvSpPr>
          <p:cNvPr id="105" name="TextBox 104"/>
          <p:cNvSpPr txBox="1"/>
          <p:nvPr/>
        </p:nvSpPr>
        <p:spPr>
          <a:xfrm>
            <a:off x="4257796" y="2052205"/>
            <a:ext cx="354106" cy="281167"/>
          </a:xfrm>
          <a:prstGeom prst="rect">
            <a:avLst/>
          </a:prstGeom>
          <a:noFill/>
        </p:spPr>
        <p:txBody>
          <a:bodyPr wrap="square" rtlCol="0">
            <a:spAutoFit/>
          </a:bodyPr>
          <a:lstStyle/>
          <a:p>
            <a:r>
              <a:rPr lang="en-US" sz="1227" b="1" dirty="0">
                <a:solidFill>
                  <a:srgbClr val="000000"/>
                </a:solidFill>
              </a:rPr>
              <a:t>36</a:t>
            </a:r>
          </a:p>
        </p:txBody>
      </p:sp>
      <p:sp>
        <p:nvSpPr>
          <p:cNvPr id="106" name="TextBox 105"/>
          <p:cNvSpPr txBox="1"/>
          <p:nvPr/>
        </p:nvSpPr>
        <p:spPr>
          <a:xfrm>
            <a:off x="4605189" y="2052205"/>
            <a:ext cx="354107" cy="281167"/>
          </a:xfrm>
          <a:prstGeom prst="rect">
            <a:avLst/>
          </a:prstGeom>
          <a:noFill/>
        </p:spPr>
        <p:txBody>
          <a:bodyPr wrap="square" rtlCol="0">
            <a:spAutoFit/>
          </a:bodyPr>
          <a:lstStyle/>
          <a:p>
            <a:r>
              <a:rPr lang="en-US" sz="1227" b="1" dirty="0">
                <a:solidFill>
                  <a:srgbClr val="000000"/>
                </a:solidFill>
              </a:rPr>
              <a:t>40</a:t>
            </a:r>
          </a:p>
        </p:txBody>
      </p:sp>
      <p:sp>
        <p:nvSpPr>
          <p:cNvPr id="107" name="TextBox 106"/>
          <p:cNvSpPr txBox="1"/>
          <p:nvPr/>
        </p:nvSpPr>
        <p:spPr>
          <a:xfrm>
            <a:off x="4952585" y="2052205"/>
            <a:ext cx="354104" cy="281167"/>
          </a:xfrm>
          <a:prstGeom prst="rect">
            <a:avLst/>
          </a:prstGeom>
          <a:noFill/>
        </p:spPr>
        <p:txBody>
          <a:bodyPr wrap="square" rtlCol="0">
            <a:spAutoFit/>
          </a:bodyPr>
          <a:lstStyle/>
          <a:p>
            <a:r>
              <a:rPr lang="en-US" sz="1227" b="1" dirty="0">
                <a:solidFill>
                  <a:srgbClr val="000000"/>
                </a:solidFill>
              </a:rPr>
              <a:t>44</a:t>
            </a:r>
          </a:p>
        </p:txBody>
      </p:sp>
      <p:sp>
        <p:nvSpPr>
          <p:cNvPr id="108" name="TextBox 107"/>
          <p:cNvSpPr txBox="1"/>
          <p:nvPr/>
        </p:nvSpPr>
        <p:spPr>
          <a:xfrm>
            <a:off x="7384347" y="2052205"/>
            <a:ext cx="354189" cy="281167"/>
          </a:xfrm>
          <a:prstGeom prst="rect">
            <a:avLst/>
          </a:prstGeom>
          <a:noFill/>
        </p:spPr>
        <p:txBody>
          <a:bodyPr wrap="square" rtlCol="0">
            <a:spAutoFit/>
          </a:bodyPr>
          <a:lstStyle/>
          <a:p>
            <a:r>
              <a:rPr lang="en-US" sz="1227" b="1" dirty="0">
                <a:solidFill>
                  <a:srgbClr val="000000"/>
                </a:solidFill>
              </a:rPr>
              <a:t>72</a:t>
            </a:r>
          </a:p>
        </p:txBody>
      </p:sp>
      <p:sp>
        <p:nvSpPr>
          <p:cNvPr id="109" name="TextBox 108"/>
          <p:cNvSpPr txBox="1"/>
          <p:nvPr/>
        </p:nvSpPr>
        <p:spPr>
          <a:xfrm>
            <a:off x="5647373" y="2052205"/>
            <a:ext cx="349367" cy="281167"/>
          </a:xfrm>
          <a:prstGeom prst="rect">
            <a:avLst/>
          </a:prstGeom>
          <a:noFill/>
        </p:spPr>
        <p:txBody>
          <a:bodyPr wrap="square" rtlCol="0">
            <a:spAutoFit/>
          </a:bodyPr>
          <a:lstStyle/>
          <a:p>
            <a:r>
              <a:rPr lang="en-US" sz="1227" b="1" dirty="0">
                <a:solidFill>
                  <a:srgbClr val="000000"/>
                </a:solidFill>
              </a:rPr>
              <a:t>52</a:t>
            </a:r>
          </a:p>
        </p:txBody>
      </p:sp>
      <p:sp>
        <p:nvSpPr>
          <p:cNvPr id="110" name="TextBox 109"/>
          <p:cNvSpPr txBox="1"/>
          <p:nvPr/>
        </p:nvSpPr>
        <p:spPr>
          <a:xfrm>
            <a:off x="5994769" y="2052205"/>
            <a:ext cx="349366" cy="281167"/>
          </a:xfrm>
          <a:prstGeom prst="rect">
            <a:avLst/>
          </a:prstGeom>
          <a:noFill/>
        </p:spPr>
        <p:txBody>
          <a:bodyPr wrap="square" rtlCol="0">
            <a:spAutoFit/>
          </a:bodyPr>
          <a:lstStyle/>
          <a:p>
            <a:r>
              <a:rPr lang="en-US" sz="1227" b="1" dirty="0">
                <a:solidFill>
                  <a:srgbClr val="000000"/>
                </a:solidFill>
              </a:rPr>
              <a:t>56</a:t>
            </a:r>
          </a:p>
        </p:txBody>
      </p:sp>
      <p:sp>
        <p:nvSpPr>
          <p:cNvPr id="111" name="TextBox 110"/>
          <p:cNvSpPr txBox="1"/>
          <p:nvPr/>
        </p:nvSpPr>
        <p:spPr>
          <a:xfrm>
            <a:off x="6342163" y="2052205"/>
            <a:ext cx="343797" cy="281167"/>
          </a:xfrm>
          <a:prstGeom prst="rect">
            <a:avLst/>
          </a:prstGeom>
          <a:noFill/>
        </p:spPr>
        <p:txBody>
          <a:bodyPr wrap="square" rtlCol="0">
            <a:spAutoFit/>
          </a:bodyPr>
          <a:lstStyle/>
          <a:p>
            <a:r>
              <a:rPr lang="en-US" sz="1227" b="1" dirty="0">
                <a:solidFill>
                  <a:srgbClr val="000000"/>
                </a:solidFill>
              </a:rPr>
              <a:t>60</a:t>
            </a:r>
          </a:p>
        </p:txBody>
      </p:sp>
      <p:sp>
        <p:nvSpPr>
          <p:cNvPr id="112" name="TextBox 111"/>
          <p:cNvSpPr txBox="1"/>
          <p:nvPr/>
        </p:nvSpPr>
        <p:spPr>
          <a:xfrm>
            <a:off x="6689557" y="2052205"/>
            <a:ext cx="341825" cy="281167"/>
          </a:xfrm>
          <a:prstGeom prst="rect">
            <a:avLst/>
          </a:prstGeom>
          <a:noFill/>
        </p:spPr>
        <p:txBody>
          <a:bodyPr wrap="square" rtlCol="0">
            <a:spAutoFit/>
          </a:bodyPr>
          <a:lstStyle/>
          <a:p>
            <a:r>
              <a:rPr lang="en-US" sz="1227" b="1" dirty="0">
                <a:solidFill>
                  <a:srgbClr val="000000"/>
                </a:solidFill>
              </a:rPr>
              <a:t>64</a:t>
            </a:r>
          </a:p>
        </p:txBody>
      </p:sp>
      <p:sp>
        <p:nvSpPr>
          <p:cNvPr id="113" name="TextBox 112"/>
          <p:cNvSpPr txBox="1"/>
          <p:nvPr/>
        </p:nvSpPr>
        <p:spPr>
          <a:xfrm>
            <a:off x="7036953" y="2052205"/>
            <a:ext cx="354190" cy="281167"/>
          </a:xfrm>
          <a:prstGeom prst="rect">
            <a:avLst/>
          </a:prstGeom>
          <a:noFill/>
        </p:spPr>
        <p:txBody>
          <a:bodyPr wrap="square" rtlCol="0">
            <a:spAutoFit/>
          </a:bodyPr>
          <a:lstStyle/>
          <a:p>
            <a:r>
              <a:rPr lang="en-US" sz="1227" b="1" dirty="0">
                <a:solidFill>
                  <a:srgbClr val="000000"/>
                </a:solidFill>
              </a:rPr>
              <a:t>68</a:t>
            </a:r>
          </a:p>
        </p:txBody>
      </p:sp>
      <p:sp>
        <p:nvSpPr>
          <p:cNvPr id="114" name="TextBox 113"/>
          <p:cNvSpPr txBox="1"/>
          <p:nvPr/>
        </p:nvSpPr>
        <p:spPr>
          <a:xfrm>
            <a:off x="8105114" y="2052205"/>
            <a:ext cx="354106" cy="281167"/>
          </a:xfrm>
          <a:prstGeom prst="rect">
            <a:avLst/>
          </a:prstGeom>
          <a:noFill/>
        </p:spPr>
        <p:txBody>
          <a:bodyPr wrap="square" rtlCol="0">
            <a:spAutoFit/>
          </a:bodyPr>
          <a:lstStyle/>
          <a:p>
            <a:r>
              <a:rPr lang="en-US" sz="1227" b="1" dirty="0">
                <a:solidFill>
                  <a:srgbClr val="000000"/>
                </a:solidFill>
              </a:rPr>
              <a:t>80</a:t>
            </a:r>
          </a:p>
        </p:txBody>
      </p:sp>
      <p:sp>
        <p:nvSpPr>
          <p:cNvPr id="115" name="TextBox 114"/>
          <p:cNvSpPr txBox="1"/>
          <p:nvPr/>
        </p:nvSpPr>
        <p:spPr>
          <a:xfrm>
            <a:off x="7757718" y="2052205"/>
            <a:ext cx="347395" cy="281167"/>
          </a:xfrm>
          <a:prstGeom prst="rect">
            <a:avLst/>
          </a:prstGeom>
          <a:noFill/>
        </p:spPr>
        <p:txBody>
          <a:bodyPr wrap="square" rtlCol="0">
            <a:spAutoFit/>
          </a:bodyPr>
          <a:lstStyle/>
          <a:p>
            <a:r>
              <a:rPr lang="en-US" sz="1227" b="1" dirty="0">
                <a:solidFill>
                  <a:srgbClr val="000000"/>
                </a:solidFill>
              </a:rPr>
              <a:t>76</a:t>
            </a:r>
          </a:p>
        </p:txBody>
      </p:sp>
      <p:sp>
        <p:nvSpPr>
          <p:cNvPr id="178" name="TextBox 177"/>
          <p:cNvSpPr txBox="1"/>
          <p:nvPr/>
        </p:nvSpPr>
        <p:spPr>
          <a:xfrm>
            <a:off x="8452507" y="2052205"/>
            <a:ext cx="346059" cy="281167"/>
          </a:xfrm>
          <a:prstGeom prst="rect">
            <a:avLst/>
          </a:prstGeom>
          <a:noFill/>
        </p:spPr>
        <p:txBody>
          <a:bodyPr wrap="square" rtlCol="0">
            <a:spAutoFit/>
          </a:bodyPr>
          <a:lstStyle/>
          <a:p>
            <a:r>
              <a:rPr lang="en-US" sz="1227" b="1" dirty="0">
                <a:solidFill>
                  <a:srgbClr val="000000"/>
                </a:solidFill>
              </a:rPr>
              <a:t>84</a:t>
            </a:r>
          </a:p>
        </p:txBody>
      </p:sp>
      <p:sp>
        <p:nvSpPr>
          <p:cNvPr id="179" name="TextBox 178"/>
          <p:cNvSpPr txBox="1"/>
          <p:nvPr/>
        </p:nvSpPr>
        <p:spPr>
          <a:xfrm>
            <a:off x="8799902" y="2052205"/>
            <a:ext cx="357957" cy="281167"/>
          </a:xfrm>
          <a:prstGeom prst="rect">
            <a:avLst/>
          </a:prstGeom>
          <a:noFill/>
        </p:spPr>
        <p:txBody>
          <a:bodyPr wrap="square" rtlCol="0">
            <a:spAutoFit/>
          </a:bodyPr>
          <a:lstStyle/>
          <a:p>
            <a:r>
              <a:rPr lang="en-US" sz="1227" b="1" dirty="0">
                <a:solidFill>
                  <a:srgbClr val="000000"/>
                </a:solidFill>
              </a:rPr>
              <a:t>88</a:t>
            </a:r>
          </a:p>
        </p:txBody>
      </p:sp>
      <p:sp>
        <p:nvSpPr>
          <p:cNvPr id="180" name="TextBox 179"/>
          <p:cNvSpPr txBox="1"/>
          <p:nvPr/>
        </p:nvSpPr>
        <p:spPr>
          <a:xfrm>
            <a:off x="9181933" y="2052205"/>
            <a:ext cx="343797" cy="281167"/>
          </a:xfrm>
          <a:prstGeom prst="rect">
            <a:avLst/>
          </a:prstGeom>
          <a:noFill/>
        </p:spPr>
        <p:txBody>
          <a:bodyPr wrap="square" rtlCol="0">
            <a:spAutoFit/>
          </a:bodyPr>
          <a:lstStyle/>
          <a:p>
            <a:r>
              <a:rPr lang="en-US" sz="1227" b="1" dirty="0">
                <a:solidFill>
                  <a:srgbClr val="000000"/>
                </a:solidFill>
              </a:rPr>
              <a:t>92</a:t>
            </a:r>
          </a:p>
        </p:txBody>
      </p:sp>
      <p:sp>
        <p:nvSpPr>
          <p:cNvPr id="185" name="TextBox 184"/>
          <p:cNvSpPr txBox="1"/>
          <p:nvPr/>
        </p:nvSpPr>
        <p:spPr>
          <a:xfrm>
            <a:off x="9529327" y="2052205"/>
            <a:ext cx="347389" cy="281167"/>
          </a:xfrm>
          <a:prstGeom prst="rect">
            <a:avLst/>
          </a:prstGeom>
          <a:noFill/>
        </p:spPr>
        <p:txBody>
          <a:bodyPr wrap="square" rtlCol="0">
            <a:spAutoFit/>
          </a:bodyPr>
          <a:lstStyle/>
          <a:p>
            <a:r>
              <a:rPr lang="en-US" sz="1227" b="1" dirty="0">
                <a:solidFill>
                  <a:srgbClr val="000000"/>
                </a:solidFill>
              </a:rPr>
              <a:t>96</a:t>
            </a:r>
          </a:p>
        </p:txBody>
      </p:sp>
      <p:sp>
        <p:nvSpPr>
          <p:cNvPr id="186" name="TextBox 185"/>
          <p:cNvSpPr txBox="1"/>
          <p:nvPr/>
        </p:nvSpPr>
        <p:spPr>
          <a:xfrm>
            <a:off x="9876722" y="2052205"/>
            <a:ext cx="501119" cy="281167"/>
          </a:xfrm>
          <a:prstGeom prst="rect">
            <a:avLst/>
          </a:prstGeom>
          <a:noFill/>
        </p:spPr>
        <p:txBody>
          <a:bodyPr wrap="square" rtlCol="0">
            <a:spAutoFit/>
          </a:bodyPr>
          <a:lstStyle/>
          <a:p>
            <a:r>
              <a:rPr lang="en-US" sz="1227" b="1" dirty="0">
                <a:solidFill>
                  <a:srgbClr val="000000"/>
                </a:solidFill>
              </a:rPr>
              <a:t>100</a:t>
            </a:r>
          </a:p>
        </p:txBody>
      </p:sp>
      <p:sp>
        <p:nvSpPr>
          <p:cNvPr id="191" name="TextBox 190"/>
          <p:cNvSpPr txBox="1"/>
          <p:nvPr/>
        </p:nvSpPr>
        <p:spPr>
          <a:xfrm>
            <a:off x="10260706" y="2052205"/>
            <a:ext cx="457817" cy="281167"/>
          </a:xfrm>
          <a:prstGeom prst="rect">
            <a:avLst/>
          </a:prstGeom>
          <a:noFill/>
        </p:spPr>
        <p:txBody>
          <a:bodyPr wrap="square" rtlCol="0">
            <a:spAutoFit/>
          </a:bodyPr>
          <a:lstStyle/>
          <a:p>
            <a:r>
              <a:rPr lang="en-US" sz="1227" b="1" dirty="0">
                <a:solidFill>
                  <a:srgbClr val="000000"/>
                </a:solidFill>
              </a:rPr>
              <a:t>104</a:t>
            </a:r>
          </a:p>
        </p:txBody>
      </p:sp>
      <p:sp>
        <p:nvSpPr>
          <p:cNvPr id="193" name="TextBox 192"/>
          <p:cNvSpPr txBox="1"/>
          <p:nvPr/>
        </p:nvSpPr>
        <p:spPr>
          <a:xfrm>
            <a:off x="10601394" y="2052205"/>
            <a:ext cx="468116" cy="281167"/>
          </a:xfrm>
          <a:prstGeom prst="rect">
            <a:avLst/>
          </a:prstGeom>
          <a:noFill/>
        </p:spPr>
        <p:txBody>
          <a:bodyPr wrap="square" rtlCol="0">
            <a:spAutoFit/>
          </a:bodyPr>
          <a:lstStyle/>
          <a:p>
            <a:r>
              <a:rPr lang="en-US" sz="1227" b="1" dirty="0">
                <a:solidFill>
                  <a:srgbClr val="000000"/>
                </a:solidFill>
              </a:rPr>
              <a:t>108</a:t>
            </a:r>
          </a:p>
        </p:txBody>
      </p:sp>
      <p:sp>
        <p:nvSpPr>
          <p:cNvPr id="194" name="TextBox 193"/>
          <p:cNvSpPr txBox="1"/>
          <p:nvPr/>
        </p:nvSpPr>
        <p:spPr>
          <a:xfrm>
            <a:off x="10942077" y="2052205"/>
            <a:ext cx="478420" cy="281167"/>
          </a:xfrm>
          <a:prstGeom prst="rect">
            <a:avLst/>
          </a:prstGeom>
          <a:noFill/>
        </p:spPr>
        <p:txBody>
          <a:bodyPr wrap="square" rtlCol="0">
            <a:spAutoFit/>
          </a:bodyPr>
          <a:lstStyle/>
          <a:p>
            <a:r>
              <a:rPr lang="en-US" sz="1227" b="1" dirty="0">
                <a:solidFill>
                  <a:srgbClr val="000000"/>
                </a:solidFill>
              </a:rPr>
              <a:t>112</a:t>
            </a:r>
          </a:p>
        </p:txBody>
      </p:sp>
      <p:sp>
        <p:nvSpPr>
          <p:cNvPr id="195" name="TextBox 194">
            <a:extLst>
              <a:ext uri="{FF2B5EF4-FFF2-40B4-BE49-F238E27FC236}">
                <a16:creationId xmlns="" xmlns:a16="http://schemas.microsoft.com/office/drawing/2014/main" id="{B811D89C-4A18-48EF-91BE-3FFB8670B318}"/>
              </a:ext>
            </a:extLst>
          </p:cNvPr>
          <p:cNvSpPr txBox="1"/>
          <p:nvPr/>
        </p:nvSpPr>
        <p:spPr>
          <a:xfrm>
            <a:off x="9526780" y="5623593"/>
            <a:ext cx="994739" cy="239296"/>
          </a:xfrm>
          <a:prstGeom prst="rect">
            <a:avLst/>
          </a:prstGeom>
          <a:noFill/>
        </p:spPr>
        <p:txBody>
          <a:bodyPr wrap="square">
            <a:spAutoFit/>
          </a:bodyPr>
          <a:lstStyle/>
          <a:p>
            <a:r>
              <a:rPr lang="en-US" sz="955" dirty="0">
                <a:solidFill>
                  <a:srgbClr val="000000"/>
                </a:solidFill>
              </a:rPr>
              <a:t>Ext As Required</a:t>
            </a:r>
            <a:endParaRPr lang="en-US" sz="955" baseline="30000" dirty="0">
              <a:solidFill>
                <a:srgbClr val="000000"/>
              </a:solidFill>
            </a:endParaRPr>
          </a:p>
        </p:txBody>
      </p:sp>
      <p:sp>
        <p:nvSpPr>
          <p:cNvPr id="196" name="TextBox 195">
            <a:extLst>
              <a:ext uri="{FF2B5EF4-FFF2-40B4-BE49-F238E27FC236}">
                <a16:creationId xmlns="" xmlns:a16="http://schemas.microsoft.com/office/drawing/2014/main" id="{B811D89C-4A18-48EF-91BE-3FFB8670B318}"/>
              </a:ext>
            </a:extLst>
          </p:cNvPr>
          <p:cNvSpPr txBox="1"/>
          <p:nvPr/>
        </p:nvSpPr>
        <p:spPr>
          <a:xfrm>
            <a:off x="10368800" y="5945330"/>
            <a:ext cx="978114" cy="239296"/>
          </a:xfrm>
          <a:prstGeom prst="rect">
            <a:avLst/>
          </a:prstGeom>
          <a:noFill/>
        </p:spPr>
        <p:txBody>
          <a:bodyPr wrap="square">
            <a:spAutoFit/>
          </a:bodyPr>
          <a:lstStyle/>
          <a:p>
            <a:r>
              <a:rPr lang="en-US" sz="955" dirty="0">
                <a:solidFill>
                  <a:srgbClr val="000000"/>
                </a:solidFill>
              </a:rPr>
              <a:t>Ext As Required</a:t>
            </a:r>
            <a:endParaRPr lang="en-US" sz="955" baseline="30000" dirty="0">
              <a:solidFill>
                <a:srgbClr val="000000"/>
              </a:solidFill>
            </a:endParaRPr>
          </a:p>
        </p:txBody>
      </p:sp>
      <p:sp>
        <p:nvSpPr>
          <p:cNvPr id="116" name="TextBox 115">
            <a:extLst>
              <a:ext uri="{FF2B5EF4-FFF2-40B4-BE49-F238E27FC236}">
                <a16:creationId xmlns="" xmlns:a16="http://schemas.microsoft.com/office/drawing/2014/main" id="{E5C5F347-4875-4168-9BFA-4EEFE420D765}"/>
              </a:ext>
            </a:extLst>
          </p:cNvPr>
          <p:cNvSpPr txBox="1"/>
          <p:nvPr/>
        </p:nvSpPr>
        <p:spPr>
          <a:xfrm>
            <a:off x="13146975" y="8411637"/>
            <a:ext cx="525469" cy="457200"/>
          </a:xfrm>
          <a:prstGeom prst="rect">
            <a:avLst/>
          </a:prstGeom>
          <a:solidFill>
            <a:schemeClr val="tx1"/>
          </a:solidFill>
        </p:spPr>
        <p:txBody>
          <a:bodyPr wrap="square">
            <a:spAutoFit/>
          </a:bodyPr>
          <a:lstStyle/>
          <a:p>
            <a:r>
              <a:rPr lang="en-US" sz="1200" b="1" i="1" dirty="0" err="1">
                <a:solidFill>
                  <a:schemeClr val="bg1"/>
                </a:solidFill>
              </a:rPr>
              <a:t>InSvc</a:t>
            </a:r>
            <a:endParaRPr lang="en-US" sz="1200" b="1" i="1" dirty="0">
              <a:solidFill>
                <a:schemeClr val="bg1"/>
              </a:solidFill>
            </a:endParaRPr>
          </a:p>
        </p:txBody>
      </p:sp>
      <p:sp>
        <p:nvSpPr>
          <p:cNvPr id="120" name="TextBox 119">
            <a:extLst>
              <a:ext uri="{FF2B5EF4-FFF2-40B4-BE49-F238E27FC236}">
                <a16:creationId xmlns="" xmlns:a16="http://schemas.microsoft.com/office/drawing/2014/main" id="{E5C5F347-4875-4168-9BFA-4EEFE420D765}"/>
              </a:ext>
            </a:extLst>
          </p:cNvPr>
          <p:cNvSpPr txBox="1"/>
          <p:nvPr/>
        </p:nvSpPr>
        <p:spPr>
          <a:xfrm>
            <a:off x="9035044" y="5560164"/>
            <a:ext cx="489099" cy="218201"/>
          </a:xfrm>
          <a:prstGeom prst="rect">
            <a:avLst/>
          </a:prstGeom>
          <a:solidFill>
            <a:srgbClr val="A02C20"/>
          </a:solidFill>
        </p:spPr>
        <p:txBody>
          <a:bodyPr wrap="square">
            <a:spAutoFit/>
          </a:bodyPr>
          <a:lstStyle/>
          <a:p>
            <a:r>
              <a:rPr lang="en-US" sz="818" b="1" i="1" dirty="0" err="1">
                <a:solidFill>
                  <a:schemeClr val="bg1"/>
                </a:solidFill>
              </a:rPr>
              <a:t>InSvc</a:t>
            </a:r>
            <a:endParaRPr lang="en-US" sz="818" b="1" i="1" dirty="0">
              <a:solidFill>
                <a:schemeClr val="bg1"/>
              </a:solidFill>
            </a:endParaRPr>
          </a:p>
        </p:txBody>
      </p:sp>
    </p:spTree>
    <p:extLst>
      <p:ext uri="{BB962C8B-B14F-4D97-AF65-F5344CB8AC3E}">
        <p14:creationId xmlns:p14="http://schemas.microsoft.com/office/powerpoint/2010/main" val="315176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68287" y="160407"/>
            <a:ext cx="11655425" cy="1311275"/>
          </a:xfrm>
        </p:spPr>
        <p:txBody>
          <a:bodyPr/>
          <a:lstStyle/>
          <a:p>
            <a:r>
              <a:rPr lang="en-US" altLang="en-US" dirty="0"/>
              <a:t>Interconnection Challenges</a:t>
            </a:r>
            <a:endParaRPr lang="en-US" altLang="en-US" dirty="0">
              <a:solidFill>
                <a:srgbClr val="FF0000"/>
              </a:solidFill>
            </a:endParaRPr>
          </a:p>
        </p:txBody>
      </p:sp>
      <p:sp>
        <p:nvSpPr>
          <p:cNvPr id="2" name="Slide Number Placeholder 1"/>
          <p:cNvSpPr>
            <a:spLocks noGrp="1"/>
          </p:cNvSpPr>
          <p:nvPr>
            <p:ph type="sldNum" sz="quarter" idx="12"/>
          </p:nvPr>
        </p:nvSpPr>
        <p:spPr/>
        <p:txBody>
          <a:bodyPr/>
          <a:lstStyle/>
          <a:p>
            <a:fld id="{E32D0D94-E757-4437-9825-B419F2286E54}" type="slidenum">
              <a:rPr lang="en-US" smtClean="0"/>
              <a:t>19</a:t>
            </a:fld>
            <a:endParaRPr lang="en-US"/>
          </a:p>
        </p:txBody>
      </p:sp>
      <p:sp>
        <p:nvSpPr>
          <p:cNvPr id="4" name="Content Placeholder 3"/>
          <p:cNvSpPr>
            <a:spLocks noGrp="1" noChangeArrowheads="1"/>
          </p:cNvSpPr>
          <p:nvPr>
            <p:ph sz="quarter" idx="4294967295"/>
          </p:nvPr>
        </p:nvSpPr>
        <p:spPr>
          <a:xfrm>
            <a:off x="268288" y="1690688"/>
            <a:ext cx="11655425" cy="4722812"/>
          </a:xfrm>
          <a:prstGeom prst="rect">
            <a:avLst/>
          </a:prstGeom>
        </p:spPr>
        <p:txBody>
          <a:bodyPr>
            <a:normAutofit/>
          </a:bodyPr>
          <a:lstStyle/>
          <a:p>
            <a:pPr marL="346075" indent="-346075"/>
            <a:r>
              <a:rPr lang="en-US" altLang="en-US" dirty="0"/>
              <a:t>Timelines for transmission upgrades needed to maintain system reliability and ensure compliance with NERC and ERCOT planning criteria</a:t>
            </a:r>
          </a:p>
          <a:p>
            <a:pPr marL="346075" indent="-346075"/>
            <a:r>
              <a:rPr lang="en-US" altLang="en-US" dirty="0">
                <a:cs typeface="Arial" panose="020B0604020202020204" pitchFamily="34" charset="0"/>
              </a:rPr>
              <a:t>Condensed interconnection timelines make key regulatory and compliance milestones critical path:</a:t>
            </a:r>
          </a:p>
          <a:p>
            <a:pPr marL="803275" lvl="1" indent="-346075"/>
            <a:r>
              <a:rPr lang="en-US" altLang="en-US" sz="2800" dirty="0">
                <a:cs typeface="Arial" panose="020B0604020202020204" pitchFamily="34" charset="0"/>
              </a:rPr>
              <a:t>Studies</a:t>
            </a:r>
          </a:p>
          <a:p>
            <a:pPr marL="803275" lvl="1" indent="-346075"/>
            <a:r>
              <a:rPr lang="en-US" altLang="en-US" sz="2800" dirty="0">
                <a:cs typeface="Arial" panose="020B0604020202020204" pitchFamily="34" charset="0"/>
              </a:rPr>
              <a:t>Reporting</a:t>
            </a:r>
          </a:p>
          <a:p>
            <a:pPr marL="803275" lvl="1" indent="-346075"/>
            <a:r>
              <a:rPr lang="en-US" altLang="en-US" sz="2800" dirty="0">
                <a:cs typeface="Arial" panose="020B0604020202020204" pitchFamily="34" charset="0"/>
              </a:rPr>
              <a:t>Modeling</a:t>
            </a:r>
          </a:p>
          <a:p>
            <a:pPr marL="346075" indent="-346075"/>
            <a:r>
              <a:rPr lang="en-US" altLang="en-US" dirty="0">
                <a:cs typeface="Arial" panose="020B0604020202020204" pitchFamily="34" charset="0"/>
              </a:rPr>
              <a:t>Single Load project requesting multiple TSP site evaluations</a:t>
            </a:r>
          </a:p>
        </p:txBody>
      </p:sp>
    </p:spTree>
    <p:extLst>
      <p:ext uri="{BB962C8B-B14F-4D97-AF65-F5344CB8AC3E}">
        <p14:creationId xmlns:p14="http://schemas.microsoft.com/office/powerpoint/2010/main" val="354427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xmlns="" id="{98CA9846-ABD5-4C84-A2A6-EE5150C86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178" y="172139"/>
            <a:ext cx="1854749" cy="1282909"/>
          </a:xfrm>
          <a:prstGeom prst="rect">
            <a:avLst/>
          </a:prstGeom>
        </p:spPr>
      </p:pic>
      <p:sp>
        <p:nvSpPr>
          <p:cNvPr id="2" name="Title 1"/>
          <p:cNvSpPr>
            <a:spLocks noGrp="1"/>
          </p:cNvSpPr>
          <p:nvPr>
            <p:ph type="title"/>
          </p:nvPr>
        </p:nvSpPr>
        <p:spPr>
          <a:xfrm>
            <a:off x="163073" y="138224"/>
            <a:ext cx="10492121" cy="1316824"/>
          </a:xfrm>
        </p:spPr>
        <p:txBody>
          <a:bodyPr/>
          <a:lstStyle/>
          <a:p>
            <a:r>
              <a:rPr lang="en-US" b="1" dirty="0"/>
              <a:t>CenterPoint Energy</a:t>
            </a:r>
            <a:br>
              <a:rPr lang="en-US" b="1" dirty="0"/>
            </a:br>
            <a:endParaRPr lang="en-US" dirty="0"/>
          </a:p>
        </p:txBody>
      </p:sp>
      <p:sp>
        <p:nvSpPr>
          <p:cNvPr id="5" name="Content Placeholder 2"/>
          <p:cNvSpPr>
            <a:spLocks noGrp="1"/>
          </p:cNvSpPr>
          <p:nvPr>
            <p:ph sz="half" idx="1"/>
          </p:nvPr>
        </p:nvSpPr>
        <p:spPr>
          <a:xfrm>
            <a:off x="161365" y="1871986"/>
            <a:ext cx="6792586" cy="4840872"/>
          </a:xfrm>
        </p:spPr>
        <p:txBody>
          <a:bodyPr>
            <a:normAutofit/>
          </a:bodyPr>
          <a:lstStyle/>
          <a:p>
            <a:pPr marL="0" indent="0">
              <a:buNone/>
            </a:pPr>
            <a:r>
              <a:rPr lang="en-US" sz="2000" i="1" dirty="0"/>
              <a:t>Transmission Load Interconnections:</a:t>
            </a:r>
          </a:p>
          <a:p>
            <a:r>
              <a:rPr lang="en-US" sz="2000" dirty="0"/>
              <a:t>Transmission service delivered through customer-owned stations; requires “loop” configuration </a:t>
            </a:r>
          </a:p>
          <a:p>
            <a:r>
              <a:rPr lang="en-US" sz="2000" dirty="0"/>
              <a:t>Highly industrialized 5,000 square mile service territory</a:t>
            </a:r>
          </a:p>
          <a:p>
            <a:r>
              <a:rPr lang="en-US" sz="2000" dirty="0"/>
              <a:t>163 customer-owned stations with non-coincident peak total load of 4,996 MW</a:t>
            </a:r>
          </a:p>
          <a:p>
            <a:r>
              <a:rPr lang="en-US" sz="2000" dirty="0"/>
              <a:t>129 load customer studies completed over the last 10 years</a:t>
            </a:r>
          </a:p>
          <a:p>
            <a:r>
              <a:rPr lang="en-US" sz="2000" dirty="0"/>
              <a:t>Historically 37% of load customer studies eventually move forward with project</a:t>
            </a:r>
          </a:p>
          <a:p>
            <a:pPr marL="0" indent="0">
              <a:buNone/>
            </a:pPr>
            <a:endParaRPr lang="en-US" dirty="0"/>
          </a:p>
        </p:txBody>
      </p:sp>
      <p:sp>
        <p:nvSpPr>
          <p:cNvPr id="3" name="Slide Number Placeholder 2"/>
          <p:cNvSpPr>
            <a:spLocks noGrp="1"/>
          </p:cNvSpPr>
          <p:nvPr>
            <p:ph type="sldNum" sz="quarter" idx="12"/>
          </p:nvPr>
        </p:nvSpPr>
        <p:spPr/>
        <p:txBody>
          <a:bodyPr/>
          <a:lstStyle/>
          <a:p>
            <a:fld id="{E32D0D94-E757-4437-9825-B419F2286E54}" type="slidenum">
              <a:rPr lang="en-US" smtClean="0"/>
              <a:t>2</a:t>
            </a:fld>
            <a:endParaRPr lang="en-US"/>
          </a:p>
        </p:txBody>
      </p:sp>
      <p:pic>
        <p:nvPicPr>
          <p:cNvPr id="6" name="Picture 5" descr="Chart, map&#10;&#10;Description automatically generated">
            <a:extLst>
              <a:ext uri="{FF2B5EF4-FFF2-40B4-BE49-F238E27FC236}">
                <a16:creationId xmlns:a16="http://schemas.microsoft.com/office/drawing/2014/main" xmlns="" id="{0293B763-DC4E-4D03-BED5-F3903B775C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950" y="1233377"/>
            <a:ext cx="4721493" cy="5122973"/>
          </a:xfrm>
          <a:prstGeom prst="rect">
            <a:avLst/>
          </a:prstGeom>
        </p:spPr>
      </p:pic>
    </p:spTree>
    <p:extLst>
      <p:ext uri="{BB962C8B-B14F-4D97-AF65-F5344CB8AC3E}">
        <p14:creationId xmlns:p14="http://schemas.microsoft.com/office/powerpoint/2010/main" val="230482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18" y="190671"/>
            <a:ext cx="10515600" cy="956953"/>
          </a:xfrm>
        </p:spPr>
        <p:txBody>
          <a:bodyPr/>
          <a:lstStyle/>
          <a:p>
            <a:r>
              <a:rPr lang="en-US" b="1" dirty="0"/>
              <a:t>Oncor</a:t>
            </a:r>
          </a:p>
        </p:txBody>
      </p:sp>
      <p:grpSp>
        <p:nvGrpSpPr>
          <p:cNvPr id="4" name="Group 3">
            <a:extLst>
              <a:ext uri="{FF2B5EF4-FFF2-40B4-BE49-F238E27FC236}">
                <a16:creationId xmlns="" xmlns:a16="http://schemas.microsoft.com/office/drawing/2014/main" id="{34327678-6D71-4624-AD4D-AE6AFD436640}"/>
              </a:ext>
            </a:extLst>
          </p:cNvPr>
          <p:cNvGrpSpPr/>
          <p:nvPr/>
        </p:nvGrpSpPr>
        <p:grpSpPr>
          <a:xfrm>
            <a:off x="7098723" y="1175638"/>
            <a:ext cx="5093277" cy="4307266"/>
            <a:chOff x="3774497" y="319015"/>
            <a:chExt cx="10700132" cy="9837810"/>
          </a:xfrm>
        </p:grpSpPr>
        <p:pic>
          <p:nvPicPr>
            <p:cNvPr id="5" name="Picture 4">
              <a:extLst>
                <a:ext uri="{FF2B5EF4-FFF2-40B4-BE49-F238E27FC236}">
                  <a16:creationId xmlns="" xmlns:a16="http://schemas.microsoft.com/office/drawing/2014/main" id="{7A07DDCB-BB1B-47FA-A3FB-E8D32AAA8A6F}"/>
                </a:ext>
              </a:extLst>
            </p:cNvPr>
            <p:cNvPicPr>
              <a:picLocks noChangeAspect="1"/>
            </p:cNvPicPr>
            <p:nvPr/>
          </p:nvPicPr>
          <p:blipFill>
            <a:blip r:embed="rId2"/>
            <a:stretch>
              <a:fillRect/>
            </a:stretch>
          </p:blipFill>
          <p:spPr>
            <a:xfrm>
              <a:off x="3774497" y="319015"/>
              <a:ext cx="10700132" cy="9837810"/>
            </a:xfrm>
            <a:prstGeom prst="rect">
              <a:avLst/>
            </a:prstGeom>
          </p:spPr>
        </p:pic>
        <p:sp>
          <p:nvSpPr>
            <p:cNvPr id="6" name="Oval 5">
              <a:extLst>
                <a:ext uri="{FF2B5EF4-FFF2-40B4-BE49-F238E27FC236}">
                  <a16:creationId xmlns="" xmlns:a16="http://schemas.microsoft.com/office/drawing/2014/main" id="{DC312F14-9CDF-4E21-AC38-943F19F4970D}"/>
                </a:ext>
              </a:extLst>
            </p:cNvPr>
            <p:cNvSpPr/>
            <p:nvPr/>
          </p:nvSpPr>
          <p:spPr>
            <a:xfrm>
              <a:off x="6211787" y="1417669"/>
              <a:ext cx="4124830" cy="2438052"/>
            </a:xfrm>
            <a:prstGeom prst="ellipse">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7" name="Oval 6">
              <a:extLst>
                <a:ext uri="{FF2B5EF4-FFF2-40B4-BE49-F238E27FC236}">
                  <a16:creationId xmlns="" xmlns:a16="http://schemas.microsoft.com/office/drawing/2014/main" id="{A792141D-7B8F-4AE6-B3FD-B38FDC797675}"/>
                </a:ext>
              </a:extLst>
            </p:cNvPr>
            <p:cNvSpPr/>
            <p:nvPr/>
          </p:nvSpPr>
          <p:spPr>
            <a:xfrm>
              <a:off x="8846820" y="2400301"/>
              <a:ext cx="4483729" cy="2171700"/>
            </a:xfrm>
            <a:prstGeom prst="ellipse">
              <a:avLst/>
            </a:prstGeom>
            <a:solidFill>
              <a:schemeClr val="accent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8" name="Oval 7">
              <a:extLst>
                <a:ext uri="{FF2B5EF4-FFF2-40B4-BE49-F238E27FC236}">
                  <a16:creationId xmlns="" xmlns:a16="http://schemas.microsoft.com/office/drawing/2014/main" id="{BF0D7931-A1DF-40A9-AEF3-2782905AAD4A}"/>
                </a:ext>
              </a:extLst>
            </p:cNvPr>
            <p:cNvSpPr/>
            <p:nvPr/>
          </p:nvSpPr>
          <p:spPr>
            <a:xfrm>
              <a:off x="8900705" y="3924539"/>
              <a:ext cx="5015345" cy="2499121"/>
            </a:xfrm>
            <a:prstGeom prst="ellipse">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9" name="Oval 8">
              <a:extLst>
                <a:ext uri="{FF2B5EF4-FFF2-40B4-BE49-F238E27FC236}">
                  <a16:creationId xmlns="" xmlns:a16="http://schemas.microsoft.com/office/drawing/2014/main" id="{A7A49AD7-E325-4D7D-B23F-781AAF5A1AF8}"/>
                </a:ext>
              </a:extLst>
            </p:cNvPr>
            <p:cNvSpPr/>
            <p:nvPr/>
          </p:nvSpPr>
          <p:spPr>
            <a:xfrm>
              <a:off x="5287439" y="3422445"/>
              <a:ext cx="4483729" cy="2621053"/>
            </a:xfrm>
            <a:prstGeom prst="ellipse">
              <a:avLst/>
            </a:prstGeom>
            <a:solidFill>
              <a:schemeClr val="accent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27"/>
            </a:p>
          </p:txBody>
        </p:sp>
        <p:sp>
          <p:nvSpPr>
            <p:cNvPr id="10" name="TextBox 9">
              <a:extLst>
                <a:ext uri="{FF2B5EF4-FFF2-40B4-BE49-F238E27FC236}">
                  <a16:creationId xmlns="" xmlns:a16="http://schemas.microsoft.com/office/drawing/2014/main" id="{AC58FF5C-3F65-486A-87E8-7D4E36ABD2CC}"/>
                </a:ext>
              </a:extLst>
            </p:cNvPr>
            <p:cNvSpPr txBox="1"/>
            <p:nvPr/>
          </p:nvSpPr>
          <p:spPr>
            <a:xfrm>
              <a:off x="8284306" y="1750893"/>
              <a:ext cx="2023148" cy="690367"/>
            </a:xfrm>
            <a:prstGeom prst="rect">
              <a:avLst/>
            </a:prstGeom>
            <a:noFill/>
          </p:spPr>
          <p:txBody>
            <a:bodyPr wrap="none" rtlCol="0">
              <a:spAutoFit/>
            </a:bodyPr>
            <a:lstStyle/>
            <a:p>
              <a:r>
                <a:rPr lang="en-US" sz="1364" b="1" i="1" dirty="0">
                  <a:solidFill>
                    <a:schemeClr val="bg1"/>
                  </a:solidFill>
                </a:rPr>
                <a:t>Panhandle</a:t>
              </a:r>
            </a:p>
          </p:txBody>
        </p:sp>
        <p:sp>
          <p:nvSpPr>
            <p:cNvPr id="11" name="TextBox 10">
              <a:extLst>
                <a:ext uri="{FF2B5EF4-FFF2-40B4-BE49-F238E27FC236}">
                  <a16:creationId xmlns="" xmlns:a16="http://schemas.microsoft.com/office/drawing/2014/main" id="{B39B1DE8-C843-42DB-B508-1A0DC92DEE6C}"/>
                </a:ext>
              </a:extLst>
            </p:cNvPr>
            <p:cNvSpPr txBox="1"/>
            <p:nvPr/>
          </p:nvSpPr>
          <p:spPr>
            <a:xfrm>
              <a:off x="11986573" y="3099472"/>
              <a:ext cx="1338435" cy="690367"/>
            </a:xfrm>
            <a:prstGeom prst="rect">
              <a:avLst/>
            </a:prstGeom>
            <a:noFill/>
          </p:spPr>
          <p:txBody>
            <a:bodyPr wrap="none" rtlCol="0">
              <a:spAutoFit/>
            </a:bodyPr>
            <a:lstStyle/>
            <a:p>
              <a:r>
                <a:rPr lang="en-US" sz="1364" b="1" i="1" dirty="0">
                  <a:solidFill>
                    <a:schemeClr val="bg1"/>
                  </a:solidFill>
                </a:rPr>
                <a:t>Metro</a:t>
              </a:r>
            </a:p>
          </p:txBody>
        </p:sp>
        <p:sp>
          <p:nvSpPr>
            <p:cNvPr id="12" name="TextBox 11">
              <a:extLst>
                <a:ext uri="{FF2B5EF4-FFF2-40B4-BE49-F238E27FC236}">
                  <a16:creationId xmlns="" xmlns:a16="http://schemas.microsoft.com/office/drawing/2014/main" id="{9345DBAE-1C36-4FD4-8BB6-0C2F948A6AF9}"/>
                </a:ext>
              </a:extLst>
            </p:cNvPr>
            <p:cNvSpPr txBox="1"/>
            <p:nvPr/>
          </p:nvSpPr>
          <p:spPr>
            <a:xfrm>
              <a:off x="11991743" y="5296438"/>
              <a:ext cx="1495908" cy="690367"/>
            </a:xfrm>
            <a:prstGeom prst="rect">
              <a:avLst/>
            </a:prstGeom>
            <a:noFill/>
          </p:spPr>
          <p:txBody>
            <a:bodyPr wrap="none" rtlCol="0">
              <a:spAutoFit/>
            </a:bodyPr>
            <a:lstStyle/>
            <a:p>
              <a:r>
                <a:rPr lang="en-US" sz="1364" b="1" i="1" dirty="0">
                  <a:solidFill>
                    <a:schemeClr val="bg1"/>
                  </a:solidFill>
                </a:rPr>
                <a:t>Central</a:t>
              </a:r>
              <a:endParaRPr lang="en-US" sz="1636" b="1" i="1" dirty="0">
                <a:solidFill>
                  <a:schemeClr val="bg1"/>
                </a:solidFill>
              </a:endParaRPr>
            </a:p>
          </p:txBody>
        </p:sp>
        <p:sp>
          <p:nvSpPr>
            <p:cNvPr id="13" name="TextBox 12">
              <a:extLst>
                <a:ext uri="{FF2B5EF4-FFF2-40B4-BE49-F238E27FC236}">
                  <a16:creationId xmlns="" xmlns:a16="http://schemas.microsoft.com/office/drawing/2014/main" id="{057199A8-3875-4361-A88B-80E77134AE84}"/>
                </a:ext>
              </a:extLst>
            </p:cNvPr>
            <p:cNvSpPr txBox="1"/>
            <p:nvPr/>
          </p:nvSpPr>
          <p:spPr>
            <a:xfrm>
              <a:off x="6430864" y="5398833"/>
              <a:ext cx="1157661" cy="690367"/>
            </a:xfrm>
            <a:prstGeom prst="rect">
              <a:avLst/>
            </a:prstGeom>
            <a:noFill/>
          </p:spPr>
          <p:txBody>
            <a:bodyPr wrap="none" rtlCol="0">
              <a:spAutoFit/>
            </a:bodyPr>
            <a:lstStyle/>
            <a:p>
              <a:r>
                <a:rPr lang="en-US" sz="1364" b="1" i="1" dirty="0">
                  <a:solidFill>
                    <a:schemeClr val="bg1"/>
                  </a:solidFill>
                </a:rPr>
                <a:t>West</a:t>
              </a:r>
              <a:endParaRPr lang="en-US" sz="1636" b="1" i="1" dirty="0">
                <a:solidFill>
                  <a:schemeClr val="bg1"/>
                </a:solidFill>
              </a:endParaRPr>
            </a:p>
          </p:txBody>
        </p:sp>
      </p:grpSp>
      <p:sp>
        <p:nvSpPr>
          <p:cNvPr id="14" name="Rectangle 13">
            <a:extLst>
              <a:ext uri="{FF2B5EF4-FFF2-40B4-BE49-F238E27FC236}">
                <a16:creationId xmlns="" xmlns:a16="http://schemas.microsoft.com/office/drawing/2014/main" id="{3AA4956A-59DD-46AD-B4C4-C2C7AB691E9C}"/>
              </a:ext>
            </a:extLst>
          </p:cNvPr>
          <p:cNvSpPr/>
          <p:nvPr/>
        </p:nvSpPr>
        <p:spPr>
          <a:xfrm>
            <a:off x="341808" y="3985994"/>
            <a:ext cx="7067883" cy="2729405"/>
          </a:xfrm>
          <a:prstGeom prst="rect">
            <a:avLst/>
          </a:prstGeom>
        </p:spPr>
        <p:txBody>
          <a:bodyPr wrap="square" lIns="114748" tIns="57374" rIns="114748" bIns="57374">
            <a:spAutoFit/>
          </a:bodyPr>
          <a:lstStyle/>
          <a:p>
            <a:pPr>
              <a:spcAft>
                <a:spcPts val="470"/>
              </a:spcAft>
            </a:pPr>
            <a:r>
              <a:rPr lang="en-US" i="1" dirty="0">
                <a:solidFill>
                  <a:srgbClr val="000000"/>
                </a:solidFill>
              </a:rPr>
              <a:t>Transmission Services</a:t>
            </a:r>
          </a:p>
          <a:p>
            <a:pPr marL="489763" indent="-448213">
              <a:spcAft>
                <a:spcPts val="470"/>
              </a:spcAft>
              <a:buFont typeface="Arial" panose="020B0604020202020204" pitchFamily="34" charset="0"/>
              <a:buChar char="•"/>
            </a:pPr>
            <a:r>
              <a:rPr lang="en-US" dirty="0">
                <a:solidFill>
                  <a:srgbClr val="000000"/>
                </a:solidFill>
              </a:rPr>
              <a:t>Initiation/Manage Points of Interconnection to Transmission Grid</a:t>
            </a:r>
          </a:p>
          <a:p>
            <a:pPr marL="489763" indent="-448213">
              <a:spcAft>
                <a:spcPts val="470"/>
              </a:spcAft>
              <a:buFont typeface="Arial" panose="020B0604020202020204" pitchFamily="34" charset="0"/>
              <a:buChar char="•"/>
            </a:pPr>
            <a:r>
              <a:rPr lang="en-US" dirty="0">
                <a:solidFill>
                  <a:srgbClr val="000000"/>
                </a:solidFill>
              </a:rPr>
              <a:t>Generation, Retail, and Utility Interactions</a:t>
            </a:r>
          </a:p>
          <a:p>
            <a:pPr marL="1246876" lvl="1">
              <a:spcAft>
                <a:spcPts val="409"/>
              </a:spcAft>
            </a:pPr>
            <a:r>
              <a:rPr lang="en-US" dirty="0">
                <a:solidFill>
                  <a:srgbClr val="000000"/>
                </a:solidFill>
              </a:rPr>
              <a:t>--Intake and Project Coordination with Customer</a:t>
            </a:r>
          </a:p>
          <a:p>
            <a:pPr marL="1246876" lvl="1">
              <a:spcAft>
                <a:spcPts val="409"/>
              </a:spcAft>
            </a:pPr>
            <a:r>
              <a:rPr lang="en-US" dirty="0">
                <a:solidFill>
                  <a:srgbClr val="000000"/>
                </a:solidFill>
              </a:rPr>
              <a:t>--Acts as liaison between Internal and External Clients</a:t>
            </a:r>
          </a:p>
          <a:p>
            <a:pPr marL="1246876" lvl="1">
              <a:spcAft>
                <a:spcPts val="409"/>
              </a:spcAft>
            </a:pPr>
            <a:r>
              <a:rPr lang="en-US" dirty="0">
                <a:solidFill>
                  <a:srgbClr val="000000"/>
                </a:solidFill>
              </a:rPr>
              <a:t>--Contracts/Agreements Negotiation and Execution</a:t>
            </a:r>
          </a:p>
          <a:p>
            <a:pPr marL="1246876" lvl="1">
              <a:spcAft>
                <a:spcPts val="409"/>
              </a:spcAft>
            </a:pPr>
            <a:r>
              <a:rPr lang="en-US" dirty="0">
                <a:solidFill>
                  <a:srgbClr val="000000"/>
                </a:solidFill>
              </a:rPr>
              <a:t>--Schedule Administration</a:t>
            </a:r>
          </a:p>
          <a:p>
            <a:pPr marL="489763" indent="-448213">
              <a:spcAft>
                <a:spcPts val="470"/>
              </a:spcAft>
              <a:buFont typeface="Arial" panose="020B0604020202020204" pitchFamily="34" charset="0"/>
              <a:buChar char="•"/>
            </a:pPr>
            <a:r>
              <a:rPr lang="en-US" dirty="0">
                <a:solidFill>
                  <a:srgbClr val="000000"/>
                </a:solidFill>
              </a:rPr>
              <a:t>Represent Company to Client</a:t>
            </a:r>
          </a:p>
        </p:txBody>
      </p:sp>
      <p:sp>
        <p:nvSpPr>
          <p:cNvPr id="3" name="Slide Number Placeholder 2"/>
          <p:cNvSpPr>
            <a:spLocks noGrp="1"/>
          </p:cNvSpPr>
          <p:nvPr>
            <p:ph type="sldNum" sz="quarter" idx="12"/>
          </p:nvPr>
        </p:nvSpPr>
        <p:spPr/>
        <p:txBody>
          <a:bodyPr/>
          <a:lstStyle/>
          <a:p>
            <a:fld id="{E32D0D94-E757-4437-9825-B419F2286E54}" type="slidenum">
              <a:rPr lang="en-US" smtClean="0"/>
              <a:t>3</a:t>
            </a:fld>
            <a:endParaRPr lang="en-US"/>
          </a:p>
        </p:txBody>
      </p:sp>
      <p:pic>
        <p:nvPicPr>
          <p:cNvPr id="1026" name="Picture 2" descr="http://intranet.corp.oncor.com/PublishingImages/Oncor%20Logo_New_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2150" y="177656"/>
            <a:ext cx="2326368" cy="160677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25079" y="1208137"/>
            <a:ext cx="7228660" cy="2590453"/>
          </a:xfrm>
          <a:prstGeom prst="rect">
            <a:avLst/>
          </a:prstGeom>
        </p:spPr>
        <p:txBody>
          <a:bodyPr wrap="square">
            <a:spAutoFit/>
          </a:bodyPr>
          <a:lstStyle/>
          <a:p>
            <a:pPr marL="12700" marR="622300"/>
            <a:r>
              <a:rPr lang="en-US" i="1" dirty="0">
                <a:solidFill>
                  <a:srgbClr val="000000"/>
                </a:solidFill>
                <a:cs typeface="Calibri Light"/>
              </a:rPr>
              <a:t>Company Snapshot</a:t>
            </a:r>
          </a:p>
          <a:p>
            <a:pPr marL="298450" marR="622300" indent="-285750">
              <a:spcBef>
                <a:spcPts val="200"/>
              </a:spcBef>
              <a:spcAft>
                <a:spcPts val="200"/>
              </a:spcAft>
              <a:buFont typeface="Arial" panose="020B0604020202020204" pitchFamily="34" charset="0"/>
              <a:buChar char="•"/>
            </a:pPr>
            <a:r>
              <a:rPr lang="en-US" dirty="0">
                <a:solidFill>
                  <a:srgbClr val="000000"/>
                </a:solidFill>
                <a:cs typeface="Calibri Light"/>
              </a:rPr>
              <a:t>~16,000 miles of transmission lines; ~121,000 miles of distribution lines</a:t>
            </a:r>
            <a:r>
              <a:rPr lang="en-US" baseline="30000" dirty="0">
                <a:solidFill>
                  <a:srgbClr val="000000"/>
                </a:solidFill>
                <a:cs typeface="Calibri Light"/>
              </a:rPr>
              <a:t>(1)</a:t>
            </a:r>
          </a:p>
          <a:p>
            <a:pPr marL="628650" lvl="2">
              <a:spcBef>
                <a:spcPts val="200"/>
              </a:spcBef>
              <a:spcAft>
                <a:spcPts val="200"/>
              </a:spcAft>
            </a:pPr>
            <a:r>
              <a:rPr lang="en-US" dirty="0">
                <a:solidFill>
                  <a:srgbClr val="000000"/>
                </a:solidFill>
                <a:cs typeface="Calibri Light" panose="020F0302020204030204" pitchFamily="34" charset="0"/>
              </a:rPr>
              <a:t>	--(256) 345 kV circuits totaling (7,441) circuit miles</a:t>
            </a:r>
          </a:p>
          <a:p>
            <a:pPr marL="628650" lvl="2">
              <a:spcBef>
                <a:spcPts val="200"/>
              </a:spcBef>
              <a:spcAft>
                <a:spcPts val="200"/>
              </a:spcAft>
            </a:pPr>
            <a:r>
              <a:rPr lang="en-US" dirty="0">
                <a:solidFill>
                  <a:srgbClr val="000000"/>
                </a:solidFill>
                <a:cs typeface="Calibri Light" panose="020F0302020204030204" pitchFamily="34" charset="0"/>
              </a:rPr>
              <a:t>	--(578) 138 kV circuits totaling (8,277) circuit miles</a:t>
            </a:r>
          </a:p>
          <a:p>
            <a:pPr marL="628650" lvl="2">
              <a:spcBef>
                <a:spcPts val="200"/>
              </a:spcBef>
              <a:spcAft>
                <a:spcPts val="200"/>
              </a:spcAft>
            </a:pPr>
            <a:r>
              <a:rPr lang="en-US" dirty="0">
                <a:solidFill>
                  <a:srgbClr val="000000"/>
                </a:solidFill>
                <a:cs typeface="Calibri Light" panose="020F0302020204030204" pitchFamily="34" charset="0"/>
              </a:rPr>
              <a:t>	--(336) transmission stations and (806) distribution stations</a:t>
            </a:r>
          </a:p>
          <a:p>
            <a:pPr marL="628650" lvl="2">
              <a:spcBef>
                <a:spcPts val="200"/>
              </a:spcBef>
              <a:spcAft>
                <a:spcPts val="200"/>
              </a:spcAft>
            </a:pPr>
            <a:r>
              <a:rPr lang="en-US" dirty="0">
                <a:solidFill>
                  <a:srgbClr val="000000"/>
                </a:solidFill>
                <a:cs typeface="Calibri Light" panose="020F0302020204030204" pitchFamily="34" charset="0"/>
              </a:rPr>
              <a:t>	--(203) autotransformers</a:t>
            </a:r>
          </a:p>
          <a:p>
            <a:pPr marL="628650" lvl="2">
              <a:spcBef>
                <a:spcPts val="200"/>
              </a:spcBef>
              <a:spcAft>
                <a:spcPts val="200"/>
              </a:spcAft>
            </a:pPr>
            <a:r>
              <a:rPr lang="en-US" dirty="0">
                <a:solidFill>
                  <a:srgbClr val="000000"/>
                </a:solidFill>
                <a:cs typeface="Calibri Light" panose="020F0302020204030204" pitchFamily="34" charset="0"/>
              </a:rPr>
              <a:t>	--(1,666) distribution station power transformers</a:t>
            </a:r>
          </a:p>
        </p:txBody>
      </p:sp>
      <p:sp>
        <p:nvSpPr>
          <p:cNvPr id="17" name="TextBox 16">
            <a:extLst>
              <a:ext uri="{FF2B5EF4-FFF2-40B4-BE49-F238E27FC236}">
                <a16:creationId xmlns="" xmlns:a16="http://schemas.microsoft.com/office/drawing/2014/main" id="{4F452D10-BBB0-4B41-A98F-85A98371592D}"/>
              </a:ext>
            </a:extLst>
          </p:cNvPr>
          <p:cNvSpPr txBox="1"/>
          <p:nvPr/>
        </p:nvSpPr>
        <p:spPr>
          <a:xfrm>
            <a:off x="5214525" y="6538912"/>
            <a:ext cx="9535349" cy="218201"/>
          </a:xfrm>
          <a:prstGeom prst="rect">
            <a:avLst/>
          </a:prstGeom>
          <a:noFill/>
        </p:spPr>
        <p:txBody>
          <a:bodyPr wrap="square">
            <a:spAutoFit/>
          </a:bodyPr>
          <a:lstStyle/>
          <a:p>
            <a:pPr eaLnBrk="1" hangingPunct="1"/>
            <a:r>
              <a:rPr lang="en-US" altLang="en-US" sz="818" baseline="30000" dirty="0">
                <a:solidFill>
                  <a:srgbClr val="000000"/>
                </a:solidFill>
              </a:rPr>
              <a:t>1</a:t>
            </a:r>
            <a:r>
              <a:rPr lang="en-US" altLang="en-US" sz="818" dirty="0">
                <a:solidFill>
                  <a:srgbClr val="000000"/>
                </a:solidFill>
              </a:rPr>
              <a:t>End of year 2020.</a:t>
            </a:r>
          </a:p>
        </p:txBody>
      </p:sp>
    </p:spTree>
    <p:extLst>
      <p:ext uri="{BB962C8B-B14F-4D97-AF65-F5344CB8AC3E}">
        <p14:creationId xmlns:p14="http://schemas.microsoft.com/office/powerpoint/2010/main" val="134225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3" y="0"/>
            <a:ext cx="12026348" cy="1318532"/>
          </a:xfrm>
        </p:spPr>
        <p:txBody>
          <a:bodyPr/>
          <a:lstStyle/>
          <a:p>
            <a:r>
              <a:rPr lang="en-US" b="1" dirty="0"/>
              <a:t>LCRA Transmission Services Corporation</a:t>
            </a:r>
          </a:p>
        </p:txBody>
      </p:sp>
      <p:sp>
        <p:nvSpPr>
          <p:cNvPr id="3" name="Slide Number Placeholder 2"/>
          <p:cNvSpPr>
            <a:spLocks noGrp="1"/>
          </p:cNvSpPr>
          <p:nvPr>
            <p:ph type="sldNum" sz="quarter" idx="12"/>
          </p:nvPr>
        </p:nvSpPr>
        <p:spPr/>
        <p:txBody>
          <a:bodyPr/>
          <a:lstStyle/>
          <a:p>
            <a:fld id="{E32D0D94-E757-4437-9825-B419F2286E54}" type="slidenum">
              <a:rPr lang="en-US" smtClean="0"/>
              <a:t>4</a:t>
            </a:fld>
            <a:endParaRPr lang="en-US"/>
          </a:p>
        </p:txBody>
      </p:sp>
      <p:pic>
        <p:nvPicPr>
          <p:cNvPr id="6" name="Picture 5">
            <a:extLst>
              <a:ext uri="{FF2B5EF4-FFF2-40B4-BE49-F238E27FC236}">
                <a16:creationId xmlns="" xmlns:a16="http://schemas.microsoft.com/office/drawing/2014/main" id="{2D57F992-1840-4D98-A410-CD8264D269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8217" y="1690687"/>
            <a:ext cx="4202113" cy="4202113"/>
          </a:xfrm>
          <a:prstGeom prst="rect">
            <a:avLst/>
          </a:prstGeom>
        </p:spPr>
      </p:pic>
      <p:sp>
        <p:nvSpPr>
          <p:cNvPr id="7" name="Rectangle 6"/>
          <p:cNvSpPr/>
          <p:nvPr/>
        </p:nvSpPr>
        <p:spPr>
          <a:xfrm>
            <a:off x="631426" y="1955145"/>
            <a:ext cx="6171987" cy="4401205"/>
          </a:xfrm>
          <a:prstGeom prst="rect">
            <a:avLst/>
          </a:prstGeom>
        </p:spPr>
        <p:txBody>
          <a:bodyPr wrap="square">
            <a:spAutoFit/>
          </a:bodyPr>
          <a:lstStyle/>
          <a:p>
            <a:pPr marL="285750" indent="-285750">
              <a:buFont typeface="Arial" panose="020B0604020202020204" pitchFamily="34" charset="0"/>
              <a:buChar char="•"/>
            </a:pPr>
            <a:r>
              <a:rPr lang="en-US" sz="2000" dirty="0"/>
              <a:t>LCRA TSC owns approximately 4,455 miles of transmission and facilities at 330 substations across the state of Texas.</a:t>
            </a:r>
          </a:p>
          <a:p>
            <a:r>
              <a:rPr lang="en-US" sz="2000" dirty="0"/>
              <a:t> </a:t>
            </a:r>
          </a:p>
          <a:p>
            <a:pPr marL="285750" indent="-285750">
              <a:buFont typeface="Arial" panose="020B0604020202020204" pitchFamily="34" charset="0"/>
              <a:buChar char="•"/>
            </a:pPr>
            <a:r>
              <a:rPr lang="en-US" sz="2000" dirty="0"/>
              <a:t>LCRA TSC is a wholesale transmission and transformation service provider but not a distribution service provider. We work with area distribution service providers (ECs, IOUs, and MOUs) on load interconnection requests and are interconnected with 52+ wires utilities. </a:t>
            </a:r>
          </a:p>
          <a:p>
            <a:endParaRPr lang="en-US" sz="2000" dirty="0"/>
          </a:p>
          <a:p>
            <a:pPr marL="285750" indent="-285750">
              <a:buFont typeface="Arial" panose="020B0604020202020204" pitchFamily="34" charset="0"/>
              <a:buChar char="•"/>
            </a:pPr>
            <a:r>
              <a:rPr lang="en-US" sz="2000" dirty="0"/>
              <a:t>LCRA TSC’s load interconnection requirements are publicly available in LCRA TSC’s Facility Interconnection Requirements document (lcra.org)</a:t>
            </a:r>
          </a:p>
        </p:txBody>
      </p:sp>
    </p:spTree>
    <p:extLst>
      <p:ext uri="{BB962C8B-B14F-4D97-AF65-F5344CB8AC3E}">
        <p14:creationId xmlns:p14="http://schemas.microsoft.com/office/powerpoint/2010/main" val="418452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76" y="281149"/>
            <a:ext cx="10515600" cy="1325563"/>
          </a:xfrm>
        </p:spPr>
        <p:txBody>
          <a:bodyPr/>
          <a:lstStyle/>
          <a:p>
            <a:r>
              <a:rPr lang="en-US" b="1" dirty="0" smtClean="0"/>
              <a:t>AEP Texas</a:t>
            </a:r>
            <a:endParaRPr lang="en-US" b="1" dirty="0"/>
          </a:p>
        </p:txBody>
      </p:sp>
      <p:sp>
        <p:nvSpPr>
          <p:cNvPr id="3" name="Slide Number Placeholder 2"/>
          <p:cNvSpPr>
            <a:spLocks noGrp="1"/>
          </p:cNvSpPr>
          <p:nvPr>
            <p:ph type="sldNum" sz="quarter" idx="12"/>
          </p:nvPr>
        </p:nvSpPr>
        <p:spPr/>
        <p:txBody>
          <a:bodyPr/>
          <a:lstStyle/>
          <a:p>
            <a:fld id="{E32D0D94-E757-4437-9825-B419F2286E54}" type="slidenum">
              <a:rPr lang="en-US" smtClean="0"/>
              <a:t>5</a:t>
            </a:fld>
            <a:endParaRPr lang="en-US"/>
          </a:p>
        </p:txBody>
      </p:sp>
      <p:pic>
        <p:nvPicPr>
          <p:cNvPr id="8" name="Picture 7">
            <a:extLst>
              <a:ext uri="{FF2B5EF4-FFF2-40B4-BE49-F238E27FC236}">
                <a16:creationId xmlns="" xmlns:a16="http://schemas.microsoft.com/office/drawing/2014/main" id="{5397671C-277D-4429-BEB1-27BC3E12F5A0}"/>
              </a:ext>
            </a:extLst>
          </p:cNvPr>
          <p:cNvPicPr>
            <a:picLocks noChangeAspect="1"/>
          </p:cNvPicPr>
          <p:nvPr/>
        </p:nvPicPr>
        <p:blipFill>
          <a:blip r:embed="rId2"/>
          <a:stretch>
            <a:fillRect/>
          </a:stretch>
        </p:blipFill>
        <p:spPr>
          <a:xfrm>
            <a:off x="5722776" y="1595703"/>
            <a:ext cx="5153891" cy="4846457"/>
          </a:xfrm>
          <a:prstGeom prst="rect">
            <a:avLst/>
          </a:prstGeom>
        </p:spPr>
      </p:pic>
      <p:sp>
        <p:nvSpPr>
          <p:cNvPr id="9" name="TextBox 8"/>
          <p:cNvSpPr txBox="1"/>
          <p:nvPr/>
        </p:nvSpPr>
        <p:spPr>
          <a:xfrm>
            <a:off x="127592" y="1919577"/>
            <a:ext cx="6425608" cy="3719384"/>
          </a:xfrm>
          <a:prstGeom prst="rect">
            <a:avLst/>
          </a:prstGeom>
        </p:spPr>
        <p:txBody>
          <a:bodyPr vert="horz" lIns="91440" tIns="45720" rIns="91440" bIns="45720" rtlCol="0">
            <a:normAutofit/>
          </a:bodyPr>
          <a:lstStyle/>
          <a:p>
            <a:pPr marL="489763" indent="-228600">
              <a:lnSpc>
                <a:spcPct val="90000"/>
              </a:lnSpc>
              <a:spcAft>
                <a:spcPts val="470"/>
              </a:spcAft>
              <a:buFont typeface="Arial" panose="020B0604020202020204" pitchFamily="34" charset="0"/>
              <a:buChar char="•"/>
            </a:pPr>
            <a:r>
              <a:rPr lang="en-US" sz="2800" dirty="0"/>
              <a:t>Coordinate Interconnections to the AEP Transmission and Distribution System</a:t>
            </a:r>
          </a:p>
          <a:p>
            <a:pPr lvl="1" indent="-228600">
              <a:lnSpc>
                <a:spcPct val="90000"/>
              </a:lnSpc>
              <a:spcAft>
                <a:spcPts val="1200"/>
              </a:spcAft>
              <a:buFont typeface="Arial" panose="020B0604020202020204" pitchFamily="34" charset="0"/>
              <a:buChar char="•"/>
            </a:pPr>
            <a:r>
              <a:rPr lang="en-US" sz="2800" dirty="0"/>
              <a:t>Slightly over 1 million meters</a:t>
            </a:r>
          </a:p>
          <a:p>
            <a:pPr lvl="1" indent="-228600">
              <a:lnSpc>
                <a:spcPct val="90000"/>
              </a:lnSpc>
              <a:spcAft>
                <a:spcPts val="1200"/>
              </a:spcAft>
              <a:buFont typeface="Arial" panose="020B0604020202020204" pitchFamily="34" charset="0"/>
              <a:buChar char="•"/>
            </a:pPr>
            <a:r>
              <a:rPr lang="en-US" sz="2800" dirty="0"/>
              <a:t>97,000 square mile service territory</a:t>
            </a:r>
          </a:p>
          <a:p>
            <a:pPr lvl="1" indent="-228600">
              <a:lnSpc>
                <a:spcPct val="90000"/>
              </a:lnSpc>
              <a:spcAft>
                <a:spcPts val="1200"/>
              </a:spcAft>
              <a:buFont typeface="Arial" panose="020B0604020202020204" pitchFamily="34" charset="0"/>
              <a:buChar char="•"/>
            </a:pPr>
            <a:r>
              <a:rPr lang="en-US" sz="2800" dirty="0"/>
              <a:t>8,400 miles of transmission line</a:t>
            </a:r>
          </a:p>
        </p:txBody>
      </p:sp>
      <p:pic>
        <p:nvPicPr>
          <p:cNvPr id="10"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1700" y="692432"/>
            <a:ext cx="1562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86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42" y="-131485"/>
            <a:ext cx="10515600" cy="1325563"/>
          </a:xfrm>
        </p:spPr>
        <p:txBody>
          <a:bodyPr/>
          <a:lstStyle/>
          <a:p>
            <a:r>
              <a:rPr lang="en-US" b="1" dirty="0"/>
              <a:t>Interconnection Process Flow</a:t>
            </a:r>
          </a:p>
        </p:txBody>
      </p:sp>
      <p:pic>
        <p:nvPicPr>
          <p:cNvPr id="6" name="Content Placeholder 5">
            <a:extLst>
              <a:ext uri="{FF2B5EF4-FFF2-40B4-BE49-F238E27FC236}">
                <a16:creationId xmlns="" xmlns:a16="http://schemas.microsoft.com/office/drawing/2014/main" id="{49E926AA-0C09-4998-9419-D5A5F427BEC8}"/>
              </a:ext>
            </a:extLst>
          </p:cNvPr>
          <p:cNvPicPr>
            <a:picLocks noGrp="1" noChangeAspect="1"/>
          </p:cNvPicPr>
          <p:nvPr>
            <p:ph idx="1"/>
          </p:nvPr>
        </p:nvPicPr>
        <p:blipFill>
          <a:blip r:embed="rId2"/>
          <a:stretch>
            <a:fillRect/>
          </a:stretch>
        </p:blipFill>
        <p:spPr>
          <a:xfrm>
            <a:off x="1289479" y="1266649"/>
            <a:ext cx="9396663" cy="5428066"/>
          </a:xfrm>
        </p:spPr>
      </p:pic>
      <p:sp>
        <p:nvSpPr>
          <p:cNvPr id="3" name="Slide Number Placeholder 2"/>
          <p:cNvSpPr>
            <a:spLocks noGrp="1"/>
          </p:cNvSpPr>
          <p:nvPr>
            <p:ph type="sldNum" sz="quarter" idx="12"/>
          </p:nvPr>
        </p:nvSpPr>
        <p:spPr/>
        <p:txBody>
          <a:bodyPr/>
          <a:lstStyle/>
          <a:p>
            <a:fld id="{E32D0D94-E757-4437-9825-B419F2286E54}" type="slidenum">
              <a:rPr lang="en-US" smtClean="0"/>
              <a:t>6</a:t>
            </a:fld>
            <a:endParaRPr lang="en-US"/>
          </a:p>
        </p:txBody>
      </p:sp>
      <p:pic>
        <p:nvPicPr>
          <p:cNvPr id="5" name="Picture 4" descr="Text&#10;&#10;Description automatically generated with medium confidence">
            <a:extLst>
              <a:ext uri="{FF2B5EF4-FFF2-40B4-BE49-F238E27FC236}">
                <a16:creationId xmlns:a16="http://schemas.microsoft.com/office/drawing/2014/main" xmlns="" id="{5DB90A77-B436-4292-A4CA-298D532E4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8767" y="0"/>
            <a:ext cx="1854749" cy="1282909"/>
          </a:xfrm>
          <a:prstGeom prst="rect">
            <a:avLst/>
          </a:prstGeom>
        </p:spPr>
      </p:pic>
    </p:spTree>
    <p:extLst>
      <p:ext uri="{BB962C8B-B14F-4D97-AF65-F5344CB8AC3E}">
        <p14:creationId xmlns:p14="http://schemas.microsoft.com/office/powerpoint/2010/main" val="92208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0"/>
            <a:ext cx="10515600" cy="1325563"/>
          </a:xfrm>
        </p:spPr>
        <p:txBody>
          <a:bodyPr/>
          <a:lstStyle/>
          <a:p>
            <a:r>
              <a:rPr lang="en-US" altLang="en-US" b="1" dirty="0"/>
              <a:t>Load Interconnection Request Intake</a:t>
            </a:r>
            <a:endParaRPr lang="en-US" b="1" dirty="0"/>
          </a:p>
        </p:txBody>
      </p:sp>
      <p:sp>
        <p:nvSpPr>
          <p:cNvPr id="3" name="Slide Number Placeholder 2"/>
          <p:cNvSpPr>
            <a:spLocks noGrp="1"/>
          </p:cNvSpPr>
          <p:nvPr>
            <p:ph type="sldNum" sz="quarter" idx="12"/>
          </p:nvPr>
        </p:nvSpPr>
        <p:spPr/>
        <p:txBody>
          <a:bodyPr/>
          <a:lstStyle/>
          <a:p>
            <a:fld id="{E32D0D94-E757-4437-9825-B419F2286E54}" type="slidenum">
              <a:rPr lang="en-US" smtClean="0"/>
              <a:t>7</a:t>
            </a:fld>
            <a:endParaRPr lang="en-US"/>
          </a:p>
        </p:txBody>
      </p:sp>
      <p:sp>
        <p:nvSpPr>
          <p:cNvPr id="5" name="Content Placeholder 3"/>
          <p:cNvSpPr>
            <a:spLocks noGrp="1"/>
          </p:cNvSpPr>
          <p:nvPr>
            <p:ph sz="quarter" idx="4294967295"/>
          </p:nvPr>
        </p:nvSpPr>
        <p:spPr>
          <a:xfrm>
            <a:off x="268288" y="1690688"/>
            <a:ext cx="11655425" cy="4552950"/>
          </a:xfrm>
          <a:prstGeom prst="rect">
            <a:avLst/>
          </a:prstGeom>
        </p:spPr>
        <p:txBody>
          <a:bodyPr rtlCol="0"/>
          <a:lstStyle/>
          <a:p>
            <a:pPr marL="0" indent="0" fontAlgn="auto">
              <a:spcAft>
                <a:spcPts val="0"/>
              </a:spcAft>
              <a:buFont typeface="Arial"/>
              <a:buNone/>
              <a:defRPr/>
            </a:pPr>
            <a:r>
              <a:rPr lang="en-US" dirty="0"/>
              <a:t>Provides Transmission Planning team information needed to perform reliability studies (FAC-002 compliance) for the Customer Load request:</a:t>
            </a:r>
          </a:p>
          <a:p>
            <a:pPr fontAlgn="auto">
              <a:spcAft>
                <a:spcPts val="0"/>
              </a:spcAft>
              <a:buFont typeface="Arial"/>
              <a:buChar char="•"/>
              <a:defRPr/>
            </a:pPr>
            <a:r>
              <a:rPr lang="en-US" sz="2400" dirty="0"/>
              <a:t>Location (POI)</a:t>
            </a:r>
          </a:p>
          <a:p>
            <a:pPr fontAlgn="auto">
              <a:spcAft>
                <a:spcPts val="0"/>
              </a:spcAft>
              <a:buFont typeface="Arial"/>
              <a:buChar char="•"/>
              <a:defRPr/>
            </a:pPr>
            <a:r>
              <a:rPr lang="en-US" sz="2400" dirty="0"/>
              <a:t>Request Status with Distribution Service Provider (DSP)</a:t>
            </a:r>
          </a:p>
          <a:p>
            <a:pPr fontAlgn="auto">
              <a:spcAft>
                <a:spcPts val="0"/>
              </a:spcAft>
              <a:buFont typeface="Arial"/>
              <a:buChar char="•"/>
              <a:defRPr/>
            </a:pPr>
            <a:r>
              <a:rPr lang="en-US" sz="2400" dirty="0"/>
              <a:t>Requested In-Service Date</a:t>
            </a:r>
          </a:p>
          <a:p>
            <a:pPr fontAlgn="auto">
              <a:spcAft>
                <a:spcPts val="0"/>
              </a:spcAft>
              <a:buFont typeface="Arial"/>
              <a:buChar char="•"/>
              <a:defRPr/>
            </a:pPr>
            <a:r>
              <a:rPr lang="en-US" sz="2400" dirty="0"/>
              <a:t>Load (MW) and Power Factor</a:t>
            </a:r>
          </a:p>
          <a:p>
            <a:pPr fontAlgn="auto">
              <a:spcAft>
                <a:spcPts val="0"/>
              </a:spcAft>
              <a:buFont typeface="Arial"/>
              <a:buChar char="•"/>
              <a:defRPr/>
            </a:pPr>
            <a:r>
              <a:rPr lang="en-US" sz="2400" dirty="0"/>
              <a:t>Ramp Rate Schedule</a:t>
            </a:r>
          </a:p>
          <a:p>
            <a:pPr fontAlgn="auto">
              <a:spcAft>
                <a:spcPts val="0"/>
              </a:spcAft>
              <a:buFont typeface="Arial"/>
              <a:buChar char="•"/>
              <a:defRPr/>
            </a:pPr>
            <a:r>
              <a:rPr lang="en-US" sz="2400" dirty="0"/>
              <a:t>Load Transfer (Y/N)</a:t>
            </a:r>
          </a:p>
          <a:p>
            <a:pPr fontAlgn="auto">
              <a:spcAft>
                <a:spcPts val="0"/>
              </a:spcAft>
              <a:buFont typeface="Arial"/>
              <a:buChar char="•"/>
              <a:defRPr/>
            </a:pPr>
            <a:r>
              <a:rPr lang="en-US" sz="2400" dirty="0"/>
              <a:t>Type (Residential, Commercial, Industrial)</a:t>
            </a:r>
          </a:p>
          <a:p>
            <a:pPr fontAlgn="auto">
              <a:spcAft>
                <a:spcPts val="0"/>
              </a:spcAft>
              <a:buFont typeface="Arial"/>
              <a:buChar char="•"/>
              <a:defRPr/>
            </a:pPr>
            <a:r>
              <a:rPr lang="en-US" sz="2400" dirty="0"/>
              <a:t>Point(s) of Contact</a:t>
            </a:r>
          </a:p>
        </p:txBody>
      </p:sp>
    </p:spTree>
    <p:extLst>
      <p:ext uri="{BB962C8B-B14F-4D97-AF65-F5344CB8AC3E}">
        <p14:creationId xmlns:p14="http://schemas.microsoft.com/office/powerpoint/2010/main" val="148212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rrowheads="1"/>
          </p:cNvSpPr>
          <p:nvPr/>
        </p:nvSpPr>
        <p:spPr>
          <a:xfrm>
            <a:off x="268287" y="564598"/>
            <a:ext cx="11655425"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Load Interconnection Study</a:t>
            </a:r>
          </a:p>
        </p:txBody>
      </p:sp>
      <p:sp>
        <p:nvSpPr>
          <p:cNvPr id="2" name="Slide Number Placeholder 1"/>
          <p:cNvSpPr>
            <a:spLocks noGrp="1"/>
          </p:cNvSpPr>
          <p:nvPr>
            <p:ph type="sldNum" sz="quarter" idx="12"/>
          </p:nvPr>
        </p:nvSpPr>
        <p:spPr/>
        <p:txBody>
          <a:bodyPr/>
          <a:lstStyle/>
          <a:p>
            <a:fld id="{E32D0D94-E757-4437-9825-B419F2286E54}" type="slidenum">
              <a:rPr lang="en-US" smtClean="0"/>
              <a:t>8</a:t>
            </a:fld>
            <a:endParaRPr lang="en-US"/>
          </a:p>
        </p:txBody>
      </p:sp>
      <p:sp>
        <p:nvSpPr>
          <p:cNvPr id="5" name="Content Placeholder 3"/>
          <p:cNvSpPr>
            <a:spLocks noGrp="1" noChangeArrowheads="1"/>
          </p:cNvSpPr>
          <p:nvPr>
            <p:ph sz="quarter" idx="4294967295"/>
          </p:nvPr>
        </p:nvSpPr>
        <p:spPr>
          <a:xfrm>
            <a:off x="268288" y="1690688"/>
            <a:ext cx="11655425" cy="4722812"/>
          </a:xfrm>
          <a:prstGeom prst="rect">
            <a:avLst/>
          </a:prstGeom>
        </p:spPr>
        <p:txBody>
          <a:bodyPr>
            <a:normAutofit fontScale="92500" lnSpcReduction="10000"/>
          </a:bodyPr>
          <a:lstStyle/>
          <a:p>
            <a:pPr marL="346075" indent="-346075"/>
            <a:r>
              <a:rPr lang="en-US" altLang="en-US" dirty="0"/>
              <a:t>Interconnection Study agreement not required</a:t>
            </a:r>
            <a:endParaRPr lang="en-US" altLang="en-US" dirty="0">
              <a:cs typeface="Arial" panose="020B0604020202020204" pitchFamily="34" charset="0"/>
            </a:endParaRPr>
          </a:p>
          <a:p>
            <a:pPr marL="346075" indent="-346075"/>
            <a:r>
              <a:rPr lang="en-US" altLang="en-US" dirty="0" smtClean="0"/>
              <a:t>Coordination </a:t>
            </a:r>
            <a:r>
              <a:rPr lang="en-US" altLang="en-US" dirty="0"/>
              <a:t>on the study parameters per Load Interconnection Intake</a:t>
            </a:r>
            <a:endParaRPr lang="en-US" altLang="en-US" dirty="0">
              <a:cs typeface="Arial" panose="020B0604020202020204" pitchFamily="34" charset="0"/>
            </a:endParaRPr>
          </a:p>
          <a:p>
            <a:pPr marL="346075" indent="-346075"/>
            <a:r>
              <a:rPr lang="en-US" altLang="en-US" dirty="0"/>
              <a:t>Studies Performed:</a:t>
            </a:r>
          </a:p>
          <a:p>
            <a:pPr marL="803275" lvl="1" indent="-346075"/>
            <a:r>
              <a:rPr lang="en-US" altLang="en-US" dirty="0"/>
              <a:t>Steady-state analysis uses summer on-peak cases to model and study the forecasted load. Analysis compares performance in the base case (w/o new load) and study case (w/ new load) to identify new or worse voltage and thermal criteria violations.</a:t>
            </a:r>
            <a:endParaRPr lang="en-US" altLang="en-US" dirty="0">
              <a:cs typeface="Arial" panose="020B0604020202020204" pitchFamily="34" charset="0"/>
            </a:endParaRPr>
          </a:p>
          <a:p>
            <a:pPr marL="803275" lvl="1" indent="-346075"/>
            <a:r>
              <a:rPr lang="en-US" altLang="en-US" dirty="0"/>
              <a:t>Stability analysis is performed </a:t>
            </a:r>
            <a:r>
              <a:rPr lang="en-US" altLang="en-US" dirty="0" smtClean="0"/>
              <a:t>as needed based </a:t>
            </a:r>
            <a:r>
              <a:rPr lang="en-US" altLang="en-US" dirty="0"/>
              <a:t>on steady state results and historical knowledge of the study area.</a:t>
            </a:r>
          </a:p>
          <a:p>
            <a:pPr marL="803275" lvl="1" indent="-346075"/>
            <a:r>
              <a:rPr lang="en-US" altLang="en-US" dirty="0">
                <a:cs typeface="Arial" panose="020B0604020202020204" pitchFamily="34" charset="0"/>
              </a:rPr>
              <a:t>Other studies maybe applicable based on the area (SSR, harmonic analysis, etc.)</a:t>
            </a:r>
          </a:p>
          <a:p>
            <a:pPr marL="346075" indent="-346075"/>
            <a:r>
              <a:rPr lang="en-US" altLang="en-US" dirty="0"/>
              <a:t>Study report is provided to </a:t>
            </a:r>
            <a:r>
              <a:rPr lang="en-US" altLang="en-US" dirty="0" smtClean="0"/>
              <a:t>ERCOT </a:t>
            </a:r>
            <a:r>
              <a:rPr lang="en-US" altLang="en-US" dirty="0"/>
              <a:t>for review and feedback but </a:t>
            </a:r>
            <a:r>
              <a:rPr lang="en-US" altLang="en-US" u="sng" dirty="0"/>
              <a:t>no</a:t>
            </a:r>
            <a:r>
              <a:rPr lang="en-US" altLang="en-US" dirty="0"/>
              <a:t> formal study report to the </a:t>
            </a:r>
            <a:r>
              <a:rPr lang="en-US" altLang="en-US" dirty="0" smtClean="0"/>
              <a:t>Customer </a:t>
            </a:r>
            <a:r>
              <a:rPr lang="en-US" altLang="en-US" dirty="0"/>
              <a:t>(ECEII considerations).</a:t>
            </a:r>
          </a:p>
          <a:p>
            <a:pPr marL="346075" indent="-346075"/>
            <a:r>
              <a:rPr lang="en-US" altLang="en-US" dirty="0"/>
              <a:t>Collaboration with neighboring TSPs on corrective action plans and transmission upgrades</a:t>
            </a:r>
          </a:p>
          <a:p>
            <a:pPr marL="346075" indent="-346075"/>
            <a:endParaRPr lang="en-US" altLang="en-US" sz="2400" dirty="0">
              <a:cs typeface="Arial" panose="020B0604020202020204" pitchFamily="34" charset="0"/>
            </a:endParaRPr>
          </a:p>
        </p:txBody>
      </p:sp>
    </p:spTree>
    <p:extLst>
      <p:ext uri="{BB962C8B-B14F-4D97-AF65-F5344CB8AC3E}">
        <p14:creationId xmlns:p14="http://schemas.microsoft.com/office/powerpoint/2010/main" val="151102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p:nvPr>
        </p:nvSpPr>
        <p:spPr>
          <a:xfrm>
            <a:off x="268287" y="160407"/>
            <a:ext cx="11655425" cy="1311275"/>
          </a:xfrm>
        </p:spPr>
        <p:txBody>
          <a:bodyPr/>
          <a:lstStyle/>
          <a:p>
            <a:r>
              <a:rPr lang="en-US" altLang="en-US" b="1" dirty="0"/>
              <a:t>Transmission Interconnection Facilities</a:t>
            </a:r>
          </a:p>
        </p:txBody>
      </p:sp>
      <p:sp>
        <p:nvSpPr>
          <p:cNvPr id="2" name="Slide Number Placeholder 1"/>
          <p:cNvSpPr>
            <a:spLocks noGrp="1"/>
          </p:cNvSpPr>
          <p:nvPr>
            <p:ph type="sldNum" sz="quarter" idx="12"/>
          </p:nvPr>
        </p:nvSpPr>
        <p:spPr/>
        <p:txBody>
          <a:bodyPr/>
          <a:lstStyle/>
          <a:p>
            <a:fld id="{E32D0D94-E757-4437-9825-B419F2286E54}" type="slidenum">
              <a:rPr lang="en-US" smtClean="0"/>
              <a:t>9</a:t>
            </a:fld>
            <a:endParaRPr lang="en-US"/>
          </a:p>
        </p:txBody>
      </p:sp>
      <p:sp>
        <p:nvSpPr>
          <p:cNvPr id="7" name="Content Placeholder 3"/>
          <p:cNvSpPr>
            <a:spLocks noGrp="1"/>
          </p:cNvSpPr>
          <p:nvPr>
            <p:ph sz="quarter" idx="4294967295"/>
          </p:nvPr>
        </p:nvSpPr>
        <p:spPr>
          <a:xfrm>
            <a:off x="268288" y="1690688"/>
            <a:ext cx="11655425" cy="4676775"/>
          </a:xfrm>
          <a:prstGeom prst="rect">
            <a:avLst/>
          </a:prstGeom>
        </p:spPr>
        <p:txBody>
          <a:bodyPr rtlCol="0"/>
          <a:lstStyle/>
          <a:p>
            <a:pPr marL="0" indent="0" fontAlgn="auto">
              <a:spcAft>
                <a:spcPts val="0"/>
              </a:spcAft>
              <a:buFont typeface="Arial"/>
              <a:buNone/>
              <a:defRPr/>
            </a:pPr>
            <a:r>
              <a:rPr lang="en-US" dirty="0"/>
              <a:t>Inputs to evaluation of scope for the Transmission Interconnection Facilities (TIF):</a:t>
            </a:r>
          </a:p>
          <a:p>
            <a:pPr fontAlgn="auto">
              <a:spcAft>
                <a:spcPts val="0"/>
              </a:spcAft>
              <a:buFont typeface="Arial"/>
              <a:buChar char="•"/>
              <a:defRPr/>
            </a:pPr>
            <a:r>
              <a:rPr lang="en-US" dirty="0"/>
              <a:t>New Transmission Interconnection (TIF project)</a:t>
            </a:r>
          </a:p>
          <a:p>
            <a:pPr lvl="1" fontAlgn="auto">
              <a:spcAft>
                <a:spcPts val="0"/>
              </a:spcAft>
              <a:defRPr/>
            </a:pPr>
            <a:r>
              <a:rPr lang="en-US" dirty="0"/>
              <a:t>Proof of Site Control</a:t>
            </a:r>
          </a:p>
          <a:p>
            <a:pPr lvl="1" fontAlgn="auto">
              <a:spcAft>
                <a:spcPts val="0"/>
              </a:spcAft>
              <a:defRPr/>
            </a:pPr>
            <a:r>
              <a:rPr lang="en-US" dirty="0"/>
              <a:t>Site Control Boundaries (</a:t>
            </a:r>
            <a:r>
              <a:rPr lang="en-US" dirty="0" err="1"/>
              <a:t>kmz</a:t>
            </a:r>
            <a:r>
              <a:rPr lang="en-US" dirty="0"/>
              <a:t>)</a:t>
            </a:r>
          </a:p>
          <a:p>
            <a:pPr lvl="1">
              <a:defRPr/>
            </a:pPr>
            <a:r>
              <a:rPr lang="en-US" dirty="0"/>
              <a:t>One-line and layout of DSP and Load Facilities</a:t>
            </a:r>
          </a:p>
          <a:p>
            <a:pPr lvl="1" fontAlgn="auto">
              <a:spcAft>
                <a:spcPts val="0"/>
              </a:spcAft>
              <a:defRPr/>
            </a:pPr>
            <a:r>
              <a:rPr lang="en-US" dirty="0"/>
              <a:t>Power Transformer owner (DSP or </a:t>
            </a:r>
            <a:r>
              <a:rPr lang="en-US" dirty="0" smtClean="0"/>
              <a:t>Customer</a:t>
            </a:r>
            <a:r>
              <a:rPr lang="en-US" dirty="0"/>
              <a:t>)</a:t>
            </a:r>
          </a:p>
          <a:p>
            <a:pPr fontAlgn="auto">
              <a:spcAft>
                <a:spcPts val="0"/>
              </a:spcAft>
              <a:buFont typeface="Arial"/>
              <a:buChar char="•"/>
              <a:defRPr/>
            </a:pPr>
            <a:r>
              <a:rPr lang="en-US" dirty="0"/>
              <a:t>Collocated with Generation (TIF project typically not required)</a:t>
            </a:r>
          </a:p>
          <a:p>
            <a:pPr lvl="1" fontAlgn="auto">
              <a:spcAft>
                <a:spcPts val="0"/>
              </a:spcAft>
              <a:defRPr/>
            </a:pPr>
            <a:r>
              <a:rPr lang="en-US" dirty="0"/>
              <a:t>One-line and layout of Generation Resource and Load Facilities</a:t>
            </a:r>
          </a:p>
          <a:p>
            <a:pPr>
              <a:buFont typeface="Arial"/>
              <a:buChar char="•"/>
              <a:defRPr/>
            </a:pPr>
            <a:r>
              <a:rPr lang="en-US" altLang="en-US" dirty="0"/>
              <a:t>No formal study report as a deliverable</a:t>
            </a:r>
          </a:p>
          <a:p>
            <a:pPr fontAlgn="auto">
              <a:spcAft>
                <a:spcPts val="0"/>
              </a:spcAft>
              <a:buFont typeface="Arial"/>
              <a:buChar char="•"/>
              <a:defRPr/>
            </a:pPr>
            <a:endParaRPr lang="en-US" dirty="0"/>
          </a:p>
        </p:txBody>
      </p:sp>
    </p:spTree>
    <p:extLst>
      <p:ext uri="{BB962C8B-B14F-4D97-AF65-F5344CB8AC3E}">
        <p14:creationId xmlns:p14="http://schemas.microsoft.com/office/powerpoint/2010/main" val="3195800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TotalTime>
  <Words>1520</Words>
  <Application>Microsoft Office PowerPoint</Application>
  <PresentationFormat>Widescreen</PresentationFormat>
  <Paragraphs>422</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ERCOT LFLTF Meeting</vt:lpstr>
      <vt:lpstr>CenterPoint Energy </vt:lpstr>
      <vt:lpstr>Oncor</vt:lpstr>
      <vt:lpstr>LCRA Transmission Services Corporation</vt:lpstr>
      <vt:lpstr>AEP Texas</vt:lpstr>
      <vt:lpstr>Interconnection Process Flow</vt:lpstr>
      <vt:lpstr>Load Interconnection Request Intake</vt:lpstr>
      <vt:lpstr>PowerPoint Presentation</vt:lpstr>
      <vt:lpstr>Transmission Interconnection Facilities</vt:lpstr>
      <vt:lpstr>Interconnection Agreement</vt:lpstr>
      <vt:lpstr>ERCOT Modeling Requirements</vt:lpstr>
      <vt:lpstr>ERCOT Modeling Requirements</vt:lpstr>
      <vt:lpstr>ERCOT Modeling Requirements</vt:lpstr>
      <vt:lpstr>ERCOT Modeling Requirements</vt:lpstr>
      <vt:lpstr>ERCOT Modeling Requirements</vt:lpstr>
      <vt:lpstr>ERCOT Modeling Requirements</vt:lpstr>
      <vt:lpstr>Schedule Considerations</vt:lpstr>
      <vt:lpstr>Standard POI Configuration with HV Breakers ROM Schedule: 18-24 Months</vt:lpstr>
      <vt:lpstr>Interconnection Challenges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dc:creator>
  <cp:lastModifiedBy>Martha</cp:lastModifiedBy>
  <cp:revision>151</cp:revision>
  <dcterms:created xsi:type="dcterms:W3CDTF">2022-04-22T19:05:41Z</dcterms:created>
  <dcterms:modified xsi:type="dcterms:W3CDTF">2022-04-25T21:20:37Z</dcterms:modified>
</cp:coreProperties>
</file>