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0"/>
  </p:notesMasterIdLst>
  <p:handoutMasterIdLst>
    <p:handoutMasterId r:id="rId11"/>
  </p:handoutMasterIdLst>
  <p:sldIdLst>
    <p:sldId id="260" r:id="rId6"/>
    <p:sldId id="271" r:id="rId7"/>
    <p:sldId id="270" r:id="rId8"/>
    <p:sldId id="269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jbernecker\Data%20Center%20Loads\Internal%20Meetings\AggregateData_0421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jbernecker\Data%20Center%20Loads\Internal%20Meetings\AggregateData_0421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jbernecker\Data%20Center%20Loads\Internal%20Meetings\AggregateData_04212022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4"/>
          <c:order val="0"/>
          <c:tx>
            <c:strRef>
              <c:f>'Chart Data'!$B$52</c:f>
              <c:strCache>
                <c:ptCount val="1"/>
                <c:pt idx="0">
                  <c:v>Submittal Expected</c:v>
                </c:pt>
              </c:strCache>
            </c:strRef>
          </c:tx>
          <c:spPr>
            <a:solidFill>
              <a:srgbClr val="00AEC7"/>
            </a:solidFill>
            <a:ln>
              <a:noFill/>
            </a:ln>
            <a:effectLst/>
          </c:spPr>
          <c:invertIfNegative val="0"/>
          <c:cat>
            <c:numRef>
              <c:f>'Chart Data'!$C$51:$G$51</c:f>
              <c:numCache>
                <c:formatCode>General</c:formatCode>
                <c:ptCount val="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</c:numCache>
            </c:numRef>
          </c:cat>
          <c:val>
            <c:numRef>
              <c:f>'Chart Data'!$C$52:$G$52</c:f>
              <c:numCache>
                <c:formatCode>General</c:formatCode>
                <c:ptCount val="5"/>
                <c:pt idx="0">
                  <c:v>2290.9</c:v>
                </c:pt>
                <c:pt idx="1">
                  <c:v>4795.3</c:v>
                </c:pt>
                <c:pt idx="2">
                  <c:v>6795.3</c:v>
                </c:pt>
                <c:pt idx="3">
                  <c:v>7795.3</c:v>
                </c:pt>
                <c:pt idx="4">
                  <c:v>8695.2999999999993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3F-4C43-9AD9-5F2473A536FE}"/>
            </c:ext>
          </c:extLst>
        </c:ser>
        <c:ser>
          <c:idx val="5"/>
          <c:order val="1"/>
          <c:tx>
            <c:strRef>
              <c:f>'Chart Data'!$B$56</c:f>
              <c:strCache>
                <c:ptCount val="1"/>
                <c:pt idx="0">
                  <c:v>Under Review</c:v>
                </c:pt>
              </c:strCache>
            </c:strRef>
          </c:tx>
          <c:spPr>
            <a:solidFill>
              <a:srgbClr val="5B6770"/>
            </a:solidFill>
            <a:ln>
              <a:noFill/>
            </a:ln>
            <a:effectLst/>
          </c:spPr>
          <c:invertIfNegative val="0"/>
          <c:cat>
            <c:numRef>
              <c:f>'Chart Data'!$C$51:$G$51</c:f>
              <c:numCache>
                <c:formatCode>General</c:formatCode>
                <c:ptCount val="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</c:numCache>
            </c:numRef>
          </c:cat>
          <c:val>
            <c:numRef>
              <c:f>'Chart Data'!$C$56:$G$56</c:f>
              <c:numCache>
                <c:formatCode>General</c:formatCode>
                <c:ptCount val="5"/>
                <c:pt idx="0">
                  <c:v>1553</c:v>
                </c:pt>
                <c:pt idx="1">
                  <c:v>2355</c:v>
                </c:pt>
                <c:pt idx="2">
                  <c:v>2605</c:v>
                </c:pt>
                <c:pt idx="3">
                  <c:v>3105</c:v>
                </c:pt>
                <c:pt idx="4">
                  <c:v>3505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3F-4C43-9AD9-5F2473A536FE}"/>
            </c:ext>
          </c:extLst>
        </c:ser>
        <c:ser>
          <c:idx val="1"/>
          <c:order val="2"/>
          <c:tx>
            <c:strRef>
              <c:f>'Chart Data'!$B$53</c:f>
              <c:strCache>
                <c:ptCount val="1"/>
                <c:pt idx="0">
                  <c:v>ERCOT Comments Sent</c:v>
                </c:pt>
              </c:strCache>
            </c:strRef>
          </c:tx>
          <c:spPr>
            <a:solidFill>
              <a:srgbClr val="26D07C"/>
            </a:solidFill>
            <a:ln>
              <a:noFill/>
            </a:ln>
            <a:effectLst/>
          </c:spPr>
          <c:invertIfNegative val="0"/>
          <c:cat>
            <c:numRef>
              <c:f>'Chart Data'!$C$51:$G$51</c:f>
              <c:numCache>
                <c:formatCode>General</c:formatCode>
                <c:ptCount val="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</c:numCache>
            </c:numRef>
          </c:cat>
          <c:val>
            <c:numRef>
              <c:f>'Chart Data'!$C$53:$G$53</c:f>
              <c:numCache>
                <c:formatCode>General</c:formatCode>
                <c:ptCount val="5"/>
                <c:pt idx="0">
                  <c:v>247</c:v>
                </c:pt>
                <c:pt idx="1">
                  <c:v>1960</c:v>
                </c:pt>
                <c:pt idx="2">
                  <c:v>2060</c:v>
                </c:pt>
                <c:pt idx="3">
                  <c:v>2260</c:v>
                </c:pt>
                <c:pt idx="4">
                  <c:v>2760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83F-4C43-9AD9-5F2473A536FE}"/>
            </c:ext>
          </c:extLst>
        </c:ser>
        <c:ser>
          <c:idx val="2"/>
          <c:order val="3"/>
          <c:tx>
            <c:strRef>
              <c:f>'Chart Data'!$B$54</c:f>
              <c:strCache>
                <c:ptCount val="1"/>
                <c:pt idx="0">
                  <c:v>Interim Limits Established</c:v>
                </c:pt>
              </c:strCache>
            </c:strRef>
          </c:tx>
          <c:spPr>
            <a:solidFill>
              <a:srgbClr val="890C58"/>
            </a:solidFill>
            <a:ln>
              <a:noFill/>
            </a:ln>
            <a:effectLst/>
          </c:spPr>
          <c:invertIfNegative val="0"/>
          <c:cat>
            <c:numRef>
              <c:f>'Chart Data'!$C$51:$G$51</c:f>
              <c:numCache>
                <c:formatCode>General</c:formatCode>
                <c:ptCount val="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</c:numCache>
            </c:numRef>
          </c:cat>
          <c:val>
            <c:numRef>
              <c:f>'Chart Data'!$C$54:$G$54</c:f>
              <c:numCache>
                <c:formatCode>General</c:formatCode>
                <c:ptCount val="5"/>
                <c:pt idx="0">
                  <c:v>600</c:v>
                </c:pt>
                <c:pt idx="1">
                  <c:v>1500</c:v>
                </c:pt>
                <c:pt idx="2">
                  <c:v>1800</c:v>
                </c:pt>
                <c:pt idx="3">
                  <c:v>1800</c:v>
                </c:pt>
                <c:pt idx="4">
                  <c:v>1800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83F-4C43-9AD9-5F2473A536FE}"/>
            </c:ext>
          </c:extLst>
        </c:ser>
        <c:ser>
          <c:idx val="3"/>
          <c:order val="4"/>
          <c:tx>
            <c:strRef>
              <c:f>'Chart Data'!$B$55</c:f>
              <c:strCache>
                <c:ptCount val="1"/>
                <c:pt idx="0">
                  <c:v>Review Complete</c:v>
                </c:pt>
              </c:strCache>
            </c:strRef>
          </c:tx>
          <c:spPr>
            <a:solidFill>
              <a:srgbClr val="FF8200"/>
            </a:solidFill>
            <a:ln>
              <a:noFill/>
            </a:ln>
            <a:effectLst/>
          </c:spPr>
          <c:invertIfNegative val="0"/>
          <c:cat>
            <c:numRef>
              <c:f>'Chart Data'!$C$51:$G$51</c:f>
              <c:numCache>
                <c:formatCode>General</c:formatCode>
                <c:ptCount val="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</c:numCache>
            </c:numRef>
          </c:cat>
          <c:val>
            <c:numRef>
              <c:f>'Chart Data'!$C$55:$G$55</c:f>
              <c:numCache>
                <c:formatCode>General</c:formatCode>
                <c:ptCount val="5"/>
                <c:pt idx="0">
                  <c:v>341</c:v>
                </c:pt>
                <c:pt idx="1">
                  <c:v>341</c:v>
                </c:pt>
                <c:pt idx="2">
                  <c:v>341</c:v>
                </c:pt>
                <c:pt idx="3">
                  <c:v>341</c:v>
                </c:pt>
                <c:pt idx="4">
                  <c:v>341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83F-4C43-9AD9-5F2473A536FE}"/>
            </c:ext>
          </c:extLst>
        </c:ser>
        <c:ser>
          <c:idx val="6"/>
          <c:order val="5"/>
          <c:tx>
            <c:strRef>
              <c:f>'Chart Data'!$B$57</c:f>
              <c:strCache>
                <c:ptCount val="1"/>
                <c:pt idx="0">
                  <c:v>Existing</c:v>
                </c:pt>
              </c:strCache>
            </c:strRef>
          </c:tx>
          <c:spPr>
            <a:solidFill>
              <a:srgbClr val="685BC7"/>
            </a:solidFill>
            <a:ln>
              <a:noFill/>
            </a:ln>
            <a:effectLst/>
          </c:spPr>
          <c:invertIfNegative val="0"/>
          <c:cat>
            <c:numRef>
              <c:f>'Chart Data'!$C$51:$G$51</c:f>
              <c:numCache>
                <c:formatCode>General</c:formatCode>
                <c:ptCount val="5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  <c:pt idx="3">
                  <c:v>2025</c:v>
                </c:pt>
                <c:pt idx="4">
                  <c:v>2026</c:v>
                </c:pt>
              </c:numCache>
            </c:numRef>
          </c:cat>
          <c:val>
            <c:numRef>
              <c:f>'Chart Data'!$C$57:$G$57</c:f>
              <c:numCache>
                <c:formatCode>General</c:formatCode>
                <c:ptCount val="5"/>
                <c:pt idx="0">
                  <c:v>275</c:v>
                </c:pt>
                <c:pt idx="1">
                  <c:v>275</c:v>
                </c:pt>
                <c:pt idx="2">
                  <c:v>275</c:v>
                </c:pt>
                <c:pt idx="3">
                  <c:v>275</c:v>
                </c:pt>
                <c:pt idx="4">
                  <c:v>275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83F-4C43-9AD9-5F2473A536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49445136"/>
        <c:axId val="2049445552"/>
      </c:barChart>
      <c:catAx>
        <c:axId val="2049445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9445552"/>
        <c:crosses val="autoZero"/>
        <c:auto val="1"/>
        <c:lblAlgn val="ctr"/>
        <c:lblOffset val="100"/>
        <c:noMultiLvlLbl val="0"/>
      </c:catAx>
      <c:valAx>
        <c:axId val="2049445552"/>
        <c:scaling>
          <c:orientation val="minMax"/>
          <c:max val="18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Cumulative Large Load Interconnection Requests (MW)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49445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'Chart Data'!$K$20</c:f>
              <c:strCache>
                <c:ptCount val="1"/>
                <c:pt idx="0">
                  <c:v>Total Load (MW)</c:v>
                </c:pt>
              </c:strCache>
            </c:strRef>
          </c:tx>
          <c:spPr>
            <a:solidFill>
              <a:srgbClr val="00AEC7"/>
            </a:solidFill>
            <a:ln>
              <a:noFill/>
            </a:ln>
            <a:effectLst/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'Chart Data'!$J$21:$J$28</c:f>
              <c:strCache>
                <c:ptCount val="8"/>
                <c:pt idx="0">
                  <c:v>Coast</c:v>
                </c:pt>
                <c:pt idx="1">
                  <c:v>East</c:v>
                </c:pt>
                <c:pt idx="2">
                  <c:v>Far West</c:v>
                </c:pt>
                <c:pt idx="3">
                  <c:v>North</c:v>
                </c:pt>
                <c:pt idx="4">
                  <c:v>North Central</c:v>
                </c:pt>
                <c:pt idx="5">
                  <c:v>South</c:v>
                </c:pt>
                <c:pt idx="6">
                  <c:v>South Central</c:v>
                </c:pt>
                <c:pt idx="7">
                  <c:v>West</c:v>
                </c:pt>
              </c:strCache>
            </c:strRef>
          </c:cat>
          <c:val>
            <c:numRef>
              <c:f>'Chart Data'!$K$21:$K$28</c:f>
              <c:numCache>
                <c:formatCode>General</c:formatCode>
                <c:ptCount val="8"/>
                <c:pt idx="0">
                  <c:v>30</c:v>
                </c:pt>
                <c:pt idx="1">
                  <c:v>1600</c:v>
                </c:pt>
                <c:pt idx="2">
                  <c:v>4491</c:v>
                </c:pt>
                <c:pt idx="3">
                  <c:v>6066.4</c:v>
                </c:pt>
                <c:pt idx="4">
                  <c:v>1400</c:v>
                </c:pt>
                <c:pt idx="5">
                  <c:v>500</c:v>
                </c:pt>
                <c:pt idx="6">
                  <c:v>1438.6</c:v>
                </c:pt>
                <c:pt idx="7">
                  <c:v>1850.3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F1-4133-963B-3B0AFD92F40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58079376"/>
        <c:axId val="2058079792"/>
      </c:barChart>
      <c:catAx>
        <c:axId val="2058079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8079792"/>
        <c:crosses val="autoZero"/>
        <c:auto val="1"/>
        <c:lblAlgn val="ctr"/>
        <c:lblOffset val="100"/>
        <c:noMultiLvlLbl val="0"/>
      </c:catAx>
      <c:valAx>
        <c:axId val="2058079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Total Large Load Interconnection Requests</a:t>
                </a:r>
                <a:r>
                  <a:rPr lang="en-US" baseline="0" dirty="0"/>
                  <a:t> (MW)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580793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spPr>
            <a:solidFill>
              <a:srgbClr val="5B6770"/>
            </a:solidFill>
          </c:spPr>
          <c:dPt>
            <c:idx val="0"/>
            <c:bubble3D val="0"/>
            <c:spPr>
              <a:solidFill>
                <a:srgbClr val="00AEC7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BF8-43AE-8B02-AABBBACB1083}"/>
              </c:ext>
            </c:extLst>
          </c:dPt>
          <c:dPt>
            <c:idx val="1"/>
            <c:bubble3D val="0"/>
            <c:spPr>
              <a:solidFill>
                <a:srgbClr val="5B677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BF8-43AE-8B02-AABBBACB1083}"/>
              </c:ext>
            </c:extLst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'Chart Data'!$B$2:$B$3</c:f>
              <c:strCache>
                <c:ptCount val="2"/>
                <c:pt idx="0">
                  <c:v>Standalone</c:v>
                </c:pt>
                <c:pt idx="1">
                  <c:v>Co-located</c:v>
                </c:pt>
              </c:strCache>
            </c:strRef>
          </c:cat>
          <c:val>
            <c:numRef>
              <c:f>'Chart Data'!$E$2:$E$3</c:f>
              <c:numCache>
                <c:formatCode>General</c:formatCode>
                <c:ptCount val="2"/>
                <c:pt idx="0">
                  <c:v>12190</c:v>
                </c:pt>
                <c:pt idx="1">
                  <c:v>5186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BF8-43AE-8B02-AABBBACB108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9738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59559"/>
            <a:ext cx="564603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Overview of Large Load Interconnection Requests (Interim Process)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Large Flexible Load Task Force</a:t>
            </a:r>
          </a:p>
          <a:p>
            <a:r>
              <a:rPr lang="en-US" dirty="0">
                <a:solidFill>
                  <a:schemeClr val="tx2"/>
                </a:solidFill>
              </a:rPr>
              <a:t>April 26,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40EE3-DFB4-43CC-9348-6F497342C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5582C2-59DF-43AB-BA85-2773EE97D8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3E183C8-7D15-4EFA-817F-C55DD3D1CE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6629534"/>
              </p:ext>
            </p:extLst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1139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B80B5-1278-4A7D-A030-37EDC3CF2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Requests by Weather Zone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9C6E2D-61C8-4629-97D3-6E93B80D2B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C99A9F1-DD5E-4246-9F25-B32AF6D820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6022476"/>
              </p:ext>
            </p:extLst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76590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8204A-BAF4-4DAC-8480-7F654C398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Behind-the-Meter and Netting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1A0B0B-70A5-42E4-A0B6-D82A4DD06E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90C5241E-7B49-42F0-8073-0C5CF9CD365E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04800" y="990600"/>
          <a:ext cx="8534400" cy="5053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249207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infopath/2007/PartnerControls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241</TotalTime>
  <Words>46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PowerPoint Presentation</vt:lpstr>
      <vt:lpstr>Overview</vt:lpstr>
      <vt:lpstr>Requests by Weather Zone</vt:lpstr>
      <vt:lpstr>Behind-the-Meter and Netting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Bernecker, John</cp:lastModifiedBy>
  <cp:revision>36</cp:revision>
  <cp:lastPrinted>2016-01-21T20:53:15Z</cp:lastPrinted>
  <dcterms:created xsi:type="dcterms:W3CDTF">2016-01-21T15:20:31Z</dcterms:created>
  <dcterms:modified xsi:type="dcterms:W3CDTF">2022-04-25T17:53:07Z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