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1" r:id="rId7"/>
    <p:sldId id="270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jbernecker\Data%20Center%20Loads\Internal%20Meetings\AggregateData_0421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jbernecker\Data%20Center%20Loads\Internal%20Meetings\AggregateData_0421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jbernecker\Data%20Center%20Loads\Internal%20Meetings\AggregateData_0421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'Chart Data'!$B$52</c:f>
              <c:strCache>
                <c:ptCount val="1"/>
                <c:pt idx="0">
                  <c:v>Submittal Expected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numRef>
              <c:f>'Chart Data'!$C$51:$G$51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'Chart Data'!$C$52:$G$52</c:f>
              <c:numCache>
                <c:formatCode>General</c:formatCode>
                <c:ptCount val="5"/>
                <c:pt idx="0">
                  <c:v>2290.9</c:v>
                </c:pt>
                <c:pt idx="1">
                  <c:v>4795.3</c:v>
                </c:pt>
                <c:pt idx="2">
                  <c:v>6795.3</c:v>
                </c:pt>
                <c:pt idx="3">
                  <c:v>7795.3</c:v>
                </c:pt>
                <c:pt idx="4">
                  <c:v>8695.2999999999993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F-4C43-9AD9-5F2473A536FE}"/>
            </c:ext>
          </c:extLst>
        </c:ser>
        <c:ser>
          <c:idx val="5"/>
          <c:order val="1"/>
          <c:tx>
            <c:strRef>
              <c:f>'Chart Data'!$B$56</c:f>
              <c:strCache>
                <c:ptCount val="1"/>
                <c:pt idx="0">
                  <c:v>Under Review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numRef>
              <c:f>'Chart Data'!$C$51:$G$51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'Chart Data'!$C$56:$G$56</c:f>
              <c:numCache>
                <c:formatCode>General</c:formatCode>
                <c:ptCount val="5"/>
                <c:pt idx="0">
                  <c:v>1553</c:v>
                </c:pt>
                <c:pt idx="1">
                  <c:v>2355</c:v>
                </c:pt>
                <c:pt idx="2">
                  <c:v>2605</c:v>
                </c:pt>
                <c:pt idx="3">
                  <c:v>3105</c:v>
                </c:pt>
                <c:pt idx="4">
                  <c:v>3505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3F-4C43-9AD9-5F2473A536FE}"/>
            </c:ext>
          </c:extLst>
        </c:ser>
        <c:ser>
          <c:idx val="1"/>
          <c:order val="2"/>
          <c:tx>
            <c:strRef>
              <c:f>'Chart Data'!$B$53</c:f>
              <c:strCache>
                <c:ptCount val="1"/>
                <c:pt idx="0">
                  <c:v>ERCOT Comments Sent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numRef>
              <c:f>'Chart Data'!$C$51:$G$51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'Chart Data'!$C$53:$G$53</c:f>
              <c:numCache>
                <c:formatCode>General</c:formatCode>
                <c:ptCount val="5"/>
                <c:pt idx="0">
                  <c:v>247</c:v>
                </c:pt>
                <c:pt idx="1">
                  <c:v>1960</c:v>
                </c:pt>
                <c:pt idx="2">
                  <c:v>2060</c:v>
                </c:pt>
                <c:pt idx="3">
                  <c:v>2260</c:v>
                </c:pt>
                <c:pt idx="4">
                  <c:v>2760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3F-4C43-9AD9-5F2473A536FE}"/>
            </c:ext>
          </c:extLst>
        </c:ser>
        <c:ser>
          <c:idx val="2"/>
          <c:order val="3"/>
          <c:tx>
            <c:strRef>
              <c:f>'Chart Data'!$B$54</c:f>
              <c:strCache>
                <c:ptCount val="1"/>
                <c:pt idx="0">
                  <c:v>Interim Limits Established</c:v>
                </c:pt>
              </c:strCache>
            </c:strRef>
          </c:tx>
          <c:spPr>
            <a:solidFill>
              <a:srgbClr val="890C58"/>
            </a:solidFill>
            <a:ln>
              <a:noFill/>
            </a:ln>
            <a:effectLst/>
          </c:spPr>
          <c:invertIfNegative val="0"/>
          <c:cat>
            <c:numRef>
              <c:f>'Chart Data'!$C$51:$G$51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'Chart Data'!$C$54:$G$54</c:f>
              <c:numCache>
                <c:formatCode>General</c:formatCode>
                <c:ptCount val="5"/>
                <c:pt idx="0">
                  <c:v>600</c:v>
                </c:pt>
                <c:pt idx="1">
                  <c:v>1500</c:v>
                </c:pt>
                <c:pt idx="2">
                  <c:v>1800</c:v>
                </c:pt>
                <c:pt idx="3">
                  <c:v>1800</c:v>
                </c:pt>
                <c:pt idx="4">
                  <c:v>1800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3F-4C43-9AD9-5F2473A536FE}"/>
            </c:ext>
          </c:extLst>
        </c:ser>
        <c:ser>
          <c:idx val="3"/>
          <c:order val="4"/>
          <c:tx>
            <c:strRef>
              <c:f>'Chart Data'!$B$55</c:f>
              <c:strCache>
                <c:ptCount val="1"/>
                <c:pt idx="0">
                  <c:v>Review Complete</c:v>
                </c:pt>
              </c:strCache>
            </c:strRef>
          </c:tx>
          <c:spPr>
            <a:solidFill>
              <a:srgbClr val="FF8200"/>
            </a:solidFill>
            <a:ln>
              <a:noFill/>
            </a:ln>
            <a:effectLst/>
          </c:spPr>
          <c:invertIfNegative val="0"/>
          <c:cat>
            <c:numRef>
              <c:f>'Chart Data'!$C$51:$G$51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'Chart Data'!$C$55:$G$55</c:f>
              <c:numCache>
                <c:formatCode>General</c:formatCode>
                <c:ptCount val="5"/>
                <c:pt idx="0">
                  <c:v>341</c:v>
                </c:pt>
                <c:pt idx="1">
                  <c:v>341</c:v>
                </c:pt>
                <c:pt idx="2">
                  <c:v>341</c:v>
                </c:pt>
                <c:pt idx="3">
                  <c:v>341</c:v>
                </c:pt>
                <c:pt idx="4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3F-4C43-9AD9-5F2473A536FE}"/>
            </c:ext>
          </c:extLst>
        </c:ser>
        <c:ser>
          <c:idx val="6"/>
          <c:order val="5"/>
          <c:tx>
            <c:strRef>
              <c:f>'Chart Data'!$B$57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invertIfNegative val="0"/>
          <c:cat>
            <c:numRef>
              <c:f>'Chart Data'!$C$51:$G$51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'Chart Data'!$C$57:$G$57</c:f>
              <c:numCache>
                <c:formatCode>General</c:formatCode>
                <c:ptCount val="5"/>
                <c:pt idx="0">
                  <c:v>275</c:v>
                </c:pt>
                <c:pt idx="1">
                  <c:v>275</c:v>
                </c:pt>
                <c:pt idx="2">
                  <c:v>275</c:v>
                </c:pt>
                <c:pt idx="3">
                  <c:v>275</c:v>
                </c:pt>
                <c:pt idx="4">
                  <c:v>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3F-4C43-9AD9-5F2473A53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9445136"/>
        <c:axId val="2049445552"/>
      </c:barChart>
      <c:catAx>
        <c:axId val="204944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445552"/>
        <c:crosses val="autoZero"/>
        <c:auto val="1"/>
        <c:lblAlgn val="ctr"/>
        <c:lblOffset val="100"/>
        <c:noMultiLvlLbl val="0"/>
      </c:catAx>
      <c:valAx>
        <c:axId val="2049445552"/>
        <c:scaling>
          <c:orientation val="minMax"/>
          <c:max val="1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Cumulative Large Load Interconnection Requests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44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Data'!$K$20</c:f>
              <c:strCache>
                <c:ptCount val="1"/>
                <c:pt idx="0">
                  <c:v>Total Load (MW)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Data'!$J$21:$J$28</c:f>
              <c:strCache>
                <c:ptCount val="8"/>
                <c:pt idx="0">
                  <c:v>Coast</c:v>
                </c:pt>
                <c:pt idx="1">
                  <c:v>East</c:v>
                </c:pt>
                <c:pt idx="2">
                  <c:v>Far West</c:v>
                </c:pt>
                <c:pt idx="3">
                  <c:v>North</c:v>
                </c:pt>
                <c:pt idx="4">
                  <c:v>North Central</c:v>
                </c:pt>
                <c:pt idx="5">
                  <c:v>South</c:v>
                </c:pt>
                <c:pt idx="6">
                  <c:v>South Central</c:v>
                </c:pt>
                <c:pt idx="7">
                  <c:v>West</c:v>
                </c:pt>
              </c:strCache>
            </c:strRef>
          </c:cat>
          <c:val>
            <c:numRef>
              <c:f>'Chart Data'!$K$21:$K$28</c:f>
              <c:numCache>
                <c:formatCode>General</c:formatCode>
                <c:ptCount val="8"/>
                <c:pt idx="0">
                  <c:v>30</c:v>
                </c:pt>
                <c:pt idx="1">
                  <c:v>1600</c:v>
                </c:pt>
                <c:pt idx="2">
                  <c:v>4491</c:v>
                </c:pt>
                <c:pt idx="3">
                  <c:v>6066.4</c:v>
                </c:pt>
                <c:pt idx="4">
                  <c:v>1400</c:v>
                </c:pt>
                <c:pt idx="5">
                  <c:v>500</c:v>
                </c:pt>
                <c:pt idx="6">
                  <c:v>1438.6</c:v>
                </c:pt>
                <c:pt idx="7">
                  <c:v>1850.3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1-4133-963B-3B0AFD92F4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8079376"/>
        <c:axId val="2058079792"/>
      </c:barChart>
      <c:catAx>
        <c:axId val="205807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8079792"/>
        <c:crosses val="autoZero"/>
        <c:auto val="1"/>
        <c:lblAlgn val="ctr"/>
        <c:lblOffset val="100"/>
        <c:noMultiLvlLbl val="0"/>
      </c:catAx>
      <c:valAx>
        <c:axId val="205807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Large Load Interconnection Requests</a:t>
                </a:r>
                <a:r>
                  <a:rPr lang="en-US" baseline="0" dirty="0"/>
                  <a:t> (MW)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807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5B6770"/>
            </a:solidFill>
          </c:spPr>
          <c:dPt>
            <c:idx val="0"/>
            <c:bubble3D val="0"/>
            <c:spPr>
              <a:solidFill>
                <a:srgbClr val="00AEC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F8-43AE-8B02-AABBBACB1083}"/>
              </c:ext>
            </c:extLst>
          </c:dPt>
          <c:dPt>
            <c:idx val="1"/>
            <c:bubble3D val="0"/>
            <c:spPr>
              <a:solidFill>
                <a:srgbClr val="5B67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F8-43AE-8B02-AABBBACB108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 Data'!$B$2:$B$3</c:f>
              <c:strCache>
                <c:ptCount val="2"/>
                <c:pt idx="0">
                  <c:v>Standalone</c:v>
                </c:pt>
                <c:pt idx="1">
                  <c:v>Co-located</c:v>
                </c:pt>
              </c:strCache>
            </c:strRef>
          </c:cat>
          <c:val>
            <c:numRef>
              <c:f>'Chart Data'!$E$2:$E$3</c:f>
              <c:numCache>
                <c:formatCode>General</c:formatCode>
                <c:ptCount val="2"/>
                <c:pt idx="0">
                  <c:v>12190</c:v>
                </c:pt>
                <c:pt idx="1">
                  <c:v>5186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F8-43AE-8B02-AABBBACB10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73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59559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Overview of Large Load Interconnection Requests (Interim Process)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Large Flexible Load Task Force</a:t>
            </a:r>
          </a:p>
          <a:p>
            <a:r>
              <a:rPr lang="en-US" dirty="0">
                <a:solidFill>
                  <a:schemeClr val="tx2"/>
                </a:solidFill>
              </a:rPr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0EE3-DFB4-43CC-9348-6F497342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582C2-59DF-43AB-BA85-2773EE97D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E183C8-7D15-4EFA-817F-C55DD3D1C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629534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113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80B5-1278-4A7D-A030-37EDC3CF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Requests by Weather Zone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C6E2D-61C8-4629-97D3-6E93B80D2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99A9F1-DD5E-4246-9F25-B32AF6D820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022476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59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204A-BAF4-4DAC-8480-7F654C39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Behind-the-Meter and Netting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A0B0B-70A5-42E4-A0B6-D82A4DD06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C5241E-7B49-42F0-8073-0C5CF9CD36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4920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46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Overview</vt:lpstr>
      <vt:lpstr>Requests by Weather Zone</vt:lpstr>
      <vt:lpstr>Behind-the-Meter and Netting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Bernecker, John</cp:lastModifiedBy>
  <cp:revision>36</cp:revision>
  <cp:lastPrinted>2016-01-21T20:53:15Z</cp:lastPrinted>
  <dcterms:created xsi:type="dcterms:W3CDTF">2016-01-21T15:20:31Z</dcterms:created>
  <dcterms:modified xsi:type="dcterms:W3CDTF">2022-04-25T17:53:07Z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