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70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1" r:id="rId8"/>
    <p:sldId id="302" r:id="rId9"/>
    <p:sldId id="309" r:id="rId10"/>
    <p:sldId id="306" r:id="rId11"/>
    <p:sldId id="307" r:id="rId12"/>
    <p:sldId id="30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5450" autoAdjust="0"/>
  </p:normalViewPr>
  <p:slideViewPr>
    <p:cSldViewPr showGuides="1">
      <p:cViewPr varScale="1">
        <p:scale>
          <a:sx n="95" d="100"/>
          <a:sy n="95" d="100"/>
        </p:scale>
        <p:origin x="734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11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19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49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April 26, 2022 DSWG Meeting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April 26, 2022 DSWG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26, 2022 DSWG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12" y="2876279"/>
            <a:ext cx="2143190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295400"/>
            <a:ext cx="5334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800" i="1" dirty="0">
                <a:solidFill>
                  <a:schemeClr val="tx2"/>
                </a:solidFill>
              </a:rPr>
              <a:t>ERCOT Staff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DSWG</a:t>
            </a:r>
          </a:p>
          <a:p>
            <a:r>
              <a:rPr lang="en-US" dirty="0">
                <a:solidFill>
                  <a:schemeClr val="tx2"/>
                </a:solidFill>
              </a:rPr>
              <a:t>April 26, 2022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Controllable Load Resource Participation in Non-Spin CLR NPRR and related OBDRR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779E14-19A7-4F12-A550-A0E94FAE8CAA}"/>
              </a:ext>
            </a:extLst>
          </p:cNvPr>
          <p:cNvSpPr txBox="1"/>
          <p:nvPr/>
        </p:nvSpPr>
        <p:spPr>
          <a:xfrm>
            <a:off x="609600" y="1197888"/>
            <a:ext cx="7924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NPRR - </a:t>
            </a:r>
            <a:r>
              <a:rPr lang="en-US" b="1" u="sng" dirty="0">
                <a:effectLst/>
                <a:ea typeface="Times New Roman" panose="02020603050405020304" pitchFamily="18" charset="0"/>
              </a:rPr>
              <a:t>Controllable Load Resource Participation in Non-Spin</a:t>
            </a:r>
            <a:endParaRPr lang="en-US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Changes Controllable Load Resource participation in Non-Spin from Off-line to On-Line Non-Spin.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Controllable Load Resources will be required to be Security Constrained Economic Dispatch (SCED) qualified and capable of following SCED basepoints.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Sets a bid floor of $75 per MWh, equivalent to the offer floor for a Generation Resource providing On-Line Non-Spin.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These resources have a standing deployment instruction and therefore the QSE can receive a SCED basepoint at any time their bid is struck.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u="sng" dirty="0"/>
              <a:t>Related OBDRR - </a:t>
            </a:r>
            <a:r>
              <a:rPr lang="en-US" b="1" u="sng" dirty="0">
                <a:effectLst/>
                <a:ea typeface="Times New Roman" panose="02020603050405020304" pitchFamily="18" charset="0"/>
              </a:rPr>
              <a:t>ORDC Changes Related to NPRRXXXX, Controllable Load Participation in Non-Spin</a:t>
            </a:r>
            <a:endParaRPr lang="en-US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Removes the CLR providing Non-Spin Schedules and Regulation Schedules from the capacity calculations</a:t>
            </a:r>
          </a:p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0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BB74E-3B15-4A46-8C98-053F6EDD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Implementation of NPRR939 Modification to Load Resources Providing RRS to Maintain Minimum PRC on Generators During Scarcity Conditions and NOGR191 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40CF6-DE4C-4D4F-9035-52920648F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u="sng" dirty="0">
                <a:solidFill>
                  <a:schemeClr val="tx1"/>
                </a:solidFill>
              </a:rPr>
              <a:t>NPRR939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>
                <a:solidFill>
                  <a:schemeClr val="tx1"/>
                </a:solidFill>
              </a:rPr>
              <a:t>Focus is on changes for NCLRs providing RRS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Break the RRS from UFR type Load Resources into smaller groups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Currently have two groups; will be going to four groups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Groups will range in size from 350 MW to 500 MW</a:t>
            </a:r>
            <a:endParaRPr lang="en-US" sz="1800" b="1" u="sng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800" b="1" u="sng" dirty="0">
                <a:solidFill>
                  <a:schemeClr val="tx1"/>
                </a:solidFill>
              </a:rPr>
              <a:t>NOGRR191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4.8.1 Responsive Reserve Service Manual Deployment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Allows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ERCOT to manually deploy Load Resources other than Controllable Load Resources providing Responsive Reserve (RRS) to maintain a minimum 500 MWs of Physical Responsive Capability (PRC) reserves on Generation Resources to continuously balance the Demand with supply while maintaining the stable grid frequency for smaller disturbances.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7CD35-42DF-4AAE-BC87-A6B2A279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E8D5D1-E21B-4E1A-B22F-C8214053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B4E00C-3A39-4C3D-A78F-DA6A99BAD4B7}"/>
              </a:ext>
            </a:extLst>
          </p:cNvPr>
          <p:cNvSpPr txBox="1"/>
          <p:nvPr/>
        </p:nvSpPr>
        <p:spPr>
          <a:xfrm>
            <a:off x="5269850" y="6127154"/>
            <a:ext cx="3645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Note: Scheduled for R3 (5/26/2022 release)</a:t>
            </a:r>
          </a:p>
        </p:txBody>
      </p:sp>
    </p:spTree>
    <p:extLst>
      <p:ext uri="{BB962C8B-B14F-4D97-AF65-F5344CB8AC3E}">
        <p14:creationId xmlns:p14="http://schemas.microsoft.com/office/powerpoint/2010/main" val="308899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55B3-1BE1-44F9-9681-6606AC2A1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Interim process for accepting model changes load resources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79B96-B619-44BA-ADDD-CC73E5597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Market notice sent out on Large Flexible Loads participating in ERCOT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Review notes and presentations from the LFLTF Workshop on 4/26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Rules are being established to insure studies are being conducted by TDSPs and reviewed by ERCOT Planning and System Operations that meet NERC requirements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Requests for Large Load Resource additions to the Network Operations Model are subject to at least a 90 day lead time based on the Protocols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Request for smaller new Load Resources are subject to a minimum lead time of at least 45 days prior to the prospective database load date but must have an Interim Update Request Form included with the Service Request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Request for Resource Parameters Changes can be submitted for with a short INMU timeline but are going to be subject to availability of personnel to make the changes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0FA51-9C10-4E5B-9B57-457319C50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April 26, 2022 DSWG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159FE-1E79-4F9A-BB3A-784F1D4B7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4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FD45A-2C88-4726-B0E3-311715756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ERS </a:t>
            </a:r>
            <a:r>
              <a:rPr lang="en-US" dirty="0" err="1"/>
              <a:t>AprMay</a:t>
            </a:r>
            <a:r>
              <a:rPr lang="en-US" dirty="0"/>
              <a:t> 2022 procurement summary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B63A0-95B5-4F82-91AB-3C396D00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April 26, 2022 DSWG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94892-BE15-43A3-A676-5494AFAA7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B7455D0-7B56-435D-A710-A211C7DF8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14399"/>
            <a:ext cx="8077200" cy="522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2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FD45A-2C88-4726-B0E3-311715756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ERS issues related to TNMP 3G Remediation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CF92-3CCD-4E28-836E-AEF605C12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497602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ERS Team sent email to ERS QSEs about issue on April 5, 2022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TNMP has lost communication with 3G IDR meters, changing some sites to Non-IDR meters as a result (including some ERS sites)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ERCOT Protocols state that sites lacking 15-minute interval meter data will be treated as missing meter data and deemed unavailable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Total share of TNMP sites included in table below, but sites actually affected by the issue expected to be lower: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B63A0-95B5-4F82-91AB-3C396D00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April 26, 2022 DSWG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94892-BE15-43A3-A676-5494AFAA7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CE9B59-309B-4A98-B804-C213E7F23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14" y="3873498"/>
            <a:ext cx="8861615" cy="21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2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FD45A-2C88-4726-B0E3-311715756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ERS issues related to TNMP 3G Remediation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CF92-3CCD-4E28-836E-AEF605C12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ERS QSEs with affected sites may consider: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Submitting Substitutions or Supplemental Resources to mitigate the impact any affected sites may have on their ERS Resources.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Providing 15-minute interval data directly to ERCOT along with a signed affidavit attesting to the accuracy of the meter data for affected sites (see Section 6.6 through 6.11 of the ERS Technical Requirements &amp; Scope of Work for meter data requirements).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Recommend following the TNMP 3G Remediation topic at ERCOT’s Retail market Subcommittee (RMS) meetings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B63A0-95B5-4F82-91AB-3C396D00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April 26, 2022 DSWG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94892-BE15-43A3-A676-5494AFAA7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4081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11165</TotalTime>
  <Words>643</Words>
  <Application>Microsoft Office PowerPoint</Application>
  <PresentationFormat>On-screen Show (4:3)</PresentationFormat>
  <Paragraphs>62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2_Custom Design</vt:lpstr>
      <vt:lpstr>PowerPoint Presentation</vt:lpstr>
      <vt:lpstr>Controllable Load Resource Participation in Non-Spin CLR NPRR and related OBDRR</vt:lpstr>
      <vt:lpstr>Implementation of NPRR939 Modification to Load Resources Providing RRS to Maintain Minimum PRC on Generators During Scarcity Conditions and NOGR191 </vt:lpstr>
      <vt:lpstr>Interim process for accepting model changes load resources </vt:lpstr>
      <vt:lpstr>ERS AprMay 2022 procurement summary </vt:lpstr>
      <vt:lpstr>ERS issues related to TNMP 3G Remediation</vt:lpstr>
      <vt:lpstr>ERS issues related to TNMP 3G Remediation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133</cp:revision>
  <cp:lastPrinted>2017-05-24T18:51:05Z</cp:lastPrinted>
  <dcterms:created xsi:type="dcterms:W3CDTF">2016-01-21T15:20:31Z</dcterms:created>
  <dcterms:modified xsi:type="dcterms:W3CDTF">2022-04-25T13:47:32Z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