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70" r:id="rId6"/>
  </p:sldMasterIdLst>
  <p:notesMasterIdLst>
    <p:notesMasterId r:id="rId36"/>
  </p:notesMasterIdLst>
  <p:handoutMasterIdLst>
    <p:handoutMasterId r:id="rId37"/>
  </p:handoutMasterIdLst>
  <p:sldIdLst>
    <p:sldId id="260" r:id="rId7"/>
    <p:sldId id="315" r:id="rId8"/>
    <p:sldId id="594" r:id="rId9"/>
    <p:sldId id="616" r:id="rId10"/>
    <p:sldId id="321" r:id="rId11"/>
    <p:sldId id="310" r:id="rId12"/>
    <p:sldId id="617" r:id="rId13"/>
    <p:sldId id="618" r:id="rId14"/>
    <p:sldId id="619" r:id="rId15"/>
    <p:sldId id="311" r:id="rId16"/>
    <p:sldId id="620" r:id="rId17"/>
    <p:sldId id="309" r:id="rId18"/>
    <p:sldId id="308" r:id="rId19"/>
    <p:sldId id="306" r:id="rId20"/>
    <p:sldId id="307" r:id="rId21"/>
    <p:sldId id="313" r:id="rId22"/>
    <p:sldId id="615" r:id="rId23"/>
    <p:sldId id="354" r:id="rId24"/>
    <p:sldId id="611" r:id="rId25"/>
    <p:sldId id="304" r:id="rId26"/>
    <p:sldId id="612" r:id="rId27"/>
    <p:sldId id="609" r:id="rId28"/>
    <p:sldId id="320" r:id="rId29"/>
    <p:sldId id="603" r:id="rId30"/>
    <p:sldId id="604" r:id="rId31"/>
    <p:sldId id="605" r:id="rId32"/>
    <p:sldId id="606" r:id="rId33"/>
    <p:sldId id="607" r:id="rId34"/>
    <p:sldId id="608"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Luis" initials="HL" lastIdx="2" clrIdx="0">
    <p:extLst>
      <p:ext uri="{19B8F6BF-5375-455C-9EA6-DF929625EA0E}">
        <p15:presenceInfo xmlns:p15="http://schemas.microsoft.com/office/powerpoint/2012/main" userId="S::JoseLuis.Hinojosa@ercot.com::0abb1bae-9833-48f0-96c3-80292fd0fd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2" autoAdjust="0"/>
    <p:restoredTop sz="95450" autoAdjust="0"/>
  </p:normalViewPr>
  <p:slideViewPr>
    <p:cSldViewPr showGuides="1">
      <p:cViewPr varScale="1">
        <p:scale>
          <a:sx n="94" d="100"/>
          <a:sy n="94" d="100"/>
        </p:scale>
        <p:origin x="1022" y="8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9" d="100"/>
          <a:sy n="99" d="100"/>
        </p:scale>
        <p:origin x="3528"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4/22/2022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226911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159807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890309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878188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377727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354348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1058064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a:p>
        </p:txBody>
      </p:sp>
    </p:spTree>
    <p:extLst>
      <p:ext uri="{BB962C8B-B14F-4D97-AF65-F5344CB8AC3E}">
        <p14:creationId xmlns:p14="http://schemas.microsoft.com/office/powerpoint/2010/main" val="940882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45989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706760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494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NPRR1093 Load Resource Participation in Non-Spinning Reserve Workshop</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NPRR1093 Load Resource Participation in Non-Spinning Reserve Workshop</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163803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7025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39509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8189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NPRR1093 Load Resource Participation in Non-Spinning Reserve Workshop</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36409946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NPRR1093 Load Resource Participation in Non-Spinning Reserve Workshop</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63" r:id="rId5"/>
    <p:sldLayoutId id="2147483665" r:id="rId6"/>
    <p:sldLayoutId id="2147483666" r:id="rId7"/>
    <p:sldLayoutId id="2147483667" r:id="rId8"/>
    <p:sldLayoutId id="2147483668" r:id="rId9"/>
    <p:sldLayoutId id="2147483669"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012" y="2876279"/>
            <a:ext cx="2143190" cy="1105445"/>
          </a:xfrm>
          <a:prstGeom prst="rect">
            <a:avLst/>
          </a:prstGeom>
        </p:spPr>
      </p:pic>
    </p:spTree>
    <p:extLst>
      <p:ext uri="{BB962C8B-B14F-4D97-AF65-F5344CB8AC3E}">
        <p14:creationId xmlns:p14="http://schemas.microsoft.com/office/powerpoint/2010/main" val="146513653"/>
      </p:ext>
    </p:extLst>
  </p:cSld>
  <p:clrMap bg1="lt1" tx1="dk1" bg2="lt2" tx2="dk2" accent1="accent1" accent2="accent2" accent3="accent3" accent4="accent4" accent5="accent5" accent6="accent6" hlink="hlink" folHlink="folHlink"/>
  <p:sldLayoutIdLst>
    <p:sldLayoutId id="2147483671" r:id="rId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ercot.com/calendar/event?id=1643307467620"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243786"/>
            <a:ext cx="5334000" cy="3385542"/>
          </a:xfrm>
          <a:prstGeom prst="rect">
            <a:avLst/>
          </a:prstGeom>
          <a:noFill/>
        </p:spPr>
        <p:txBody>
          <a:bodyPr wrap="square" rtlCol="0">
            <a:spAutoFit/>
          </a:bodyPr>
          <a:lstStyle/>
          <a:p>
            <a:endParaRPr lang="en-US" sz="2400" b="1" dirty="0">
              <a:solidFill>
                <a:schemeClr val="tx2"/>
              </a:solidFill>
            </a:endParaRPr>
          </a:p>
          <a:p>
            <a:endParaRPr lang="en-US" dirty="0">
              <a:solidFill>
                <a:schemeClr val="tx2"/>
              </a:solidFill>
            </a:endParaRPr>
          </a:p>
          <a:p>
            <a:r>
              <a:rPr lang="en-US" sz="2800" i="1" dirty="0">
                <a:solidFill>
                  <a:schemeClr val="tx2"/>
                </a:solidFill>
              </a:rPr>
              <a:t>NPRRs1093 Workshop</a:t>
            </a:r>
          </a:p>
          <a:p>
            <a:endParaRPr lang="en-US" dirty="0">
              <a:solidFill>
                <a:schemeClr val="tx2"/>
              </a:solidFill>
            </a:endParaRPr>
          </a:p>
          <a:p>
            <a:endParaRPr lang="en-US" dirty="0">
              <a:solidFill>
                <a:schemeClr val="tx2"/>
              </a:solidFill>
            </a:endParaRPr>
          </a:p>
          <a:p>
            <a:r>
              <a:rPr lang="en-US" dirty="0">
                <a:solidFill>
                  <a:schemeClr val="tx2"/>
                </a:solidFill>
              </a:rPr>
              <a:t>ERCOT Staff</a:t>
            </a:r>
          </a:p>
          <a:p>
            <a:r>
              <a:rPr lang="en-US" dirty="0">
                <a:solidFill>
                  <a:schemeClr val="tx2"/>
                </a:solidFill>
              </a:rPr>
              <a:t>April 25, 2022</a:t>
            </a: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Off-line NSRS Group Selection Process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7" name="TextBox 6">
            <a:extLst>
              <a:ext uri="{FF2B5EF4-FFF2-40B4-BE49-F238E27FC236}">
                <a16:creationId xmlns:a16="http://schemas.microsoft.com/office/drawing/2014/main" id="{409316A4-1087-4F83-9012-628B01A0C0B5}"/>
              </a:ext>
            </a:extLst>
          </p:cNvPr>
          <p:cNvSpPr txBox="1"/>
          <p:nvPr/>
        </p:nvSpPr>
        <p:spPr>
          <a:xfrm>
            <a:off x="457200" y="1219200"/>
            <a:ext cx="8229600" cy="4057008"/>
          </a:xfrm>
          <a:prstGeom prst="rect">
            <a:avLst/>
          </a:prstGeom>
          <a:noFill/>
        </p:spPr>
        <p:txBody>
          <a:bodyPr wrap="square">
            <a:spAutoFit/>
          </a:bodyPr>
          <a:lstStyle/>
          <a:p>
            <a:pPr marL="342900" marR="0" lvl="0" indent="-342900">
              <a:lnSpc>
                <a:spcPct val="115000"/>
              </a:lnSpc>
              <a:spcBef>
                <a:spcPts val="0"/>
              </a:spcBef>
              <a:spcAft>
                <a:spcPts val="600"/>
              </a:spcAft>
              <a:buFont typeface="Symbol" panose="05050102010706020507" pitchFamily="18" charset="2"/>
              <a:buChar char=""/>
              <a:tabLst>
                <a:tab pos="457200" algn="l"/>
              </a:tabLst>
            </a:pPr>
            <a:r>
              <a:rPr lang="en-US" sz="1600" dirty="0">
                <a:effectLst/>
                <a:ea typeface="Times New Roman" panose="02020603050405020304" pitchFamily="18" charset="0"/>
              </a:rPr>
              <a:t>The group selection process takes place after DAM awards are made and the QSEs have updated their COPs to reflect awards and trades made during the day ahead process.</a:t>
            </a:r>
          </a:p>
          <a:p>
            <a:pPr marL="342900" marR="0" lvl="0" indent="-342900">
              <a:lnSpc>
                <a:spcPct val="115000"/>
              </a:lnSpc>
              <a:spcBef>
                <a:spcPts val="0"/>
              </a:spcBef>
              <a:spcAft>
                <a:spcPts val="600"/>
              </a:spcAft>
              <a:buFont typeface="Symbol" panose="05050102010706020507" pitchFamily="18" charset="2"/>
              <a:buChar char=""/>
              <a:tabLst>
                <a:tab pos="457200" algn="l"/>
              </a:tabLst>
            </a:pPr>
            <a:r>
              <a:rPr lang="en-US" sz="1600" dirty="0">
                <a:ea typeface="Times New Roman" panose="02020603050405020304" pitchFamily="18" charset="0"/>
              </a:rPr>
              <a:t>An hour of the Operating Day will be randomly selected.</a:t>
            </a:r>
          </a:p>
          <a:p>
            <a:pPr marL="342900" marR="0" lvl="0" indent="-342900">
              <a:lnSpc>
                <a:spcPct val="115000"/>
              </a:lnSpc>
              <a:spcBef>
                <a:spcPts val="0"/>
              </a:spcBef>
              <a:spcAft>
                <a:spcPts val="600"/>
              </a:spcAft>
              <a:buFont typeface="Symbol" panose="05050102010706020507" pitchFamily="18" charset="2"/>
              <a:buChar char=""/>
              <a:tabLst>
                <a:tab pos="457200" algn="l"/>
              </a:tabLst>
            </a:pPr>
            <a:r>
              <a:rPr lang="en-US" sz="1600" dirty="0">
                <a:ea typeface="Times New Roman" panose="02020603050405020304" pitchFamily="18" charset="0"/>
              </a:rPr>
              <a:t>The selection process will use the COPs to randomly pick NCLRs and Off-line GRs and assign them to group 1 until approximately 500 MW of capacity has been selected.  That process will continue until all Resources have been assigned to a group.</a:t>
            </a:r>
            <a:endParaRPr lang="en-US" sz="1600" dirty="0">
              <a:effectLst/>
              <a:ea typeface="Times New Roman" panose="02020603050405020304" pitchFamily="18" charset="0"/>
            </a:endParaRPr>
          </a:p>
          <a:p>
            <a:pPr marL="342900" marR="0" lvl="0" indent="-342900">
              <a:lnSpc>
                <a:spcPct val="115000"/>
              </a:lnSpc>
              <a:spcBef>
                <a:spcPts val="0"/>
              </a:spcBef>
              <a:spcAft>
                <a:spcPts val="600"/>
              </a:spcAft>
              <a:buFont typeface="Symbol" panose="05050102010706020507" pitchFamily="18" charset="2"/>
              <a:buChar char=""/>
              <a:tabLst>
                <a:tab pos="457200" algn="l"/>
              </a:tabLst>
            </a:pPr>
            <a:r>
              <a:rPr lang="en-US" sz="1600" dirty="0">
                <a:ea typeface="Times New Roman" panose="02020603050405020304" pitchFamily="18" charset="0"/>
              </a:rPr>
              <a:t>As part of the DRUC process and no later than 1800 hours, a QSE level certified report will be posted indicating the Group Assignments.</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1600" dirty="0">
                <a:effectLst/>
                <a:ea typeface="Times New Roman" panose="02020603050405020304" pitchFamily="18" charset="0"/>
              </a:rPr>
              <a:t>During the Operating Day, if a Resource was not assigned to a group and a deployment </a:t>
            </a:r>
            <a:r>
              <a:rPr lang="en-US" sz="1600" dirty="0">
                <a:ea typeface="Times New Roman" panose="02020603050405020304" pitchFamily="18" charset="0"/>
              </a:rPr>
              <a:t>occurs, they will automatically get assigned to Group 1, until that group has about 600 MW.  Any overflow that occurs will be assigned to the next group.</a:t>
            </a:r>
            <a:endParaRPr lang="en-US" sz="1600" dirty="0">
              <a:effectLst/>
              <a:ea typeface="Times New Roman" panose="02020603050405020304" pitchFamily="18" charset="0"/>
            </a:endParaRPr>
          </a:p>
        </p:txBody>
      </p:sp>
      <p:sp>
        <p:nvSpPr>
          <p:cNvPr id="6" name="Footer Placeholder 3">
            <a:extLst>
              <a:ext uri="{FF2B5EF4-FFF2-40B4-BE49-F238E27FC236}">
                <a16:creationId xmlns:a16="http://schemas.microsoft.com/office/drawing/2014/main" id="{B4FDE8E4-0E95-4838-9B47-065C2C97548A}"/>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4061384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6ECA-40FA-4CB9-B129-8F70096899B8}"/>
              </a:ext>
            </a:extLst>
          </p:cNvPr>
          <p:cNvSpPr>
            <a:spLocks noGrp="1"/>
          </p:cNvSpPr>
          <p:nvPr>
            <p:ph type="title"/>
          </p:nvPr>
        </p:nvSpPr>
        <p:spPr/>
        <p:txBody>
          <a:bodyPr/>
          <a:lstStyle/>
          <a:p>
            <a:r>
              <a:rPr lang="en-US" dirty="0"/>
              <a:t>Provision of Non-Spin by NCLRs in Real Time</a:t>
            </a:r>
          </a:p>
        </p:txBody>
      </p:sp>
      <p:sp>
        <p:nvSpPr>
          <p:cNvPr id="3" name="Content Placeholder 2">
            <a:extLst>
              <a:ext uri="{FF2B5EF4-FFF2-40B4-BE49-F238E27FC236}">
                <a16:creationId xmlns:a16="http://schemas.microsoft.com/office/drawing/2014/main" id="{278AECE9-0878-4264-89CB-C219A4839BEB}"/>
              </a:ext>
            </a:extLst>
          </p:cNvPr>
          <p:cNvSpPr>
            <a:spLocks noGrp="1"/>
          </p:cNvSpPr>
          <p:nvPr>
            <p:ph idx="1"/>
          </p:nvPr>
        </p:nvSpPr>
        <p:spPr/>
        <p:txBody>
          <a:bodyPr/>
          <a:lstStyle/>
          <a:p>
            <a:pPr marL="285750" indent="-285750">
              <a:lnSpc>
                <a:spcPct val="115000"/>
              </a:lnSpc>
              <a:spcBef>
                <a:spcPts val="0"/>
              </a:spcBef>
              <a:spcAft>
                <a:spcPts val="600"/>
              </a:spcAft>
              <a:tabLst>
                <a:tab pos="457200" algn="l"/>
              </a:tabLst>
            </a:pPr>
            <a:r>
              <a:rPr lang="en-US" sz="1800" dirty="0">
                <a:solidFill>
                  <a:schemeClr val="tx1"/>
                </a:solidFill>
              </a:rPr>
              <a:t>While NCLRs will be able to offer and get awarded both RRS and Non-Spin in DAM, in Real Time RRS and Non-Spin cannot be provided simultaneously on the same NCLR.</a:t>
            </a:r>
          </a:p>
          <a:p>
            <a:pPr marL="285750" indent="-285750">
              <a:lnSpc>
                <a:spcPct val="115000"/>
              </a:lnSpc>
              <a:spcBef>
                <a:spcPts val="0"/>
              </a:spcBef>
              <a:spcAft>
                <a:spcPts val="600"/>
              </a:spcAft>
              <a:tabLst>
                <a:tab pos="457200" algn="l"/>
              </a:tabLst>
            </a:pPr>
            <a:r>
              <a:rPr lang="en-US" sz="1800" dirty="0">
                <a:solidFill>
                  <a:schemeClr val="tx1"/>
                </a:solidFill>
              </a:rPr>
              <a:t>When providing Non-Spin NCLR must telemeter ONRL Resource Status and, if equipped with an under-frequency relay (HSUF), the relay should not be armed and its telemetered HSUF status should indicate that the relay is disabled.</a:t>
            </a:r>
          </a:p>
          <a:p>
            <a:pPr marL="285750" indent="-285750">
              <a:lnSpc>
                <a:spcPct val="115000"/>
              </a:lnSpc>
              <a:spcBef>
                <a:spcPts val="0"/>
              </a:spcBef>
              <a:spcAft>
                <a:spcPts val="600"/>
              </a:spcAft>
              <a:tabLst>
                <a:tab pos="457200" algn="l"/>
              </a:tabLst>
            </a:pPr>
            <a:r>
              <a:rPr lang="en-US" sz="1800" dirty="0">
                <a:solidFill>
                  <a:schemeClr val="tx1"/>
                </a:solidFill>
              </a:rPr>
              <a:t>The following new telemetry rules will be setup in ERCOT EMS to validate the telemetry that is received from NCLRs that are telemetering ONRL status. </a:t>
            </a:r>
          </a:p>
          <a:p>
            <a:pPr marL="685800" lvl="1">
              <a:lnSpc>
                <a:spcPct val="115000"/>
              </a:lnSpc>
              <a:spcBef>
                <a:spcPts val="0"/>
              </a:spcBef>
              <a:spcAft>
                <a:spcPts val="600"/>
              </a:spcAft>
              <a:tabLst>
                <a:tab pos="457200" algn="l"/>
              </a:tabLst>
            </a:pPr>
            <a:r>
              <a:rPr lang="en-US" sz="1600" dirty="0">
                <a:solidFill>
                  <a:schemeClr val="tx1"/>
                </a:solidFill>
              </a:rPr>
              <a:t>Only NCLRs that are qualified to provide Non-Spin may telemeter a non-zero Non-Spin Responsibility (NSRS) and Non-Spin Schedule (NSSC).</a:t>
            </a:r>
          </a:p>
          <a:p>
            <a:pPr marL="685800" lvl="1">
              <a:lnSpc>
                <a:spcPct val="115000"/>
              </a:lnSpc>
              <a:spcBef>
                <a:spcPts val="0"/>
              </a:spcBef>
              <a:spcAft>
                <a:spcPts val="600"/>
              </a:spcAft>
              <a:tabLst>
                <a:tab pos="457200" algn="l"/>
              </a:tabLst>
            </a:pPr>
            <a:r>
              <a:rPr lang="en-US" sz="1600" dirty="0">
                <a:solidFill>
                  <a:schemeClr val="tx1"/>
                </a:solidFill>
              </a:rPr>
              <a:t>If the NCLR has a non-zero Non-spin Responsibility or Schedule AND the HSUF is not disabled then the Responsibility and Schedule will be set to 0. </a:t>
            </a:r>
          </a:p>
          <a:p>
            <a:pPr marL="685800" lvl="1">
              <a:lnSpc>
                <a:spcPct val="115000"/>
              </a:lnSpc>
              <a:spcBef>
                <a:spcPts val="0"/>
              </a:spcBef>
              <a:spcAft>
                <a:spcPts val="600"/>
              </a:spcAft>
              <a:tabLst>
                <a:tab pos="457200" algn="l"/>
              </a:tabLst>
            </a:pPr>
            <a:r>
              <a:rPr lang="en-US" sz="1600" dirty="0">
                <a:solidFill>
                  <a:schemeClr val="tx1"/>
                </a:solidFill>
              </a:rPr>
              <a:t>If the NCLR has a non-zero Responsive Reserve Responsibility or Schedule AND the HSUF is not enabled then the Responsibility and Schedule will be set to 0. </a:t>
            </a:r>
          </a:p>
          <a:p>
            <a:pPr marL="685800" lvl="1">
              <a:lnSpc>
                <a:spcPct val="115000"/>
              </a:lnSpc>
              <a:spcBef>
                <a:spcPts val="0"/>
              </a:spcBef>
              <a:spcAft>
                <a:spcPts val="600"/>
              </a:spcAft>
              <a:tabLst>
                <a:tab pos="457200" algn="l"/>
              </a:tabLst>
            </a:pPr>
            <a:endParaRPr lang="en-US" sz="1600" dirty="0">
              <a:solidFill>
                <a:schemeClr val="tx1"/>
              </a:solidFill>
            </a:endParaRPr>
          </a:p>
          <a:p>
            <a:pPr marL="685800" lvl="1">
              <a:lnSpc>
                <a:spcPct val="115000"/>
              </a:lnSpc>
              <a:spcBef>
                <a:spcPts val="0"/>
              </a:spcBef>
              <a:spcAft>
                <a:spcPts val="600"/>
              </a:spcAft>
              <a:tabLst>
                <a:tab pos="457200" algn="l"/>
              </a:tabLst>
            </a:pPr>
            <a:endParaRPr lang="en-US" sz="1800" dirty="0">
              <a:solidFill>
                <a:schemeClr val="tx1"/>
              </a:solidFill>
            </a:endParaRPr>
          </a:p>
          <a:p>
            <a:endParaRPr lang="en-US" dirty="0"/>
          </a:p>
        </p:txBody>
      </p:sp>
      <p:sp>
        <p:nvSpPr>
          <p:cNvPr id="4" name="Footer Placeholder 3">
            <a:extLst>
              <a:ext uri="{FF2B5EF4-FFF2-40B4-BE49-F238E27FC236}">
                <a16:creationId xmlns:a16="http://schemas.microsoft.com/office/drawing/2014/main" id="{4E981203-D05D-457E-9F2D-E3DB2AC3D61D}"/>
              </a:ext>
            </a:extLst>
          </p:cNvPr>
          <p:cNvSpPr>
            <a:spLocks noGrp="1"/>
          </p:cNvSpPr>
          <p:nvPr>
            <p:ph type="ftr" sz="quarter" idx="11"/>
          </p:nvPr>
        </p:nvSpPr>
        <p:spPr/>
        <p:txBody>
          <a:bodyPr/>
          <a:lstStyle/>
          <a:p>
            <a:r>
              <a:rPr lang="en-US"/>
              <a:t>NPRR1093 Load Resource Participation in Non-Spinning Reserve Workshop</a:t>
            </a:r>
          </a:p>
        </p:txBody>
      </p:sp>
      <p:sp>
        <p:nvSpPr>
          <p:cNvPr id="5" name="Slide Number Placeholder 4">
            <a:extLst>
              <a:ext uri="{FF2B5EF4-FFF2-40B4-BE49-F238E27FC236}">
                <a16:creationId xmlns:a16="http://schemas.microsoft.com/office/drawing/2014/main" id="{830E6A35-719B-4D9B-B4E5-945BDCE2C84C}"/>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40210023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NSRS Deployment Criteria</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7" name="TextBox 6">
            <a:extLst>
              <a:ext uri="{FF2B5EF4-FFF2-40B4-BE49-F238E27FC236}">
                <a16:creationId xmlns:a16="http://schemas.microsoft.com/office/drawing/2014/main" id="{409316A4-1087-4F83-9012-628B01A0C0B5}"/>
              </a:ext>
            </a:extLst>
          </p:cNvPr>
          <p:cNvSpPr txBox="1"/>
          <p:nvPr/>
        </p:nvSpPr>
        <p:spPr>
          <a:xfrm>
            <a:off x="533400" y="1295400"/>
            <a:ext cx="8229600" cy="3105466"/>
          </a:xfrm>
          <a:prstGeom prst="rect">
            <a:avLst/>
          </a:prstGeom>
          <a:noFill/>
        </p:spPr>
        <p:txBody>
          <a:bodyPr wrap="square">
            <a:spAutoFit/>
          </a:bodyPr>
          <a:lstStyle/>
          <a:p>
            <a:pPr marR="0" lvl="0">
              <a:lnSpc>
                <a:spcPct val="115000"/>
              </a:lnSpc>
              <a:spcBef>
                <a:spcPts val="0"/>
              </a:spcBef>
              <a:spcAft>
                <a:spcPts val="0"/>
              </a:spcAft>
              <a:tabLst>
                <a:tab pos="457200" algn="l"/>
              </a:tabLst>
            </a:pPr>
            <a:r>
              <a:rPr lang="en-US" sz="1600" b="1" dirty="0">
                <a:effectLst/>
                <a:ea typeface="Times New Roman" panose="02020603050405020304" pitchFamily="18" charset="0"/>
              </a:rPr>
              <a:t>Off-Line Non-Spinning Reserve can be deployed for:</a:t>
            </a:r>
          </a:p>
          <a:p>
            <a:pPr marR="0" lvl="0">
              <a:lnSpc>
                <a:spcPct val="115000"/>
              </a:lnSpc>
              <a:spcBef>
                <a:spcPts val="0"/>
              </a:spcBef>
              <a:spcAft>
                <a:spcPts val="0"/>
              </a:spcAft>
              <a:tabLst>
                <a:tab pos="457200" algn="l"/>
              </a:tabLst>
            </a:pPr>
            <a:endParaRPr lang="en-US" sz="1600" dirty="0">
              <a:effectLst/>
              <a:ea typeface="Times New Roman" panose="02020603050405020304" pitchFamily="18" charset="0"/>
            </a:endParaRPr>
          </a:p>
          <a:p>
            <a:pPr marL="342900" marR="0" lvl="0" indent="-342900">
              <a:spcAft>
                <a:spcPts val="600"/>
              </a:spcAft>
              <a:buFont typeface="Symbol" panose="05050102010706020507" pitchFamily="18" charset="2"/>
              <a:buChar char=""/>
              <a:tabLst>
                <a:tab pos="457200" algn="l"/>
              </a:tabLst>
            </a:pPr>
            <a:r>
              <a:rPr lang="en-US" dirty="0">
                <a:effectLst/>
                <a:ea typeface="Times New Roman" panose="02020603050405020304" pitchFamily="18" charset="0"/>
              </a:rPr>
              <a:t>Capacity Insufficiency – Periodic checks are made to detect capacity available for energy dispatch </a:t>
            </a:r>
          </a:p>
          <a:p>
            <a:pPr marL="342900" marR="0" lvl="0" indent="-342900">
              <a:spcAft>
                <a:spcPts val="600"/>
              </a:spcAft>
              <a:buFont typeface="Symbol" panose="05050102010706020507" pitchFamily="18" charset="2"/>
              <a:buChar char=""/>
              <a:tabLst>
                <a:tab pos="457200" algn="l"/>
              </a:tabLst>
            </a:pPr>
            <a:r>
              <a:rPr lang="en-US" dirty="0">
                <a:effectLst/>
                <a:ea typeface="Times New Roman" panose="02020603050405020304" pitchFamily="18" charset="0"/>
              </a:rPr>
              <a:t>Disturbance </a:t>
            </a:r>
            <a:r>
              <a:rPr lang="en-US" dirty="0">
                <a:ea typeface="Times New Roman" panose="02020603050405020304" pitchFamily="18" charset="0"/>
              </a:rPr>
              <a:t>C</a:t>
            </a:r>
            <a:r>
              <a:rPr lang="en-US" dirty="0">
                <a:effectLst/>
                <a:ea typeface="Times New Roman" panose="02020603050405020304" pitchFamily="18" charset="0"/>
              </a:rPr>
              <a:t>onditions – e.g., unit trips, sustained frequency decay or sustained low frequency operations</a:t>
            </a:r>
          </a:p>
          <a:p>
            <a:pPr marL="342900" marR="0" lvl="0" indent="-342900">
              <a:spcAft>
                <a:spcPts val="600"/>
              </a:spcAft>
              <a:buFont typeface="Symbol" panose="05050102010706020507" pitchFamily="18" charset="2"/>
              <a:buChar char=""/>
              <a:tabLst>
                <a:tab pos="457200" algn="l"/>
              </a:tabLst>
            </a:pPr>
            <a:r>
              <a:rPr lang="en-US" dirty="0">
                <a:effectLst/>
                <a:ea typeface="Times New Roman" panose="02020603050405020304" pitchFamily="18" charset="0"/>
              </a:rPr>
              <a:t>SCED not having enough energy available to execute successfully.</a:t>
            </a:r>
          </a:p>
          <a:p>
            <a:pPr marL="342900" marR="0" lvl="0" indent="-342900">
              <a:spcAft>
                <a:spcPts val="600"/>
              </a:spcAft>
              <a:buFont typeface="Symbol" panose="05050102010706020507" pitchFamily="18" charset="2"/>
              <a:buChar char=""/>
              <a:tabLst>
                <a:tab pos="457200" algn="l"/>
              </a:tabLst>
            </a:pPr>
            <a:r>
              <a:rPr lang="en-US" dirty="0">
                <a:effectLst/>
                <a:ea typeface="Times New Roman" panose="02020603050405020304" pitchFamily="18" charset="0"/>
              </a:rPr>
              <a:t>When Off-Line Generation Resources and NCLRs providing Non-Spin are the only reasonable option available to the Operator for resolving local issues.</a:t>
            </a:r>
          </a:p>
        </p:txBody>
      </p:sp>
      <p:sp>
        <p:nvSpPr>
          <p:cNvPr id="6" name="Footer Placeholder 3">
            <a:extLst>
              <a:ext uri="{FF2B5EF4-FFF2-40B4-BE49-F238E27FC236}">
                <a16:creationId xmlns:a16="http://schemas.microsoft.com/office/drawing/2014/main" id="{AE6621ED-7594-457E-A8AA-ED4C8C0862A4}"/>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1151995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NSRS Deployment Process for NCLRs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7" name="TextBox 6">
            <a:extLst>
              <a:ext uri="{FF2B5EF4-FFF2-40B4-BE49-F238E27FC236}">
                <a16:creationId xmlns:a16="http://schemas.microsoft.com/office/drawing/2014/main" id="{409316A4-1087-4F83-9012-628B01A0C0B5}"/>
              </a:ext>
            </a:extLst>
          </p:cNvPr>
          <p:cNvSpPr txBox="1"/>
          <p:nvPr/>
        </p:nvSpPr>
        <p:spPr>
          <a:xfrm>
            <a:off x="419100" y="1295400"/>
            <a:ext cx="8305800" cy="2449004"/>
          </a:xfrm>
          <a:prstGeom prst="rect">
            <a:avLst/>
          </a:prstGeom>
          <a:noFill/>
        </p:spPr>
        <p:txBody>
          <a:bodyPr wrap="square">
            <a:spAutoFit/>
          </a:bodyPr>
          <a:lstStyle/>
          <a:p>
            <a:pPr marL="285750" marR="0" lvl="0" indent="-285750">
              <a:lnSpc>
                <a:spcPct val="115000"/>
              </a:lnSpc>
              <a:spcBef>
                <a:spcPts val="0"/>
              </a:spcBef>
              <a:spcAft>
                <a:spcPts val="600"/>
              </a:spcAft>
              <a:buFont typeface="Arial" panose="020B0604020202020204" pitchFamily="34" charset="0"/>
              <a:buChar char="•"/>
              <a:tabLst>
                <a:tab pos="457200" algn="l"/>
              </a:tabLst>
            </a:pPr>
            <a:r>
              <a:rPr lang="en-US" dirty="0">
                <a:effectLst/>
                <a:ea typeface="Times New Roman" panose="02020603050405020304" pitchFamily="18" charset="0"/>
              </a:rPr>
              <a:t>Quantities being dispatched can be partial or the entire fleet.</a:t>
            </a:r>
          </a:p>
          <a:p>
            <a:pPr marL="285750" marR="0" lvl="0" indent="-285750">
              <a:lnSpc>
                <a:spcPct val="115000"/>
              </a:lnSpc>
              <a:spcBef>
                <a:spcPts val="0"/>
              </a:spcBef>
              <a:spcAft>
                <a:spcPts val="600"/>
              </a:spcAft>
              <a:buFont typeface="Arial" panose="020B0604020202020204" pitchFamily="34" charset="0"/>
              <a:buChar char="•"/>
              <a:tabLst>
                <a:tab pos="457200" algn="l"/>
              </a:tabLst>
            </a:pPr>
            <a:r>
              <a:rPr lang="en-US" dirty="0">
                <a:ea typeface="Times New Roman" panose="02020603050405020304" pitchFamily="18" charset="0"/>
              </a:rPr>
              <a:t>For partial deployments, Resources are dispatched for their entire NSRS capacity.</a:t>
            </a:r>
          </a:p>
          <a:p>
            <a:pPr marL="285750" marR="0" lvl="0" indent="-285750">
              <a:lnSpc>
                <a:spcPct val="115000"/>
              </a:lnSpc>
              <a:spcBef>
                <a:spcPts val="0"/>
              </a:spcBef>
              <a:spcAft>
                <a:spcPts val="600"/>
              </a:spcAft>
              <a:buFont typeface="Arial" panose="020B0604020202020204" pitchFamily="34" charset="0"/>
              <a:buChar char="•"/>
              <a:tabLst>
                <a:tab pos="457200" algn="l"/>
              </a:tabLst>
            </a:pPr>
            <a:r>
              <a:rPr lang="en-US" dirty="0"/>
              <a:t>NCLRs and GRs providing Off-Line Non-Spin can be deployed individually, in groups, or as an entire block providing Non-Spin.  Deployments that do not encompass an entire block may only be done to manage inertia, congestion, or for other local needs.</a:t>
            </a:r>
          </a:p>
        </p:txBody>
      </p:sp>
      <p:sp>
        <p:nvSpPr>
          <p:cNvPr id="6" name="Footer Placeholder 3">
            <a:extLst>
              <a:ext uri="{FF2B5EF4-FFF2-40B4-BE49-F238E27FC236}">
                <a16:creationId xmlns:a16="http://schemas.microsoft.com/office/drawing/2014/main" id="{93E2C84C-2EA6-46EB-BDF2-C36DD7CF03B0}"/>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244367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NSRS Deployment Process for NCLRs (cont.)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7" name="TextBox 6">
            <a:extLst>
              <a:ext uri="{FF2B5EF4-FFF2-40B4-BE49-F238E27FC236}">
                <a16:creationId xmlns:a16="http://schemas.microsoft.com/office/drawing/2014/main" id="{409316A4-1087-4F83-9012-628B01A0C0B5}"/>
              </a:ext>
            </a:extLst>
          </p:cNvPr>
          <p:cNvSpPr txBox="1"/>
          <p:nvPr/>
        </p:nvSpPr>
        <p:spPr>
          <a:xfrm>
            <a:off x="457200" y="964907"/>
            <a:ext cx="8382000" cy="4739759"/>
          </a:xfrm>
          <a:prstGeom prst="rect">
            <a:avLst/>
          </a:prstGeom>
          <a:noFill/>
        </p:spPr>
        <p:txBody>
          <a:bodyPr wrap="square">
            <a:spAutoFit/>
          </a:bodyPr>
          <a:lstStyle/>
          <a:p>
            <a:pPr marL="285750" marR="0" lvl="0" indent="-285750">
              <a:spcBef>
                <a:spcPts val="0"/>
              </a:spcBef>
              <a:spcAft>
                <a:spcPts val="600"/>
              </a:spcAft>
              <a:buFont typeface="Arial" panose="020B0604020202020204" pitchFamily="34" charset="0"/>
              <a:buChar char="•"/>
              <a:tabLst>
                <a:tab pos="457200" algn="l"/>
              </a:tabLst>
            </a:pPr>
            <a:r>
              <a:rPr lang="en-US" sz="1600" dirty="0"/>
              <a:t>Group deployments can be staged based on operating conditions so that Group 1 may be deployed, and then subsequent groups deployed at a later time.</a:t>
            </a:r>
          </a:p>
          <a:p>
            <a:pPr marL="285750" marR="0" lvl="0" indent="-285750">
              <a:spcBef>
                <a:spcPts val="0"/>
              </a:spcBef>
              <a:spcAft>
                <a:spcPts val="600"/>
              </a:spcAft>
              <a:buFont typeface="Arial" panose="020B0604020202020204" pitchFamily="34" charset="0"/>
              <a:buChar char="•"/>
              <a:tabLst>
                <a:tab pos="457200" algn="l"/>
              </a:tabLst>
            </a:pPr>
            <a:r>
              <a:rPr lang="en-US" sz="1600" dirty="0"/>
              <a:t>If subsequent groups are deployed, that group plus all other groups previously deployed will all receive resource specific deployment instructions.</a:t>
            </a:r>
          </a:p>
          <a:p>
            <a:pPr marL="285750" marR="0" lvl="0" indent="-285750">
              <a:spcBef>
                <a:spcPts val="0"/>
              </a:spcBef>
              <a:spcAft>
                <a:spcPts val="600"/>
              </a:spcAft>
              <a:buFont typeface="Arial" panose="020B0604020202020204" pitchFamily="34" charset="0"/>
              <a:buChar char="•"/>
              <a:tabLst>
                <a:tab pos="457200" algn="l"/>
              </a:tabLst>
            </a:pPr>
            <a:r>
              <a:rPr lang="en-US" sz="1600" dirty="0"/>
              <a:t>The QSE will be sent a Resource-specific XML Dispatch Instruction for the Non-Spin deployment indicating a time and date stamp, QSE, Dispatch Asset Code, and Deployed MW.</a:t>
            </a:r>
          </a:p>
          <a:p>
            <a:pPr marL="285750" marR="0" lvl="0" indent="-285750">
              <a:spcBef>
                <a:spcPts val="0"/>
              </a:spcBef>
              <a:spcAft>
                <a:spcPts val="600"/>
              </a:spcAft>
              <a:buFont typeface="Arial" panose="020B0604020202020204" pitchFamily="34" charset="0"/>
              <a:buChar char="•"/>
              <a:tabLst>
                <a:tab pos="457200" algn="l"/>
              </a:tabLst>
            </a:pPr>
            <a:r>
              <a:rPr lang="en-US" sz="1600" dirty="0"/>
              <a:t>The deployment instruction process will not include a verbal dispatch instruction similar to what is done in Responsive Reserve Service. QSE’s should be prepared to initiate the deployment process solely based on the XML instructions.</a:t>
            </a:r>
          </a:p>
          <a:p>
            <a:pPr marL="285750" marR="0" lvl="0" indent="-285750">
              <a:spcBef>
                <a:spcPts val="0"/>
              </a:spcBef>
              <a:spcAft>
                <a:spcPts val="600"/>
              </a:spcAft>
              <a:buFont typeface="Arial" panose="020B0604020202020204" pitchFamily="34" charset="0"/>
              <a:buChar char="•"/>
              <a:tabLst>
                <a:tab pos="457200" algn="l"/>
              </a:tabLst>
            </a:pPr>
            <a:r>
              <a:rPr lang="en-US" sz="1600" dirty="0"/>
              <a:t>The QSE will ensure that the telemetry for the Non-Spin Ancillary Service Schedule for a deployed NCLR has been reduced to zero within one minute of receiving the Dispatch Instruction.</a:t>
            </a:r>
          </a:p>
          <a:p>
            <a:pPr marL="285750" marR="0" lvl="0" indent="-285750">
              <a:spcBef>
                <a:spcPts val="0"/>
              </a:spcBef>
              <a:spcAft>
                <a:spcPts val="600"/>
              </a:spcAft>
              <a:buFont typeface="Arial" panose="020B0604020202020204" pitchFamily="34" charset="0"/>
              <a:buChar char="•"/>
              <a:tabLst>
                <a:tab pos="457200" algn="l"/>
              </a:tabLst>
            </a:pPr>
            <a:r>
              <a:rPr lang="en-US" sz="1600" dirty="0"/>
              <a:t>Off-line Non-Spin will automatically be re-dispatched at the top of the hour until recalled.  These dispatch instruction will only be issued for those Resources showing a resource status of ONRL and a positive value for the NSRS Responsibility. </a:t>
            </a:r>
          </a:p>
          <a:p>
            <a:pPr marL="285750" marR="0" lvl="0" indent="-285750">
              <a:spcBef>
                <a:spcPts val="0"/>
              </a:spcBef>
              <a:spcAft>
                <a:spcPts val="600"/>
              </a:spcAft>
              <a:buFont typeface="Arial" panose="020B0604020202020204" pitchFamily="34" charset="0"/>
              <a:buChar char="•"/>
              <a:tabLst>
                <a:tab pos="457200" algn="l"/>
              </a:tabLst>
            </a:pPr>
            <a:r>
              <a:rPr lang="en-US" sz="1600" dirty="0"/>
              <a:t>The  NCLRs must be capable of remaining deployed until recalled. </a:t>
            </a:r>
            <a:endParaRPr lang="en-US" sz="1600" dirty="0">
              <a:latin typeface="Times New Roman" panose="02020603050405020304" pitchFamily="18" charset="0"/>
            </a:endParaRPr>
          </a:p>
        </p:txBody>
      </p:sp>
      <p:sp>
        <p:nvSpPr>
          <p:cNvPr id="6" name="Footer Placeholder 3">
            <a:extLst>
              <a:ext uri="{FF2B5EF4-FFF2-40B4-BE49-F238E27FC236}">
                <a16:creationId xmlns:a16="http://schemas.microsoft.com/office/drawing/2014/main" id="{78934D3C-3F45-4175-978C-5F776EDA7F91}"/>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261661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NSRS Recall Process for NCLRs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7" name="TextBox 6">
            <a:extLst>
              <a:ext uri="{FF2B5EF4-FFF2-40B4-BE49-F238E27FC236}">
                <a16:creationId xmlns:a16="http://schemas.microsoft.com/office/drawing/2014/main" id="{409316A4-1087-4F83-9012-628B01A0C0B5}"/>
              </a:ext>
            </a:extLst>
          </p:cNvPr>
          <p:cNvSpPr txBox="1"/>
          <p:nvPr/>
        </p:nvSpPr>
        <p:spPr>
          <a:xfrm>
            <a:off x="381000" y="1127183"/>
            <a:ext cx="8382000" cy="4603633"/>
          </a:xfrm>
          <a:prstGeom prst="rect">
            <a:avLst/>
          </a:prstGeom>
          <a:noFill/>
        </p:spPr>
        <p:txBody>
          <a:bodyPr wrap="square">
            <a:spAutoFit/>
          </a:bodyPr>
          <a:lstStyle/>
          <a:p>
            <a:pPr marL="285750" marR="0" lvl="0" indent="-285750">
              <a:spcBef>
                <a:spcPts val="0"/>
              </a:spcBef>
              <a:spcAft>
                <a:spcPts val="600"/>
              </a:spcAft>
              <a:buFont typeface="Arial" panose="020B0604020202020204" pitchFamily="34" charset="0"/>
              <a:buChar char="•"/>
              <a:tabLst>
                <a:tab pos="457200" algn="l"/>
              </a:tabLst>
            </a:pPr>
            <a:r>
              <a:rPr lang="en-US" dirty="0">
                <a:effectLst/>
                <a:ea typeface="Times New Roman" panose="02020603050405020304" pitchFamily="18" charset="0"/>
              </a:rPr>
              <a:t>The recall of NCLRs that have been deployed for Non-Spin Service will include a resource specific instruction for a 0 MW deployment.  All NCLRs that have been deployed should receive a recall instruction at the end of a deployment.</a:t>
            </a:r>
          </a:p>
          <a:p>
            <a:pPr marL="285750" marR="0" lvl="0" indent="-285750">
              <a:spcBef>
                <a:spcPts val="0"/>
              </a:spcBef>
              <a:spcAft>
                <a:spcPts val="600"/>
              </a:spcAft>
              <a:buFont typeface="Arial" panose="020B0604020202020204" pitchFamily="34" charset="0"/>
              <a:buChar char="•"/>
              <a:tabLst>
                <a:tab pos="457200" algn="l"/>
              </a:tabLst>
            </a:pPr>
            <a:r>
              <a:rPr lang="en-US" dirty="0">
                <a:effectLst/>
                <a:ea typeface="Times New Roman" panose="02020603050405020304" pitchFamily="18" charset="0"/>
              </a:rPr>
              <a:t>A QSE with a NCLR that has provided Non-Spin and has been recalled will ensure that the Load energy and Non-Spin capability is restored within three hours of the recall instruction issued by ERCOT.  </a:t>
            </a:r>
          </a:p>
          <a:p>
            <a:pPr marL="285750" marR="0" lvl="0" indent="-285750">
              <a:spcBef>
                <a:spcPts val="0"/>
              </a:spcBef>
              <a:spcAft>
                <a:spcPts val="600"/>
              </a:spcAft>
              <a:buFont typeface="Arial" panose="020B0604020202020204" pitchFamily="34" charset="0"/>
              <a:buChar char="•"/>
              <a:tabLst>
                <a:tab pos="457200" algn="l"/>
              </a:tabLst>
            </a:pPr>
            <a:r>
              <a:rPr lang="en-US" dirty="0">
                <a:effectLst/>
                <a:ea typeface="Times New Roman" panose="02020603050405020304" pitchFamily="18" charset="0"/>
              </a:rPr>
              <a:t>If the QSE cannot restore within three hours of the ERCOT recall instruction, the Non-Spin obligation must be replaced by the QSE from other Non-Spin qualified Resources capable of providing the service.</a:t>
            </a:r>
          </a:p>
          <a:p>
            <a:pPr marL="285750" marR="0" lvl="0" indent="-285750">
              <a:spcBef>
                <a:spcPts val="0"/>
              </a:spcBef>
              <a:spcAft>
                <a:spcPts val="600"/>
              </a:spcAft>
              <a:buFont typeface="Arial" panose="020B0604020202020204" pitchFamily="34" charset="0"/>
              <a:buChar char="•"/>
              <a:tabLst>
                <a:tab pos="457200" algn="l"/>
              </a:tabLst>
            </a:pPr>
            <a:r>
              <a:rPr lang="en-US" dirty="0">
                <a:effectLst/>
                <a:ea typeface="Times New Roman" panose="02020603050405020304" pitchFamily="18" charset="0"/>
              </a:rPr>
              <a:t>The QSE will ensure that the Non-Spin Ancillary Service Schedule telemetry for a NCLR continuously and accurately represents the amount of Load capacity that has been restored following a recall instruction and is available for subsequent deployment.</a:t>
            </a:r>
          </a:p>
          <a:p>
            <a:pPr marL="342900" marR="0" lvl="0" indent="-342900">
              <a:lnSpc>
                <a:spcPct val="115000"/>
              </a:lnSpc>
              <a:spcBef>
                <a:spcPts val="0"/>
              </a:spcBef>
              <a:spcAft>
                <a:spcPts val="0"/>
              </a:spcAft>
              <a:buFont typeface="Symbol" panose="05050102010706020507" pitchFamily="18" charset="2"/>
              <a:buChar char=""/>
              <a:tabLst>
                <a:tab pos="457200" algn="l"/>
              </a:tabLst>
            </a:pPr>
            <a:endParaRPr lang="en-US" sz="2000" dirty="0">
              <a:effectLst/>
              <a:latin typeface="Times New Roman" panose="02020603050405020304" pitchFamily="18" charset="0"/>
              <a:ea typeface="Times New Roman" panose="02020603050405020304" pitchFamily="18" charset="0"/>
            </a:endParaRPr>
          </a:p>
        </p:txBody>
      </p:sp>
      <p:sp>
        <p:nvSpPr>
          <p:cNvPr id="6" name="Footer Placeholder 3">
            <a:extLst>
              <a:ext uri="{FF2B5EF4-FFF2-40B4-BE49-F238E27FC236}">
                <a16:creationId xmlns:a16="http://schemas.microsoft.com/office/drawing/2014/main" id="{FB8B2807-18F3-43FE-87A7-02440A38D2C0}"/>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4258887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DFF09-0F9A-4606-AE03-124AD77ED7B5}"/>
              </a:ext>
            </a:extLst>
          </p:cNvPr>
          <p:cNvSpPr>
            <a:spLocks noGrp="1"/>
          </p:cNvSpPr>
          <p:nvPr>
            <p:ph type="title"/>
          </p:nvPr>
        </p:nvSpPr>
        <p:spPr/>
        <p:txBody>
          <a:bodyPr/>
          <a:lstStyle/>
          <a:p>
            <a:r>
              <a:rPr lang="en-US" dirty="0"/>
              <a:t>Event Deployment Performance </a:t>
            </a:r>
          </a:p>
        </p:txBody>
      </p:sp>
      <p:sp>
        <p:nvSpPr>
          <p:cNvPr id="3" name="Content Placeholder 2">
            <a:extLst>
              <a:ext uri="{FF2B5EF4-FFF2-40B4-BE49-F238E27FC236}">
                <a16:creationId xmlns:a16="http://schemas.microsoft.com/office/drawing/2014/main" id="{E32AE2E4-7470-4A38-A474-CEC9EE057E8C}"/>
              </a:ext>
            </a:extLst>
          </p:cNvPr>
          <p:cNvSpPr>
            <a:spLocks noGrp="1"/>
          </p:cNvSpPr>
          <p:nvPr>
            <p:ph idx="1"/>
          </p:nvPr>
        </p:nvSpPr>
        <p:spPr>
          <a:xfrm>
            <a:off x="152400" y="1219200"/>
            <a:ext cx="8686800" cy="4823621"/>
          </a:xfrm>
        </p:spPr>
        <p:txBody>
          <a:bodyPr/>
          <a:lstStyle/>
          <a:p>
            <a:pPr marL="457200" marR="0" indent="0">
              <a:spcBef>
                <a:spcPts val="0"/>
              </a:spcBef>
              <a:spcAft>
                <a:spcPts val="1200"/>
              </a:spcAft>
              <a:buNone/>
            </a:pPr>
            <a:r>
              <a:rPr lang="en-US" sz="1800" dirty="0">
                <a:solidFill>
                  <a:schemeClr val="tx1"/>
                </a:solidFill>
                <a:effectLst/>
                <a:ea typeface="Times New Roman" panose="02020603050405020304" pitchFamily="18" charset="0"/>
              </a:rPr>
              <a:t>For Off-Line Generation Resources and Controllable Load Resources there are no changes to the process for Event Deployment Performance</a:t>
            </a:r>
          </a:p>
          <a:p>
            <a:pPr marL="457200" marR="0" indent="0">
              <a:spcBef>
                <a:spcPts val="0"/>
              </a:spcBef>
              <a:spcAft>
                <a:spcPts val="1200"/>
              </a:spcAft>
              <a:buNone/>
            </a:pPr>
            <a:r>
              <a:rPr lang="en-US" sz="1800" dirty="0">
                <a:solidFill>
                  <a:schemeClr val="tx1"/>
                </a:solidFill>
                <a:ea typeface="Times New Roman" panose="02020603050405020304" pitchFamily="18" charset="0"/>
              </a:rPr>
              <a:t>For NCLR event deployment performance: </a:t>
            </a:r>
          </a:p>
          <a:p>
            <a:pPr marL="742950" indent="-285750">
              <a:spcBef>
                <a:spcPts val="0"/>
              </a:spcBef>
              <a:spcAft>
                <a:spcPts val="1200"/>
              </a:spcAft>
            </a:pPr>
            <a:r>
              <a:rPr lang="en-US" sz="1800" dirty="0">
                <a:solidFill>
                  <a:schemeClr val="tx1"/>
                </a:solidFill>
                <a:ea typeface="Times New Roman" panose="02020603050405020304" pitchFamily="18" charset="0"/>
              </a:rPr>
              <a:t>measured as indicated in </a:t>
            </a:r>
            <a:r>
              <a:rPr lang="en-US" sz="1800" dirty="0">
                <a:solidFill>
                  <a:schemeClr val="tx1"/>
                </a:solidFill>
                <a:effectLst/>
                <a:ea typeface="Times New Roman" panose="02020603050405020304" pitchFamily="18" charset="0"/>
              </a:rPr>
              <a:t>Protocol 8.1.1.4.3 (3)(d) &amp;(e)</a:t>
            </a:r>
          </a:p>
          <a:p>
            <a:pPr marL="742950" indent="-285750">
              <a:spcBef>
                <a:spcPts val="0"/>
              </a:spcBef>
              <a:spcAft>
                <a:spcPts val="1200"/>
              </a:spcAft>
            </a:pPr>
            <a:r>
              <a:rPr lang="en-US" sz="1800" dirty="0">
                <a:solidFill>
                  <a:schemeClr val="tx1"/>
                </a:solidFill>
                <a:effectLst/>
                <a:ea typeface="Times New Roman" panose="02020603050405020304" pitchFamily="18" charset="0"/>
              </a:rPr>
              <a:t>Performance is measured against a 5-minute average baseline that uses the meter before/meter after performance metric</a:t>
            </a:r>
          </a:p>
          <a:p>
            <a:pPr marL="742950" indent="-285750">
              <a:spcBef>
                <a:spcPts val="0"/>
              </a:spcBef>
              <a:spcAft>
                <a:spcPts val="1200"/>
              </a:spcAft>
            </a:pPr>
            <a:r>
              <a:rPr lang="en-US" sz="1800" dirty="0">
                <a:solidFill>
                  <a:schemeClr val="tx1"/>
                </a:solidFill>
                <a:ea typeface="Times New Roman" panose="02020603050405020304" pitchFamily="18" charset="0"/>
              </a:rPr>
              <a:t>A QSE level certified report will be posted monthly for NCLR Event Performance for Non-Spin.  The report will show Resource level performance for each Non-Spin Deployment Event.</a:t>
            </a:r>
          </a:p>
          <a:p>
            <a:endParaRPr lang="en-US" dirty="0"/>
          </a:p>
        </p:txBody>
      </p:sp>
      <p:sp>
        <p:nvSpPr>
          <p:cNvPr id="5" name="Slide Number Placeholder 4">
            <a:extLst>
              <a:ext uri="{FF2B5EF4-FFF2-40B4-BE49-F238E27FC236}">
                <a16:creationId xmlns:a16="http://schemas.microsoft.com/office/drawing/2014/main" id="{9E702B32-5220-4AE7-B9BD-AFE7517EB1A1}"/>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6" name="Footer Placeholder 3">
            <a:extLst>
              <a:ext uri="{FF2B5EF4-FFF2-40B4-BE49-F238E27FC236}">
                <a16:creationId xmlns:a16="http://schemas.microsoft.com/office/drawing/2014/main" id="{8443AE4B-EC04-4A05-A352-018BE4F4FB6C}"/>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203299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E2A66-12C5-478B-B3DA-60DE7B8D309C}"/>
              </a:ext>
            </a:extLst>
          </p:cNvPr>
          <p:cNvSpPr>
            <a:spLocks noGrp="1"/>
          </p:cNvSpPr>
          <p:nvPr>
            <p:ph type="title"/>
          </p:nvPr>
        </p:nvSpPr>
        <p:spPr/>
        <p:txBody>
          <a:bodyPr/>
          <a:lstStyle/>
          <a:p>
            <a:r>
              <a:rPr lang="en-US" dirty="0"/>
              <a:t>ORDC and RDPA</a:t>
            </a:r>
          </a:p>
        </p:txBody>
      </p:sp>
      <p:sp>
        <p:nvSpPr>
          <p:cNvPr id="3" name="Content Placeholder 2">
            <a:extLst>
              <a:ext uri="{FF2B5EF4-FFF2-40B4-BE49-F238E27FC236}">
                <a16:creationId xmlns:a16="http://schemas.microsoft.com/office/drawing/2014/main" id="{93FC3CB3-FE63-4B4F-8805-39B4F9E48C06}"/>
              </a:ext>
            </a:extLst>
          </p:cNvPr>
          <p:cNvSpPr>
            <a:spLocks noGrp="1"/>
          </p:cNvSpPr>
          <p:nvPr>
            <p:ph idx="1"/>
          </p:nvPr>
        </p:nvSpPr>
        <p:spPr/>
        <p:txBody>
          <a:bodyPr/>
          <a:lstStyle/>
          <a:p>
            <a:r>
              <a:rPr lang="en-US" sz="2000" dirty="0"/>
              <a:t>ORDC treatment addressed in OBDRR033</a:t>
            </a:r>
          </a:p>
          <a:p>
            <a:pPr lvl="1"/>
            <a:r>
              <a:rPr lang="en-US" sz="2000" dirty="0"/>
              <a:t>New determinant (RTNCLRNSCAP) added to </a:t>
            </a:r>
            <a:r>
              <a:rPr lang="en-US" sz="2000" i="1" dirty="0">
                <a:effectLst/>
                <a:ea typeface="Times New Roman" panose="02020603050405020304" pitchFamily="18" charset="0"/>
              </a:rPr>
              <a:t>RTOFFCAP</a:t>
            </a:r>
            <a:r>
              <a:rPr lang="en-US" sz="2000" dirty="0">
                <a:effectLst/>
                <a:ea typeface="Times New Roman" panose="02020603050405020304" pitchFamily="18" charset="0"/>
              </a:rPr>
              <a:t>  (the system total Real-Time Off-Line reserve capacity for the SCED interval).</a:t>
            </a:r>
          </a:p>
          <a:p>
            <a:endParaRPr lang="en-US" sz="2000" dirty="0"/>
          </a:p>
          <a:p>
            <a:r>
              <a:rPr lang="en-US" sz="2000" dirty="0"/>
              <a:t>Real-Time On-Line Reliability Deployment Price Adder is addressed in NPRR1093 section 6.5.7.3.1(2)(e).</a:t>
            </a:r>
          </a:p>
          <a:p>
            <a:pPr lvl="1"/>
            <a:r>
              <a:rPr lang="en-US" sz="2000" dirty="0"/>
              <a:t>Deployed MW added to GTBD linearly ramped over the 30-minute ramp period. </a:t>
            </a:r>
          </a:p>
          <a:p>
            <a:endParaRPr lang="en-US" dirty="0"/>
          </a:p>
        </p:txBody>
      </p:sp>
      <p:sp>
        <p:nvSpPr>
          <p:cNvPr id="5" name="Slide Number Placeholder 4">
            <a:extLst>
              <a:ext uri="{FF2B5EF4-FFF2-40B4-BE49-F238E27FC236}">
                <a16:creationId xmlns:a16="http://schemas.microsoft.com/office/drawing/2014/main" id="{E57B8F51-1A11-4577-B240-3C39EADB665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6" name="Footer Placeholder 3">
            <a:extLst>
              <a:ext uri="{FF2B5EF4-FFF2-40B4-BE49-F238E27FC236}">
                <a16:creationId xmlns:a16="http://schemas.microsoft.com/office/drawing/2014/main" id="{E87630F5-D936-4B0B-92DC-CD8D9BBAB4CB}"/>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997447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CF191-7B89-415A-AAA4-6772F080A5B3}"/>
              </a:ext>
            </a:extLst>
          </p:cNvPr>
          <p:cNvSpPr>
            <a:spLocks noGrp="1"/>
          </p:cNvSpPr>
          <p:nvPr>
            <p:ph type="title"/>
          </p:nvPr>
        </p:nvSpPr>
        <p:spPr/>
        <p:txBody>
          <a:bodyPr/>
          <a:lstStyle/>
          <a:p>
            <a:r>
              <a:rPr lang="en-US" dirty="0"/>
              <a:t>Settlements</a:t>
            </a:r>
          </a:p>
        </p:txBody>
      </p:sp>
      <p:sp>
        <p:nvSpPr>
          <p:cNvPr id="3" name="Content Placeholder 2">
            <a:extLst>
              <a:ext uri="{FF2B5EF4-FFF2-40B4-BE49-F238E27FC236}">
                <a16:creationId xmlns:a16="http://schemas.microsoft.com/office/drawing/2014/main" id="{64F2DA01-4A7C-4B90-81A5-661CD21D25A3}"/>
              </a:ext>
            </a:extLst>
          </p:cNvPr>
          <p:cNvSpPr>
            <a:spLocks noGrp="1"/>
          </p:cNvSpPr>
          <p:nvPr>
            <p:ph idx="1"/>
          </p:nvPr>
        </p:nvSpPr>
        <p:spPr>
          <a:xfrm>
            <a:off x="304799" y="1219200"/>
            <a:ext cx="8458199" cy="4876800"/>
          </a:xfrm>
        </p:spPr>
        <p:txBody>
          <a:bodyPr/>
          <a:lstStyle/>
          <a:p>
            <a:pPr algn="l">
              <a:spcAft>
                <a:spcPts val="600"/>
              </a:spcAft>
            </a:pPr>
            <a:r>
              <a:rPr lang="en-US" sz="1600" dirty="0">
                <a:solidFill>
                  <a:schemeClr val="tx1"/>
                </a:solidFill>
                <a:latin typeface="Arial" panose="020B0604020202020204" pitchFamily="34" charset="0"/>
              </a:rPr>
              <a:t>Changes to Protocol Section 6.7.5, Real-Time Ancillary Service Imbalance Payment or Charge – Updates settlements calculations for Online Imbalance to account for Non-Spin Reserve responsibility and Offline Imbalance to account for capacity and responsibility from Load Resources that are not Controllable Load Resources participating in Non-Spin Reserve.</a:t>
            </a:r>
          </a:p>
          <a:p>
            <a:pPr algn="l">
              <a:spcAft>
                <a:spcPts val="600"/>
              </a:spcAft>
            </a:pPr>
            <a:r>
              <a:rPr lang="en-US" sz="1600" dirty="0">
                <a:solidFill>
                  <a:schemeClr val="tx1"/>
                </a:solidFill>
                <a:latin typeface="Arial" panose="020B0604020202020204" pitchFamily="34" charset="0"/>
              </a:rPr>
              <a:t>New Billing Determinants:</a:t>
            </a:r>
          </a:p>
        </p:txBody>
      </p:sp>
      <p:sp>
        <p:nvSpPr>
          <p:cNvPr id="4" name="Slide Number Placeholder 3">
            <a:extLst>
              <a:ext uri="{FF2B5EF4-FFF2-40B4-BE49-F238E27FC236}">
                <a16:creationId xmlns:a16="http://schemas.microsoft.com/office/drawing/2014/main" id="{61CFF55E-8135-4F2C-B821-8F0F038A9FD8}"/>
              </a:ext>
            </a:extLst>
          </p:cNvPr>
          <p:cNvSpPr>
            <a:spLocks noGrp="1"/>
          </p:cNvSpPr>
          <p:nvPr>
            <p:ph type="sldNum" sz="quarter" idx="4"/>
          </p:nvPr>
        </p:nvSpPr>
        <p:spPr/>
        <p:txBody>
          <a:bodyPr/>
          <a:lstStyle/>
          <a:p>
            <a:fld id="{1D93BD3E-1E9A-4970-A6F7-E7AC52762E0C}" type="slidenum">
              <a:rPr lang="en-US" smtClean="0"/>
              <a:pPr/>
              <a:t>18</a:t>
            </a:fld>
            <a:endParaRPr lang="en-US" dirty="0"/>
          </a:p>
        </p:txBody>
      </p:sp>
      <p:graphicFrame>
        <p:nvGraphicFramePr>
          <p:cNvPr id="5" name="Table 4">
            <a:extLst>
              <a:ext uri="{FF2B5EF4-FFF2-40B4-BE49-F238E27FC236}">
                <a16:creationId xmlns:a16="http://schemas.microsoft.com/office/drawing/2014/main" id="{8E6DA3A8-F36E-4A98-9432-6C79DC2E69F2}"/>
              </a:ext>
            </a:extLst>
          </p:cNvPr>
          <p:cNvGraphicFramePr>
            <a:graphicFrameLocks noGrp="1"/>
          </p:cNvGraphicFramePr>
          <p:nvPr>
            <p:extLst>
              <p:ext uri="{D42A27DB-BD31-4B8C-83A1-F6EECF244321}">
                <p14:modId xmlns:p14="http://schemas.microsoft.com/office/powerpoint/2010/main" val="3515542327"/>
              </p:ext>
            </p:extLst>
          </p:nvPr>
        </p:nvGraphicFramePr>
        <p:xfrm>
          <a:off x="767442" y="2971800"/>
          <a:ext cx="7995557" cy="2667001"/>
        </p:xfrm>
        <a:graphic>
          <a:graphicData uri="http://schemas.openxmlformats.org/drawingml/2006/table">
            <a:tbl>
              <a:tblPr firstRow="1" firstCol="1" bandRow="1">
                <a:tableStyleId>{5C22544A-7EE6-4342-B048-85BDC9FD1C3A}</a:tableStyleId>
              </a:tblPr>
              <a:tblGrid>
                <a:gridCol w="1481642">
                  <a:extLst>
                    <a:ext uri="{9D8B030D-6E8A-4147-A177-3AD203B41FA5}">
                      <a16:colId xmlns:a16="http://schemas.microsoft.com/office/drawing/2014/main" val="683172901"/>
                    </a:ext>
                  </a:extLst>
                </a:gridCol>
                <a:gridCol w="3553581">
                  <a:extLst>
                    <a:ext uri="{9D8B030D-6E8A-4147-A177-3AD203B41FA5}">
                      <a16:colId xmlns:a16="http://schemas.microsoft.com/office/drawing/2014/main" val="310389037"/>
                    </a:ext>
                  </a:extLst>
                </a:gridCol>
                <a:gridCol w="991697">
                  <a:extLst>
                    <a:ext uri="{9D8B030D-6E8A-4147-A177-3AD203B41FA5}">
                      <a16:colId xmlns:a16="http://schemas.microsoft.com/office/drawing/2014/main" val="4179459638"/>
                    </a:ext>
                  </a:extLst>
                </a:gridCol>
                <a:gridCol w="1968637">
                  <a:extLst>
                    <a:ext uri="{9D8B030D-6E8A-4147-A177-3AD203B41FA5}">
                      <a16:colId xmlns:a16="http://schemas.microsoft.com/office/drawing/2014/main" val="2278394373"/>
                    </a:ext>
                  </a:extLst>
                </a:gridCol>
              </a:tblGrid>
              <a:tr h="271491">
                <a:tc>
                  <a:txBody>
                    <a:bodyPr/>
                    <a:lstStyle/>
                    <a:p>
                      <a:pPr marL="0" marR="0"/>
                      <a:r>
                        <a:rPr lang="en-US" sz="1100" dirty="0">
                          <a:effectLst/>
                        </a:rPr>
                        <a:t>Billing Determinant</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lgn="l"/>
                      <a:r>
                        <a:rPr lang="en-US" sz="1100" dirty="0">
                          <a:effectLst/>
                        </a:rPr>
                        <a:t>Short Description</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Extract</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lgn="l"/>
                      <a:r>
                        <a:rPr lang="en-US" sz="1100" dirty="0">
                          <a:effectLst/>
                        </a:rPr>
                        <a:t>Extract Table</a:t>
                      </a:r>
                      <a:endParaRPr lang="en-US" sz="1100" dirty="0">
                        <a:effectLst/>
                        <a:latin typeface="Times New Roman" panose="02020603050405020304" pitchFamily="18" charset="0"/>
                        <a:ea typeface="Calibri" panose="020F0502020204030204" pitchFamily="34" charset="0"/>
                      </a:endParaRPr>
                    </a:p>
                  </a:txBody>
                  <a:tcPr marL="45720" marR="45720" anchor="ctr"/>
                </a:tc>
                <a:extLst>
                  <a:ext uri="{0D108BD9-81ED-4DB2-BD59-A6C34878D82A}">
                    <a16:rowId xmlns:a16="http://schemas.microsoft.com/office/drawing/2014/main" val="780682487"/>
                  </a:ext>
                </a:extLst>
              </a:tr>
              <a:tr h="479102">
                <a:tc>
                  <a:txBody>
                    <a:bodyPr/>
                    <a:lstStyle/>
                    <a:p>
                      <a:pPr marL="0" marR="0"/>
                      <a:r>
                        <a:rPr lang="en-US" sz="1100" dirty="0">
                          <a:effectLst/>
                        </a:rPr>
                        <a:t>RTNCLRNSRESPR</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Real-Time Non-Controllable Load Resource Non-Spin Responsibility for the Resource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SID &amp; RTM CODE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MKTINPUTHEADER</a:t>
                      </a:r>
                    </a:p>
                    <a:p>
                      <a:pPr marL="0" marR="0"/>
                      <a:r>
                        <a:rPr lang="en-US" sz="1100" dirty="0">
                          <a:effectLst/>
                        </a:rPr>
                        <a:t>MKTINPUTINTERVAL</a:t>
                      </a:r>
                      <a:endParaRPr lang="en-US" sz="1100" dirty="0">
                        <a:effectLst/>
                        <a:latin typeface="Times New Roman" panose="02020603050405020304" pitchFamily="18" charset="0"/>
                        <a:ea typeface="Calibri" panose="020F0502020204030204" pitchFamily="34" charset="0"/>
                      </a:endParaRPr>
                    </a:p>
                  </a:txBody>
                  <a:tcPr marL="45720" marR="45720" anchor="ctr"/>
                </a:tc>
                <a:extLst>
                  <a:ext uri="{0D108BD9-81ED-4DB2-BD59-A6C34878D82A}">
                    <a16:rowId xmlns:a16="http://schemas.microsoft.com/office/drawing/2014/main" val="4152006479"/>
                  </a:ext>
                </a:extLst>
              </a:tr>
              <a:tr h="479102">
                <a:tc>
                  <a:txBody>
                    <a:bodyPr/>
                    <a:lstStyle/>
                    <a:p>
                      <a:pPr marL="0" marR="0"/>
                      <a:r>
                        <a:rPr lang="en-US" sz="1100" dirty="0">
                          <a:effectLst/>
                        </a:rPr>
                        <a:t>RTNCLRNSRESP</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Real-Time Non-Controllable Load Resource Non-Spin Responsibility for the QSE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RTM CODE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RTMOUTPUTHEADER</a:t>
                      </a:r>
                    </a:p>
                    <a:p>
                      <a:pPr marL="0" marR="0"/>
                      <a:r>
                        <a:rPr lang="en-US" sz="1100" dirty="0">
                          <a:effectLst/>
                        </a:rPr>
                        <a:t>RTMOUTPUTINTERVAL</a:t>
                      </a:r>
                      <a:endParaRPr lang="en-US" sz="1100" dirty="0">
                        <a:effectLst/>
                        <a:latin typeface="Times New Roman" panose="02020603050405020304" pitchFamily="18" charset="0"/>
                        <a:ea typeface="Calibri" panose="020F0502020204030204" pitchFamily="34" charset="0"/>
                      </a:endParaRPr>
                    </a:p>
                  </a:txBody>
                  <a:tcPr marL="45720" marR="45720" anchor="ctr"/>
                </a:tc>
                <a:extLst>
                  <a:ext uri="{0D108BD9-81ED-4DB2-BD59-A6C34878D82A}">
                    <a16:rowId xmlns:a16="http://schemas.microsoft.com/office/drawing/2014/main" val="2400661448"/>
                  </a:ext>
                </a:extLst>
              </a:tr>
              <a:tr h="479102">
                <a:tc>
                  <a:txBody>
                    <a:bodyPr/>
                    <a:lstStyle/>
                    <a:p>
                      <a:pPr marL="0" marR="0"/>
                      <a:r>
                        <a:rPr lang="en-US" sz="1100" dirty="0">
                          <a:effectLst/>
                        </a:rPr>
                        <a:t>RTNCLRNSR</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Real-Time Non-Spin Schedule for the Non-Controllable Load Resource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SID &amp; RTM CODE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MKTINPUTHEADER</a:t>
                      </a:r>
                    </a:p>
                    <a:p>
                      <a:pPr marL="0" marR="0"/>
                      <a:r>
                        <a:rPr lang="en-US" sz="1100" dirty="0">
                          <a:effectLst/>
                        </a:rPr>
                        <a:t>MKTINPUTINTERVAL</a:t>
                      </a:r>
                      <a:endParaRPr lang="en-US" sz="1100" dirty="0">
                        <a:effectLst/>
                        <a:latin typeface="Times New Roman" panose="02020603050405020304" pitchFamily="18" charset="0"/>
                        <a:ea typeface="Calibri" panose="020F0502020204030204" pitchFamily="34" charset="0"/>
                      </a:endParaRPr>
                    </a:p>
                  </a:txBody>
                  <a:tcPr marL="45720" marR="45720" anchor="ctr"/>
                </a:tc>
                <a:extLst>
                  <a:ext uri="{0D108BD9-81ED-4DB2-BD59-A6C34878D82A}">
                    <a16:rowId xmlns:a16="http://schemas.microsoft.com/office/drawing/2014/main" val="2989927203"/>
                  </a:ext>
                </a:extLst>
              </a:tr>
              <a:tr h="479102">
                <a:tc>
                  <a:txBody>
                    <a:bodyPr/>
                    <a:lstStyle/>
                    <a:p>
                      <a:pPr marL="0" marR="0"/>
                      <a:r>
                        <a:rPr lang="en-US" sz="1100" dirty="0">
                          <a:effectLst/>
                        </a:rPr>
                        <a:t>RTNCLRNS</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Real-Time Non-Spin Schedule for the Non-Controllable Load Resources for the QSE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RTM CODE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RTMOUTPUTHEADER</a:t>
                      </a:r>
                    </a:p>
                    <a:p>
                      <a:pPr marL="0" marR="0"/>
                      <a:r>
                        <a:rPr lang="en-US" sz="1100" dirty="0">
                          <a:effectLst/>
                        </a:rPr>
                        <a:t>RTMOUTPUTINTERVAL</a:t>
                      </a:r>
                      <a:endParaRPr lang="en-US" sz="1100" dirty="0">
                        <a:effectLst/>
                        <a:latin typeface="Times New Roman" panose="02020603050405020304" pitchFamily="18" charset="0"/>
                        <a:ea typeface="Calibri" panose="020F0502020204030204" pitchFamily="34" charset="0"/>
                      </a:endParaRPr>
                    </a:p>
                  </a:txBody>
                  <a:tcPr marL="45720" marR="45720" anchor="ctr"/>
                </a:tc>
                <a:extLst>
                  <a:ext uri="{0D108BD9-81ED-4DB2-BD59-A6C34878D82A}">
                    <a16:rowId xmlns:a16="http://schemas.microsoft.com/office/drawing/2014/main" val="3344573175"/>
                  </a:ext>
                </a:extLst>
              </a:tr>
              <a:tr h="479102">
                <a:tc>
                  <a:txBody>
                    <a:bodyPr/>
                    <a:lstStyle/>
                    <a:p>
                      <a:pPr marL="0" marR="0"/>
                      <a:r>
                        <a:rPr lang="en-US" sz="1100" dirty="0">
                          <a:effectLst/>
                        </a:rPr>
                        <a:t>RTNCLRNSCAP</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Real-Time Capacity from Non-Controllable Load Resources Carrying Non-Spin for the QSE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RTM CODE</a:t>
                      </a:r>
                      <a:endParaRPr lang="en-US" sz="1100" dirty="0">
                        <a:effectLst/>
                        <a:latin typeface="Times New Roman" panose="02020603050405020304" pitchFamily="18" charset="0"/>
                        <a:ea typeface="Calibri" panose="020F0502020204030204" pitchFamily="34" charset="0"/>
                      </a:endParaRPr>
                    </a:p>
                  </a:txBody>
                  <a:tcPr marL="45720" marR="45720" anchor="ctr"/>
                </a:tc>
                <a:tc>
                  <a:txBody>
                    <a:bodyPr/>
                    <a:lstStyle/>
                    <a:p>
                      <a:pPr marL="0" marR="0"/>
                      <a:r>
                        <a:rPr lang="en-US" sz="1100" dirty="0">
                          <a:effectLst/>
                        </a:rPr>
                        <a:t>RTMOUTPUTHEADER</a:t>
                      </a:r>
                    </a:p>
                    <a:p>
                      <a:pPr marL="0" marR="0"/>
                      <a:r>
                        <a:rPr lang="en-US" sz="1100" dirty="0">
                          <a:effectLst/>
                        </a:rPr>
                        <a:t>RTMOUTPUTINTERVAL</a:t>
                      </a:r>
                      <a:endParaRPr lang="en-US" sz="1100" dirty="0">
                        <a:effectLst/>
                        <a:latin typeface="Times New Roman" panose="02020603050405020304" pitchFamily="18" charset="0"/>
                        <a:ea typeface="Calibri" panose="020F0502020204030204" pitchFamily="34" charset="0"/>
                      </a:endParaRPr>
                    </a:p>
                  </a:txBody>
                  <a:tcPr marL="45720" marR="45720" anchor="ctr"/>
                </a:tc>
                <a:extLst>
                  <a:ext uri="{0D108BD9-81ED-4DB2-BD59-A6C34878D82A}">
                    <a16:rowId xmlns:a16="http://schemas.microsoft.com/office/drawing/2014/main" val="1433184006"/>
                  </a:ext>
                </a:extLst>
              </a:tr>
            </a:tbl>
          </a:graphicData>
        </a:graphic>
      </p:graphicFrame>
      <p:sp>
        <p:nvSpPr>
          <p:cNvPr id="7" name="Footer Placeholder 3">
            <a:extLst>
              <a:ext uri="{FF2B5EF4-FFF2-40B4-BE49-F238E27FC236}">
                <a16:creationId xmlns:a16="http://schemas.microsoft.com/office/drawing/2014/main" id="{6C30F7AE-A911-4E9A-B898-DA6E015999DA}"/>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368973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458200" cy="594518"/>
          </a:xfrm>
        </p:spPr>
        <p:txBody>
          <a:bodyPr/>
          <a:lstStyle/>
          <a:p>
            <a:r>
              <a:rPr lang="en-US" dirty="0"/>
              <a:t>Report Impact Summary – NPRR1093</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2403912127"/>
              </p:ext>
            </p:extLst>
          </p:nvPr>
        </p:nvGraphicFramePr>
        <p:xfrm>
          <a:off x="361950" y="990600"/>
          <a:ext cx="8686800" cy="511810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1446383811"/>
                    </a:ext>
                  </a:extLst>
                </a:gridCol>
                <a:gridCol w="4724400">
                  <a:extLst>
                    <a:ext uri="{9D8B030D-6E8A-4147-A177-3AD203B41FA5}">
                      <a16:colId xmlns:a16="http://schemas.microsoft.com/office/drawing/2014/main" val="3147703138"/>
                    </a:ext>
                  </a:extLst>
                </a:gridCol>
              </a:tblGrid>
              <a:tr h="370840">
                <a:tc>
                  <a:txBody>
                    <a:bodyPr/>
                    <a:lstStyle/>
                    <a:p>
                      <a:r>
                        <a:rPr lang="en-US" sz="1600" dirty="0"/>
                        <a:t>Report</a:t>
                      </a:r>
                    </a:p>
                  </a:txBody>
                  <a:tcPr/>
                </a:tc>
                <a:tc>
                  <a:txBody>
                    <a:bodyPr/>
                    <a:lstStyle/>
                    <a:p>
                      <a:r>
                        <a:rPr lang="en-US" sz="1600" dirty="0"/>
                        <a:t>Change Summary</a:t>
                      </a:r>
                    </a:p>
                  </a:txBody>
                  <a:tcPr/>
                </a:tc>
                <a:extLst>
                  <a:ext uri="{0D108BD9-81ED-4DB2-BD59-A6C34878D82A}">
                    <a16:rowId xmlns:a16="http://schemas.microsoft.com/office/drawing/2014/main" val="3041359140"/>
                  </a:ext>
                </a:extLst>
              </a:tr>
              <a:tr h="370840">
                <a:tc>
                  <a:txBody>
                    <a:bodyPr/>
                    <a:lstStyle/>
                    <a:p>
                      <a:r>
                        <a:rPr lang="en-US" sz="1100" b="0" i="0" kern="1200" dirty="0">
                          <a:solidFill>
                            <a:schemeClr val="dk1"/>
                          </a:solidFill>
                          <a:effectLst/>
                          <a:latin typeface="+mn-lt"/>
                          <a:ea typeface="+mn-ea"/>
                          <a:cs typeface="+mn-cs"/>
                        </a:rPr>
                        <a:t>NP6-557-CD Group Assignments for NCLRs and Off-Line Generation Resources participating in NSRS</a:t>
                      </a:r>
                    </a:p>
                  </a:txBody>
                  <a:tcPr/>
                </a:tc>
                <a:tc>
                  <a:txBody>
                    <a:bodyPr/>
                    <a:lstStyle/>
                    <a:p>
                      <a:r>
                        <a:rPr lang="en-US" sz="1100" b="0" i="0" kern="1200" dirty="0">
                          <a:solidFill>
                            <a:schemeClr val="dk1"/>
                          </a:solidFill>
                          <a:effectLst/>
                          <a:latin typeface="+mn-lt"/>
                          <a:ea typeface="+mn-ea"/>
                          <a:cs typeface="+mn-cs"/>
                        </a:rPr>
                        <a:t>New Report - Daily</a:t>
                      </a:r>
                    </a:p>
                    <a:p>
                      <a:r>
                        <a:rPr lang="en-US" sz="1100" b="0" i="0" kern="1200" dirty="0">
                          <a:solidFill>
                            <a:schemeClr val="dk1"/>
                          </a:solidFill>
                          <a:effectLst/>
                          <a:latin typeface="+mn-lt"/>
                          <a:ea typeface="+mn-ea"/>
                          <a:cs typeface="+mn-cs"/>
                        </a:rPr>
                        <a:t>Certified for QSEs</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21939</a:t>
                      </a:r>
                    </a:p>
                  </a:txBody>
                  <a:tcPr/>
                </a:tc>
                <a:extLst>
                  <a:ext uri="{0D108BD9-81ED-4DB2-BD59-A6C34878D82A}">
                    <a16:rowId xmlns:a16="http://schemas.microsoft.com/office/drawing/2014/main" val="1848829606"/>
                  </a:ext>
                </a:extLst>
              </a:tr>
              <a:tr h="370840">
                <a:tc>
                  <a:txBody>
                    <a:bodyPr/>
                    <a:lstStyle/>
                    <a:p>
                      <a:r>
                        <a:rPr lang="en-US" sz="1100" b="0" i="0" kern="1200" dirty="0">
                          <a:solidFill>
                            <a:schemeClr val="dk1"/>
                          </a:solidFill>
                          <a:effectLst/>
                          <a:latin typeface="+mn-lt"/>
                          <a:ea typeface="+mn-ea"/>
                          <a:cs typeface="+mn-cs"/>
                        </a:rPr>
                        <a:t>NP6-323-CD Real-Time ORDC and Reliability Deployment Price Adders and Reserves by SCED Interval</a:t>
                      </a:r>
                    </a:p>
                  </a:txBody>
                  <a:tcPr/>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13221</a:t>
                      </a:r>
                    </a:p>
                    <a:p>
                      <a:r>
                        <a:rPr lang="en-US" sz="1100" b="0" i="0" kern="1200" dirty="0">
                          <a:solidFill>
                            <a:schemeClr val="dk1"/>
                          </a:solidFill>
                          <a:effectLst/>
                          <a:latin typeface="+mn-lt"/>
                          <a:ea typeface="+mn-ea"/>
                          <a:cs typeface="+mn-cs"/>
                        </a:rPr>
                        <a:t>Change: Addition of new column ‘RTNCLRNSCAP’</a:t>
                      </a:r>
                    </a:p>
                  </a:txBody>
                  <a:tcPr/>
                </a:tc>
                <a:extLst>
                  <a:ext uri="{0D108BD9-81ED-4DB2-BD59-A6C34878D82A}">
                    <a16:rowId xmlns:a16="http://schemas.microsoft.com/office/drawing/2014/main" val="868495255"/>
                  </a:ext>
                </a:extLst>
              </a:tr>
              <a:tr h="370840">
                <a:tc>
                  <a:txBody>
                    <a:bodyPr/>
                    <a:lstStyle/>
                    <a:p>
                      <a:r>
                        <a:rPr lang="en-US" sz="1100" b="0" i="0" kern="1200" dirty="0">
                          <a:solidFill>
                            <a:schemeClr val="dk1"/>
                          </a:solidFill>
                          <a:effectLst/>
                          <a:latin typeface="+mn-lt"/>
                          <a:ea typeface="+mn-ea"/>
                          <a:cs typeface="+mn-cs"/>
                        </a:rPr>
                        <a:t>NP6-792-ER Historical Real Time ORDC and Reliability Deployment Price Adders and Reserves</a:t>
                      </a:r>
                    </a:p>
                  </a:txBody>
                  <a:tcPr/>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13231</a:t>
                      </a:r>
                    </a:p>
                    <a:p>
                      <a:r>
                        <a:rPr lang="en-US" sz="1100" b="0" i="0" kern="1200" dirty="0">
                          <a:solidFill>
                            <a:schemeClr val="dk1"/>
                          </a:solidFill>
                          <a:effectLst/>
                          <a:latin typeface="+mn-lt"/>
                          <a:ea typeface="+mn-ea"/>
                          <a:cs typeface="+mn-cs"/>
                        </a:rPr>
                        <a:t>Change: Addition of new column ‘RTNCLRNSCAP’</a:t>
                      </a:r>
                    </a:p>
                  </a:txBody>
                  <a:tcPr/>
                </a:tc>
                <a:extLst>
                  <a:ext uri="{0D108BD9-81ED-4DB2-BD59-A6C34878D82A}">
                    <a16:rowId xmlns:a16="http://schemas.microsoft.com/office/drawing/2014/main" val="3112433164"/>
                  </a:ext>
                </a:extLst>
              </a:tr>
              <a:tr h="370840">
                <a:tc>
                  <a:txBody>
                    <a:bodyPr/>
                    <a:lstStyle/>
                    <a:p>
                      <a:r>
                        <a:rPr lang="en-US" sz="1100" b="0" i="0" kern="1200" dirty="0">
                          <a:solidFill>
                            <a:schemeClr val="dk1"/>
                          </a:solidFill>
                          <a:effectLst/>
                          <a:latin typeface="+mn-lt"/>
                          <a:ea typeface="+mn-ea"/>
                          <a:cs typeface="+mn-cs"/>
                        </a:rPr>
                        <a:t>NP8-385-ER Monthly Non-Spin NCLR Performance Report</a:t>
                      </a:r>
                      <a:endParaRPr lang="en-US" sz="1100" dirty="0"/>
                    </a:p>
                  </a:txBody>
                  <a:tcPr/>
                </a:tc>
                <a:tc>
                  <a:txBody>
                    <a:bodyPr/>
                    <a:lstStyle/>
                    <a:p>
                      <a:r>
                        <a:rPr lang="en-US" sz="1100" b="0" i="0" kern="1200" dirty="0">
                          <a:solidFill>
                            <a:schemeClr val="dk1"/>
                          </a:solidFill>
                          <a:effectLst/>
                          <a:latin typeface="+mn-lt"/>
                          <a:ea typeface="+mn-ea"/>
                          <a:cs typeface="+mn-cs"/>
                        </a:rPr>
                        <a:t>New Report - Monthly</a:t>
                      </a:r>
                    </a:p>
                    <a:p>
                      <a:r>
                        <a:rPr lang="en-US" sz="1100" b="0" i="0" kern="1200" dirty="0">
                          <a:solidFill>
                            <a:schemeClr val="dk1"/>
                          </a:solidFill>
                          <a:effectLst/>
                          <a:latin typeface="+mn-lt"/>
                          <a:ea typeface="+mn-ea"/>
                          <a:cs typeface="+mn-cs"/>
                        </a:rPr>
                        <a:t>Certified for QSEs</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22069</a:t>
                      </a:r>
                    </a:p>
                  </a:txBody>
                  <a:tcPr/>
                </a:tc>
                <a:extLst>
                  <a:ext uri="{0D108BD9-81ED-4DB2-BD59-A6C34878D82A}">
                    <a16:rowId xmlns:a16="http://schemas.microsoft.com/office/drawing/2014/main" val="3293255375"/>
                  </a:ext>
                </a:extLst>
              </a:tr>
              <a:tr h="370840">
                <a:tc>
                  <a:txBody>
                    <a:bodyPr/>
                    <a:lstStyle/>
                    <a:p>
                      <a:r>
                        <a:rPr lang="en-US" sz="1100" dirty="0"/>
                        <a:t>NP3-911 </a:t>
                      </a:r>
                      <a:r>
                        <a:rPr lang="en-US" sz="1100" b="0" i="0" kern="1200" dirty="0">
                          <a:solidFill>
                            <a:schemeClr val="dk1"/>
                          </a:solidFill>
                          <a:effectLst/>
                          <a:latin typeface="+mn-lt"/>
                          <a:ea typeface="+mn-ea"/>
                          <a:cs typeface="+mn-cs"/>
                        </a:rPr>
                        <a:t>2-Day Ancillary Services Disclosure</a:t>
                      </a:r>
                    </a:p>
                    <a:p>
                      <a:r>
                        <a:rPr lang="en-US" sz="1100" b="0" i="0" kern="1200" dirty="0">
                          <a:solidFill>
                            <a:schemeClr val="dk1"/>
                          </a:solidFill>
                          <a:effectLst/>
                          <a:latin typeface="+mn-lt"/>
                          <a:ea typeface="+mn-ea"/>
                          <a:cs typeface="+mn-cs"/>
                        </a:rPr>
                        <a:t>Output File: 2d_Self_Arranged_AS_NSPNM</a:t>
                      </a:r>
                    </a:p>
                  </a:txBody>
                  <a:tcPr/>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13057</a:t>
                      </a:r>
                    </a:p>
                    <a:p>
                      <a:r>
                        <a:rPr lang="en-US" sz="1100" b="0" i="0" kern="1200" dirty="0">
                          <a:solidFill>
                            <a:schemeClr val="dk1"/>
                          </a:solidFill>
                          <a:effectLst/>
                          <a:latin typeface="+mn-lt"/>
                          <a:ea typeface="+mn-ea"/>
                          <a:cs typeface="+mn-cs"/>
                        </a:rPr>
                        <a:t>Change: New CSV output file within the 2-Day Self-Arranged AS ‘2d_Self_Arranged_AS_NSPNM’ due to new NSPNM subtype</a:t>
                      </a:r>
                    </a:p>
                  </a:txBody>
                  <a:tcPr/>
                </a:tc>
                <a:extLst>
                  <a:ext uri="{0D108BD9-81ED-4DB2-BD59-A6C34878D82A}">
                    <a16:rowId xmlns:a16="http://schemas.microsoft.com/office/drawing/2014/main" val="1958538679"/>
                  </a:ext>
                </a:extLst>
              </a:tr>
              <a:tr h="165100">
                <a:tc>
                  <a:txBody>
                    <a:bodyPr/>
                    <a:lstStyle/>
                    <a:p>
                      <a:pPr algn="l" fontAlgn="t"/>
                      <a:r>
                        <a:rPr lang="en-US" sz="1100" b="0" i="0" kern="1200" dirty="0">
                          <a:solidFill>
                            <a:schemeClr val="dk1"/>
                          </a:solidFill>
                          <a:effectLst/>
                          <a:latin typeface="+mn-lt"/>
                          <a:ea typeface="+mn-ea"/>
                          <a:cs typeface="+mn-cs"/>
                        </a:rPr>
                        <a:t>NP3-966-ER 60D DAM Disclosure Report</a:t>
                      </a:r>
                    </a:p>
                    <a:p>
                      <a:pPr algn="l" fontAlgn="t"/>
                      <a:r>
                        <a:rPr lang="en-US" sz="1100" b="0" i="0" kern="1200" dirty="0">
                          <a:solidFill>
                            <a:schemeClr val="dk1"/>
                          </a:solidFill>
                          <a:effectLst/>
                          <a:latin typeface="+mn-lt"/>
                          <a:ea typeface="+mn-ea"/>
                          <a:cs typeface="+mn-cs"/>
                        </a:rPr>
                        <a:t>Output file: 60-Day QSE-Specific Self-Arranged AS in DAM</a:t>
                      </a:r>
                    </a:p>
                  </a:txBody>
                  <a:tcPr marL="95250" marR="95250" marT="66675" marB="66675"/>
                </a:tc>
                <a:tc>
                  <a:txBody>
                    <a:bodyPr/>
                    <a:lstStyle/>
                    <a:p>
                      <a:r>
                        <a:rPr lang="en-US" sz="1100" b="0" i="0" kern="1200" dirty="0">
                          <a:solidFill>
                            <a:schemeClr val="dk1"/>
                          </a:solidFill>
                          <a:effectLst/>
                          <a:latin typeface="+mn-lt"/>
                          <a:ea typeface="+mn-ea"/>
                          <a:cs typeface="+mn-cs"/>
                        </a:rPr>
                        <a:t>Report Modification</a:t>
                      </a:r>
                    </a:p>
                    <a:p>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13051</a:t>
                      </a:r>
                    </a:p>
                    <a:p>
                      <a:r>
                        <a:rPr lang="en-US" sz="1100" b="0" i="0" kern="1200" dirty="0">
                          <a:solidFill>
                            <a:schemeClr val="dk1"/>
                          </a:solidFill>
                          <a:effectLst/>
                          <a:latin typeface="+mn-lt"/>
                          <a:ea typeface="+mn-ea"/>
                          <a:cs typeface="+mn-cs"/>
                        </a:rPr>
                        <a:t>Change: Current NSPIN Column to be split out to account for new subtype of NSPNM</a:t>
                      </a:r>
                      <a:endParaRPr lang="en-US" sz="700" dirty="0">
                        <a:effectLst/>
                      </a:endParaRPr>
                    </a:p>
                  </a:txBody>
                  <a:tcPr marL="95250" marR="95250" marT="66675" marB="66675"/>
                </a:tc>
                <a:extLst>
                  <a:ext uri="{0D108BD9-81ED-4DB2-BD59-A6C34878D82A}">
                    <a16:rowId xmlns:a16="http://schemas.microsoft.com/office/drawing/2014/main" val="1410710539"/>
                  </a:ext>
                </a:extLst>
              </a:tr>
              <a:tr h="370840">
                <a:tc>
                  <a:txBody>
                    <a:bodyPr/>
                    <a:lstStyle/>
                    <a:p>
                      <a:pPr algn="l" fontAlgn="t"/>
                      <a:r>
                        <a:rPr lang="en-US" sz="1100" b="0" i="0" kern="1200" dirty="0">
                          <a:solidFill>
                            <a:schemeClr val="dk1"/>
                          </a:solidFill>
                          <a:effectLst/>
                          <a:latin typeface="+mn-lt"/>
                          <a:ea typeface="+mn-ea"/>
                          <a:cs typeface="+mn-cs"/>
                        </a:rPr>
                        <a:t>NP3-965-ER 60D SCED Disclosure Report</a:t>
                      </a:r>
                    </a:p>
                    <a:p>
                      <a:pPr algn="l" fontAlgn="t"/>
                      <a:r>
                        <a:rPr lang="en-US" sz="1100" b="0" i="0" kern="1200" dirty="0">
                          <a:solidFill>
                            <a:schemeClr val="dk1"/>
                          </a:solidFill>
                          <a:effectLst/>
                          <a:latin typeface="+mn-lt"/>
                          <a:ea typeface="+mn-ea"/>
                          <a:cs typeface="+mn-cs"/>
                        </a:rPr>
                        <a:t>Output file: 60-Day QSE-Specific Self-Arranged AS in DAM</a:t>
                      </a:r>
                    </a:p>
                    <a:p>
                      <a:pPr algn="l" fontAlgn="t"/>
                      <a:endParaRPr lang="en-US" sz="1100" b="0" i="0" kern="1200" dirty="0">
                        <a:solidFill>
                          <a:schemeClr val="dk1"/>
                        </a:solidFill>
                        <a:effectLst/>
                        <a:latin typeface="+mn-lt"/>
                        <a:ea typeface="+mn-ea"/>
                        <a:cs typeface="+mn-cs"/>
                      </a:endParaRPr>
                    </a:p>
                  </a:txBody>
                  <a:tcPr marL="95250" marR="95250" marT="66675" marB="66675"/>
                </a:tc>
                <a:tc>
                  <a:txBody>
                    <a:bodyPr/>
                    <a:lstStyle/>
                    <a:p>
                      <a:pPr marL="0" algn="l" defTabSz="914400" rtl="0" eaLnBrk="1" latinLnBrk="0" hangingPunct="1"/>
                      <a:r>
                        <a:rPr lang="en-US" sz="1100" b="0" i="0" kern="1200" dirty="0">
                          <a:solidFill>
                            <a:schemeClr val="dk1"/>
                          </a:solidFill>
                          <a:effectLst/>
                          <a:latin typeface="+mn-lt"/>
                          <a:ea typeface="+mn-ea"/>
                          <a:cs typeface="+mn-cs"/>
                        </a:rPr>
                        <a:t>Report Modification</a:t>
                      </a:r>
                    </a:p>
                    <a:p>
                      <a:pPr marL="0" algn="l" defTabSz="914400" rtl="0" eaLnBrk="1" latinLnBrk="0" hangingPunct="1"/>
                      <a:r>
                        <a:rPr lang="en-US" sz="1100" b="0" i="0" kern="1200" dirty="0" err="1">
                          <a:solidFill>
                            <a:schemeClr val="dk1"/>
                          </a:solidFill>
                          <a:effectLst/>
                          <a:latin typeface="+mn-lt"/>
                          <a:ea typeface="+mn-ea"/>
                          <a:cs typeface="+mn-cs"/>
                        </a:rPr>
                        <a:t>Rpt</a:t>
                      </a:r>
                      <a:r>
                        <a:rPr lang="en-US" sz="1100" b="0" i="0" kern="1200" dirty="0">
                          <a:solidFill>
                            <a:schemeClr val="dk1"/>
                          </a:solidFill>
                          <a:effectLst/>
                          <a:latin typeface="+mn-lt"/>
                          <a:ea typeface="+mn-ea"/>
                          <a:cs typeface="+mn-cs"/>
                        </a:rPr>
                        <a:t> ID: 13052</a:t>
                      </a:r>
                    </a:p>
                    <a:p>
                      <a:pPr marL="0" algn="l" defTabSz="914400" rtl="0" eaLnBrk="1" latinLnBrk="0" hangingPunct="1"/>
                      <a:r>
                        <a:rPr lang="en-US" sz="1100" b="0" i="0" kern="1200" dirty="0">
                          <a:solidFill>
                            <a:schemeClr val="dk1"/>
                          </a:solidFill>
                          <a:effectLst/>
                          <a:latin typeface="+mn-lt"/>
                          <a:ea typeface="+mn-ea"/>
                          <a:cs typeface="+mn-cs"/>
                        </a:rPr>
                        <a:t>Change: Current NSPIN Column to be split out to account for new subtype of NSPNM</a:t>
                      </a:r>
                    </a:p>
                  </a:txBody>
                  <a:tcPr marL="95250" marR="95250" marT="66675" marB="66675"/>
                </a:tc>
                <a:extLst>
                  <a:ext uri="{0D108BD9-81ED-4DB2-BD59-A6C34878D82A}">
                    <a16:rowId xmlns:a16="http://schemas.microsoft.com/office/drawing/2014/main" val="2936202805"/>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7" name="Footer Placeholder 3">
            <a:extLst>
              <a:ext uri="{FF2B5EF4-FFF2-40B4-BE49-F238E27FC236}">
                <a16:creationId xmlns:a16="http://schemas.microsoft.com/office/drawing/2014/main" id="{3C53063E-B4E1-400A-AD6F-10FB4CD8B28C}"/>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112376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BB524-F0B8-47F2-B550-91202FA9CD58}"/>
              </a:ext>
            </a:extLst>
          </p:cNvPr>
          <p:cNvSpPr>
            <a:spLocks noGrp="1"/>
          </p:cNvSpPr>
          <p:nvPr>
            <p:ph type="title"/>
          </p:nvPr>
        </p:nvSpPr>
        <p:spPr/>
        <p:txBody>
          <a:bodyPr/>
          <a:lstStyle/>
          <a:p>
            <a:r>
              <a:rPr lang="en-US" dirty="0"/>
              <a:t>Agenda</a:t>
            </a:r>
          </a:p>
        </p:txBody>
      </p:sp>
      <p:sp>
        <p:nvSpPr>
          <p:cNvPr id="4" name="Footer Placeholder 3">
            <a:extLst>
              <a:ext uri="{FF2B5EF4-FFF2-40B4-BE49-F238E27FC236}">
                <a16:creationId xmlns:a16="http://schemas.microsoft.com/office/drawing/2014/main" id="{7C92197C-30AB-447E-B6F4-95E31A5A85B4}"/>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
        <p:nvSpPr>
          <p:cNvPr id="5" name="Slide Number Placeholder 4">
            <a:extLst>
              <a:ext uri="{FF2B5EF4-FFF2-40B4-BE49-F238E27FC236}">
                <a16:creationId xmlns:a16="http://schemas.microsoft.com/office/drawing/2014/main" id="{B9586FB8-DA7E-4AA4-8821-4B500A647FCF}"/>
              </a:ext>
            </a:extLst>
          </p:cNvPr>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6" name="Table 6">
            <a:extLst>
              <a:ext uri="{FF2B5EF4-FFF2-40B4-BE49-F238E27FC236}">
                <a16:creationId xmlns:a16="http://schemas.microsoft.com/office/drawing/2014/main" id="{79F4F271-944E-43A9-ADC2-58162E6F055A}"/>
              </a:ext>
            </a:extLst>
          </p:cNvPr>
          <p:cNvGraphicFramePr>
            <a:graphicFrameLocks noGrp="1"/>
          </p:cNvGraphicFramePr>
          <p:nvPr>
            <p:extLst>
              <p:ext uri="{D42A27DB-BD31-4B8C-83A1-F6EECF244321}">
                <p14:modId xmlns:p14="http://schemas.microsoft.com/office/powerpoint/2010/main" val="2806219461"/>
              </p:ext>
            </p:extLst>
          </p:nvPr>
        </p:nvGraphicFramePr>
        <p:xfrm>
          <a:off x="1066800" y="1447800"/>
          <a:ext cx="7086600" cy="3177120"/>
        </p:xfrm>
        <a:graphic>
          <a:graphicData uri="http://schemas.openxmlformats.org/drawingml/2006/table">
            <a:tbl>
              <a:tblPr firstRow="1" bandRow="1">
                <a:tableStyleId>{5C22544A-7EE6-4342-B048-85BDC9FD1C3A}</a:tableStyleId>
              </a:tblPr>
              <a:tblGrid>
                <a:gridCol w="4205235">
                  <a:extLst>
                    <a:ext uri="{9D8B030D-6E8A-4147-A177-3AD203B41FA5}">
                      <a16:colId xmlns:a16="http://schemas.microsoft.com/office/drawing/2014/main" val="200243918"/>
                    </a:ext>
                  </a:extLst>
                </a:gridCol>
                <a:gridCol w="2881365">
                  <a:extLst>
                    <a:ext uri="{9D8B030D-6E8A-4147-A177-3AD203B41FA5}">
                      <a16:colId xmlns:a16="http://schemas.microsoft.com/office/drawing/2014/main" val="3571981168"/>
                    </a:ext>
                  </a:extLst>
                </a:gridCol>
              </a:tblGrid>
              <a:tr h="0">
                <a:tc>
                  <a:txBody>
                    <a:bodyPr/>
                    <a:lstStyle/>
                    <a:p>
                      <a:endParaRPr lang="en-US" sz="5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b="0" dirty="0">
                        <a:solidFill>
                          <a:schemeClr val="tx1"/>
                        </a:solidFill>
                      </a:endParaRPr>
                    </a:p>
                  </a:txBody>
                  <a:tcPr/>
                </a:tc>
                <a:extLst>
                  <a:ext uri="{0D108BD9-81ED-4DB2-BD59-A6C34878D82A}">
                    <a16:rowId xmlns:a16="http://schemas.microsoft.com/office/drawing/2014/main" val="3624768696"/>
                  </a:ext>
                </a:extLst>
              </a:tr>
              <a:tr h="376185">
                <a:tc>
                  <a:txBody>
                    <a:bodyPr/>
                    <a:lstStyle/>
                    <a:p>
                      <a:r>
                        <a:rPr lang="en-US" b="0" dirty="0">
                          <a:solidFill>
                            <a:schemeClr val="tx1"/>
                          </a:solidFill>
                        </a:rPr>
                        <a:t>Introduction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Sandip Sharma</a:t>
                      </a:r>
                    </a:p>
                  </a:txBody>
                  <a:tcPr/>
                </a:tc>
                <a:extLst>
                  <a:ext uri="{0D108BD9-81ED-4DB2-BD59-A6C34878D82A}">
                    <a16:rowId xmlns:a16="http://schemas.microsoft.com/office/drawing/2014/main" val="2708488193"/>
                  </a:ext>
                </a:extLst>
              </a:tr>
              <a:tr h="376185">
                <a:tc>
                  <a:txBody>
                    <a:bodyPr/>
                    <a:lstStyle/>
                    <a:p>
                      <a:r>
                        <a:rPr lang="en-US" b="0" dirty="0">
                          <a:solidFill>
                            <a:schemeClr val="tx1"/>
                          </a:solidFill>
                        </a:rPr>
                        <a:t>Resource Qualification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Steve Krein</a:t>
                      </a:r>
                    </a:p>
                  </a:txBody>
                  <a:tcPr/>
                </a:tc>
                <a:extLst>
                  <a:ext uri="{0D108BD9-81ED-4DB2-BD59-A6C34878D82A}">
                    <a16:rowId xmlns:a16="http://schemas.microsoft.com/office/drawing/2014/main" val="3400153022"/>
                  </a:ext>
                </a:extLst>
              </a:tr>
              <a:tr h="3761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DAM Offers and Awards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Alfredo Moreno	</a:t>
                      </a:r>
                      <a:endParaRPr lang="en-US" b="0" dirty="0">
                        <a:solidFill>
                          <a:schemeClr val="tx1"/>
                        </a:solidFill>
                      </a:endParaRPr>
                    </a:p>
                  </a:txBody>
                  <a:tcPr/>
                </a:tc>
                <a:extLst>
                  <a:ext uri="{0D108BD9-81ED-4DB2-BD59-A6C34878D82A}">
                    <a16:rowId xmlns:a16="http://schemas.microsoft.com/office/drawing/2014/main" val="2419909194"/>
                  </a:ext>
                </a:extLst>
              </a:tr>
              <a:tr h="376185">
                <a:tc>
                  <a:txBody>
                    <a:bodyPr/>
                    <a:lstStyle/>
                    <a:p>
                      <a:r>
                        <a:rPr lang="en-US" b="0" dirty="0"/>
                        <a:t>Deployment and Recall Process</a:t>
                      </a:r>
                      <a:endParaRPr lang="en-US"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Nitika Mago</a:t>
                      </a:r>
                    </a:p>
                  </a:txBody>
                  <a:tcPr/>
                </a:tc>
                <a:extLst>
                  <a:ext uri="{0D108BD9-81ED-4DB2-BD59-A6C34878D82A}">
                    <a16:rowId xmlns:a16="http://schemas.microsoft.com/office/drawing/2014/main" val="3329603923"/>
                  </a:ext>
                </a:extLst>
              </a:tr>
              <a:tr h="376185">
                <a:tc>
                  <a:txBody>
                    <a:bodyPr/>
                    <a:lstStyle/>
                    <a:p>
                      <a:r>
                        <a:rPr lang="en-US" b="0" dirty="0"/>
                        <a:t>Performance Metrics</a:t>
                      </a:r>
                      <a:endParaRPr lang="en-US"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Steve Krein</a:t>
                      </a:r>
                    </a:p>
                  </a:txBody>
                  <a:tcPr/>
                </a:tc>
                <a:extLst>
                  <a:ext uri="{0D108BD9-81ED-4DB2-BD59-A6C34878D82A}">
                    <a16:rowId xmlns:a16="http://schemas.microsoft.com/office/drawing/2014/main" val="2955791232"/>
                  </a:ext>
                </a:extLst>
              </a:tr>
              <a:tr h="376185">
                <a:tc>
                  <a:txBody>
                    <a:bodyPr/>
                    <a:lstStyle/>
                    <a:p>
                      <a:r>
                        <a:rPr lang="en-US" b="0" dirty="0"/>
                        <a:t>Settlement</a:t>
                      </a:r>
                      <a:endParaRPr lang="en-US" b="0" dirty="0">
                        <a:solidFill>
                          <a:schemeClr val="tx1"/>
                        </a:solidFill>
                      </a:endParaRPr>
                    </a:p>
                  </a:txBody>
                  <a:tcPr/>
                </a:tc>
                <a:tc>
                  <a:txBody>
                    <a:bodyPr/>
                    <a:lstStyle/>
                    <a:p>
                      <a:r>
                        <a:rPr lang="en-US" b="0" dirty="0"/>
                        <a:t>Austin Covington</a:t>
                      </a:r>
                      <a:endParaRPr lang="en-US" b="0" dirty="0">
                        <a:solidFill>
                          <a:schemeClr val="tx1"/>
                        </a:solidFill>
                      </a:endParaRPr>
                    </a:p>
                  </a:txBody>
                  <a:tcPr/>
                </a:tc>
                <a:extLst>
                  <a:ext uri="{0D108BD9-81ED-4DB2-BD59-A6C34878D82A}">
                    <a16:rowId xmlns:a16="http://schemas.microsoft.com/office/drawing/2014/main" val="1401973378"/>
                  </a:ext>
                </a:extLst>
              </a:tr>
              <a:tr h="376185">
                <a:tc>
                  <a:txBody>
                    <a:bodyPr/>
                    <a:lstStyle/>
                    <a:p>
                      <a:r>
                        <a:rPr lang="en-US" b="0" dirty="0"/>
                        <a:t>Reports</a:t>
                      </a:r>
                      <a:endParaRPr lang="en-US" b="0" dirty="0">
                        <a:solidFill>
                          <a:schemeClr val="tx1"/>
                        </a:solidFill>
                      </a:endParaRPr>
                    </a:p>
                  </a:txBody>
                  <a:tcPr/>
                </a:tc>
                <a:tc>
                  <a:txBody>
                    <a:bodyPr/>
                    <a:lstStyle/>
                    <a:p>
                      <a:r>
                        <a:rPr lang="en-US" b="0" dirty="0"/>
                        <a:t>Jamie Lavas</a:t>
                      </a:r>
                      <a:endParaRPr lang="en-US" b="0" dirty="0">
                        <a:solidFill>
                          <a:schemeClr val="tx1"/>
                        </a:solidFill>
                      </a:endParaRPr>
                    </a:p>
                  </a:txBody>
                  <a:tcPr/>
                </a:tc>
                <a:extLst>
                  <a:ext uri="{0D108BD9-81ED-4DB2-BD59-A6C34878D82A}">
                    <a16:rowId xmlns:a16="http://schemas.microsoft.com/office/drawing/2014/main" val="1679843308"/>
                  </a:ext>
                </a:extLst>
              </a:tr>
              <a:tr h="376185">
                <a:tc>
                  <a:txBody>
                    <a:bodyPr/>
                    <a:lstStyle/>
                    <a:p>
                      <a:r>
                        <a:rPr lang="en-US" b="0" dirty="0"/>
                        <a:t>Q&amp;A</a:t>
                      </a:r>
                      <a:endParaRPr lang="en-US" b="0" dirty="0">
                        <a:solidFill>
                          <a:schemeClr val="tx1"/>
                        </a:solidFill>
                      </a:endParaRPr>
                    </a:p>
                  </a:txBody>
                  <a:tcPr/>
                </a:tc>
                <a:tc>
                  <a:txBody>
                    <a:bodyPr/>
                    <a:lstStyle/>
                    <a:p>
                      <a:r>
                        <a:rPr lang="en-US" b="0" dirty="0"/>
                        <a:t>All</a:t>
                      </a:r>
                      <a:endParaRPr lang="en-US" b="0" dirty="0">
                        <a:solidFill>
                          <a:schemeClr val="tx1"/>
                        </a:solidFill>
                      </a:endParaRPr>
                    </a:p>
                  </a:txBody>
                  <a:tcPr/>
                </a:tc>
                <a:extLst>
                  <a:ext uri="{0D108BD9-81ED-4DB2-BD59-A6C34878D82A}">
                    <a16:rowId xmlns:a16="http://schemas.microsoft.com/office/drawing/2014/main" val="3121985047"/>
                  </a:ext>
                </a:extLst>
              </a:tr>
            </a:tbl>
          </a:graphicData>
        </a:graphic>
      </p:graphicFrame>
    </p:spTree>
    <p:extLst>
      <p:ext uri="{BB962C8B-B14F-4D97-AF65-F5344CB8AC3E}">
        <p14:creationId xmlns:p14="http://schemas.microsoft.com/office/powerpoint/2010/main" val="2312097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a:t>
            </a:r>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sp>
        <p:nvSpPr>
          <p:cNvPr id="7" name="TextBox 6">
            <a:extLst>
              <a:ext uri="{FF2B5EF4-FFF2-40B4-BE49-F238E27FC236}">
                <a16:creationId xmlns:a16="http://schemas.microsoft.com/office/drawing/2014/main" id="{409316A4-1087-4F83-9012-628B01A0C0B5}"/>
              </a:ext>
            </a:extLst>
          </p:cNvPr>
          <p:cNvSpPr txBox="1"/>
          <p:nvPr/>
        </p:nvSpPr>
        <p:spPr>
          <a:xfrm>
            <a:off x="457200" y="1108405"/>
            <a:ext cx="8382000" cy="4734629"/>
          </a:xfrm>
          <a:prstGeom prst="rect">
            <a:avLst/>
          </a:prstGeom>
          <a:noFill/>
        </p:spPr>
        <p:txBody>
          <a:bodyPr wrap="square">
            <a:spAutoFit/>
          </a:bodyPr>
          <a:lstStyle/>
          <a:p>
            <a:pPr marL="457200" indent="-457200">
              <a:spcBef>
                <a:spcPts val="0"/>
              </a:spcBef>
              <a:spcAft>
                <a:spcPts val="600"/>
              </a:spcAft>
              <a:buFont typeface="+mj-lt"/>
              <a:buAutoNum type="arabicPeriod"/>
              <a:defRPr/>
            </a:pPr>
            <a:r>
              <a:rPr lang="en-US" altLang="en-US" dirty="0"/>
              <a:t>Allows Non-Controllable Load Resources (NCLRs) that are not SCED dispatchable to provide Non-Spin</a:t>
            </a:r>
          </a:p>
          <a:p>
            <a:pPr marL="457200" indent="-457200">
              <a:spcAft>
                <a:spcPts val="600"/>
              </a:spcAft>
              <a:buFont typeface="+mj-lt"/>
              <a:buAutoNum type="arabicPeriod"/>
              <a:defRPr/>
            </a:pPr>
            <a:r>
              <a:rPr lang="en-US" altLang="en-US" dirty="0"/>
              <a:t>There will be limits established for the amount of capacity that must be SCED dispatchable (currently going through the stakeholder process and at TAC).</a:t>
            </a:r>
          </a:p>
          <a:p>
            <a:pPr marL="457200" indent="-457200">
              <a:spcAft>
                <a:spcPts val="600"/>
              </a:spcAft>
              <a:buFont typeface="+mj-lt"/>
              <a:buAutoNum type="arabicPeriod"/>
              <a:defRPr/>
            </a:pPr>
            <a:r>
              <a:rPr lang="en-US" altLang="en-US" dirty="0"/>
              <a:t>NCLRs are dispatched with the Off-line Resources (mixed groups of off-line GRs and NCLRs of about 500 MW)</a:t>
            </a:r>
          </a:p>
          <a:p>
            <a:pPr marL="457200" indent="-457200">
              <a:spcBef>
                <a:spcPts val="0"/>
              </a:spcBef>
              <a:spcAft>
                <a:spcPts val="600"/>
              </a:spcAft>
              <a:buFont typeface="+mj-lt"/>
              <a:buAutoNum type="arabicPeriod"/>
              <a:defRPr/>
            </a:pPr>
            <a:r>
              <a:rPr lang="en-US" altLang="en-US" dirty="0"/>
              <a:t>Group assignment methodology is similar to RRS for UFR type LRs and is completed in the Day Ahead Process</a:t>
            </a:r>
          </a:p>
          <a:p>
            <a:pPr marL="457200" indent="-457200">
              <a:spcBef>
                <a:spcPts val="0"/>
              </a:spcBef>
              <a:spcAft>
                <a:spcPts val="600"/>
              </a:spcAft>
              <a:buFont typeface="+mj-lt"/>
              <a:buAutoNum type="arabicPeriod"/>
              <a:defRPr/>
            </a:pPr>
            <a:r>
              <a:rPr lang="en-US" altLang="en-US" dirty="0"/>
              <a:t>No change for the CLR deployments</a:t>
            </a:r>
          </a:p>
          <a:p>
            <a:pPr marL="457200" indent="-457200">
              <a:spcBef>
                <a:spcPts val="0"/>
              </a:spcBef>
              <a:spcAft>
                <a:spcPts val="600"/>
              </a:spcAft>
              <a:buFont typeface="+mj-lt"/>
              <a:buAutoNum type="arabicPeriod"/>
              <a:defRPr/>
            </a:pPr>
            <a:r>
              <a:rPr lang="en-US" altLang="en-US" dirty="0"/>
              <a:t>Project is in execution phase and scheduled as part of Release 3 - 5/24/22-5/26/22</a:t>
            </a:r>
          </a:p>
          <a:p>
            <a:pPr marL="457200" indent="-457200">
              <a:lnSpc>
                <a:spcPct val="150000"/>
              </a:lnSpc>
              <a:spcAft>
                <a:spcPts val="600"/>
              </a:spcAft>
              <a:buFont typeface="+mj-lt"/>
              <a:buAutoNum type="arabicPeriod"/>
              <a:defRPr/>
            </a:pPr>
            <a:r>
              <a:rPr lang="en-US" altLang="en-US" dirty="0"/>
              <a:t>Changes to ORDC and RDPA addressed</a:t>
            </a:r>
          </a:p>
          <a:p>
            <a:pPr marL="457200" indent="-457200">
              <a:lnSpc>
                <a:spcPct val="150000"/>
              </a:lnSpc>
              <a:spcBef>
                <a:spcPts val="0"/>
              </a:spcBef>
              <a:spcAft>
                <a:spcPts val="600"/>
              </a:spcAft>
              <a:buFont typeface="+mj-lt"/>
              <a:buAutoNum type="arabicPeriod"/>
              <a:defRPr/>
            </a:pPr>
            <a:endParaRPr lang="en-US" altLang="en-US" sz="1800" b="1" dirty="0"/>
          </a:p>
        </p:txBody>
      </p:sp>
      <p:sp>
        <p:nvSpPr>
          <p:cNvPr id="6" name="Footer Placeholder 3">
            <a:extLst>
              <a:ext uri="{FF2B5EF4-FFF2-40B4-BE49-F238E27FC236}">
                <a16:creationId xmlns:a16="http://schemas.microsoft.com/office/drawing/2014/main" id="{7A0F8FA9-682B-4354-95C7-47814EB95E09}"/>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331010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488960B-625A-4C23-8542-5B9FB2573CA7}"/>
              </a:ext>
            </a:extLst>
          </p:cNvPr>
          <p:cNvSpPr>
            <a:spLocks noGrp="1"/>
          </p:cNvSpPr>
          <p:nvPr>
            <p:ph type="sldNum" sz="quarter" idx="4"/>
          </p:nvPr>
        </p:nvSpPr>
        <p:spPr/>
        <p:txBody>
          <a:bodyPr/>
          <a:lstStyle/>
          <a:p>
            <a:fld id="{1D93BD3E-1E9A-4970-A6F7-E7AC52762E0C}" type="slidenum">
              <a:rPr lang="en-US" smtClean="0"/>
              <a:pPr/>
              <a:t>21</a:t>
            </a:fld>
            <a:endParaRPr lang="en-US"/>
          </a:p>
        </p:txBody>
      </p:sp>
      <p:pic>
        <p:nvPicPr>
          <p:cNvPr id="1026" name="Picture 2" descr="Image result for Q&amp;a Images for Ppt">
            <a:extLst>
              <a:ext uri="{FF2B5EF4-FFF2-40B4-BE49-F238E27FC236}">
                <a16:creationId xmlns:a16="http://schemas.microsoft.com/office/drawing/2014/main" id="{9D96E6F5-A1F1-43B2-991A-6C273E5D05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830036"/>
            <a:ext cx="4648200" cy="4648200"/>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3">
            <a:extLst>
              <a:ext uri="{FF2B5EF4-FFF2-40B4-BE49-F238E27FC236}">
                <a16:creationId xmlns:a16="http://schemas.microsoft.com/office/drawing/2014/main" id="{7CFED548-C42D-4A7E-AEE8-2392CEE33D48}"/>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448519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9581-6C74-425D-B36C-B511A7D02B92}"/>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8AEE983A-BFAC-4067-86D6-64BA8D188170}"/>
              </a:ext>
            </a:extLst>
          </p:cNvPr>
          <p:cNvSpPr>
            <a:spLocks noGrp="1"/>
          </p:cNvSpPr>
          <p:nvPr>
            <p:ph idx="1"/>
          </p:nvPr>
        </p:nvSpPr>
        <p:spPr/>
        <p:txBody>
          <a:bodyPr/>
          <a:lstStyle/>
          <a:p>
            <a:r>
              <a:rPr lang="en-US" dirty="0">
                <a:solidFill>
                  <a:schemeClr val="tx1">
                    <a:lumMod val="65000"/>
                    <a:lumOff val="35000"/>
                  </a:schemeClr>
                </a:solidFill>
              </a:rPr>
              <a:t>NPRR 1093 Details</a:t>
            </a:r>
          </a:p>
        </p:txBody>
      </p:sp>
      <p:sp>
        <p:nvSpPr>
          <p:cNvPr id="4" name="Slide Number Placeholder 3">
            <a:extLst>
              <a:ext uri="{FF2B5EF4-FFF2-40B4-BE49-F238E27FC236}">
                <a16:creationId xmlns:a16="http://schemas.microsoft.com/office/drawing/2014/main" id="{2D12ECA7-4F44-410A-A6E3-778579A6D8EF}"/>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6" name="Footer Placeholder 3">
            <a:extLst>
              <a:ext uri="{FF2B5EF4-FFF2-40B4-BE49-F238E27FC236}">
                <a16:creationId xmlns:a16="http://schemas.microsoft.com/office/drawing/2014/main" id="{78A46138-8B96-4873-8C6E-E8B813FC470C}"/>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4221421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XSD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485894" y="1140906"/>
            <a:ext cx="8370116" cy="3886200"/>
          </a:xfrm>
        </p:spPr>
        <p:txBody>
          <a:bodyPr/>
          <a:lstStyle/>
          <a:p>
            <a:pPr marL="0" indent="0">
              <a:buNone/>
            </a:pPr>
            <a:r>
              <a:rPr lang="en-US" sz="2000" dirty="0"/>
              <a:t>External Web Services XSD V1.22_NPRR1093</a:t>
            </a:r>
          </a:p>
          <a:p>
            <a:r>
              <a:rPr lang="en-US" sz="2000" dirty="0" err="1"/>
              <a:t>ERCOTCommonTypes</a:t>
            </a:r>
            <a:endParaRPr lang="en-US" sz="20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23</a:t>
            </a:fld>
            <a:endParaRPr lang="en-US"/>
          </a:p>
        </p:txBody>
      </p:sp>
      <p:grpSp>
        <p:nvGrpSpPr>
          <p:cNvPr id="10" name="Group 9">
            <a:extLst>
              <a:ext uri="{FF2B5EF4-FFF2-40B4-BE49-F238E27FC236}">
                <a16:creationId xmlns:a16="http://schemas.microsoft.com/office/drawing/2014/main" id="{4DCF19FD-6AD8-4DC7-BD92-7793FAB820D8}"/>
              </a:ext>
            </a:extLst>
          </p:cNvPr>
          <p:cNvGrpSpPr/>
          <p:nvPr/>
        </p:nvGrpSpPr>
        <p:grpSpPr>
          <a:xfrm>
            <a:off x="457200" y="2296032"/>
            <a:ext cx="8427504" cy="2893505"/>
            <a:chOff x="457200" y="2296032"/>
            <a:chExt cx="8427504" cy="2893505"/>
          </a:xfrm>
        </p:grpSpPr>
        <p:pic>
          <p:nvPicPr>
            <p:cNvPr id="6" name="Picture 5">
              <a:extLst>
                <a:ext uri="{FF2B5EF4-FFF2-40B4-BE49-F238E27FC236}">
                  <a16:creationId xmlns:a16="http://schemas.microsoft.com/office/drawing/2014/main" id="{5871AFB8-AEBE-473A-9745-53CEAC936C24}"/>
                </a:ext>
              </a:extLst>
            </p:cNvPr>
            <p:cNvPicPr>
              <a:picLocks noChangeAspect="1"/>
            </p:cNvPicPr>
            <p:nvPr/>
          </p:nvPicPr>
          <p:blipFill>
            <a:blip r:embed="rId2"/>
            <a:stretch>
              <a:fillRect/>
            </a:stretch>
          </p:blipFill>
          <p:spPr>
            <a:xfrm>
              <a:off x="457200" y="2296032"/>
              <a:ext cx="8427504" cy="2893505"/>
            </a:xfrm>
            <a:prstGeom prst="rect">
              <a:avLst/>
            </a:prstGeom>
          </p:spPr>
        </p:pic>
        <p:sp>
          <p:nvSpPr>
            <p:cNvPr id="7" name="Rectangle 6">
              <a:extLst>
                <a:ext uri="{FF2B5EF4-FFF2-40B4-BE49-F238E27FC236}">
                  <a16:creationId xmlns:a16="http://schemas.microsoft.com/office/drawing/2014/main" id="{8A423751-19FB-4ABA-B56D-A2B278F8087E}"/>
                </a:ext>
              </a:extLst>
            </p:cNvPr>
            <p:cNvSpPr/>
            <p:nvPr/>
          </p:nvSpPr>
          <p:spPr>
            <a:xfrm>
              <a:off x="1165708" y="4656138"/>
              <a:ext cx="7693338" cy="304800"/>
            </a:xfrm>
            <a:prstGeom prst="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ooter Placeholder 3">
            <a:extLst>
              <a:ext uri="{FF2B5EF4-FFF2-40B4-BE49-F238E27FC236}">
                <a16:creationId xmlns:a16="http://schemas.microsoft.com/office/drawing/2014/main" id="{4C18FBE4-09F1-4738-9DC3-8583276B8582}"/>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2071438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XSD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err="1"/>
              <a:t>ERCOTCommonTypes</a:t>
            </a:r>
            <a:endParaRPr lang="en-US" sz="20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24</a:t>
            </a:fld>
            <a:endParaRPr lang="en-US"/>
          </a:p>
        </p:txBody>
      </p:sp>
      <p:grpSp>
        <p:nvGrpSpPr>
          <p:cNvPr id="6" name="Group 5">
            <a:extLst>
              <a:ext uri="{FF2B5EF4-FFF2-40B4-BE49-F238E27FC236}">
                <a16:creationId xmlns:a16="http://schemas.microsoft.com/office/drawing/2014/main" id="{4784C92F-4C61-4316-B459-88682B225D77}"/>
              </a:ext>
            </a:extLst>
          </p:cNvPr>
          <p:cNvGrpSpPr/>
          <p:nvPr/>
        </p:nvGrpSpPr>
        <p:grpSpPr>
          <a:xfrm>
            <a:off x="381000" y="1295400"/>
            <a:ext cx="8763000" cy="4891144"/>
            <a:chOff x="381000" y="1295400"/>
            <a:chExt cx="8763000" cy="4891144"/>
          </a:xfrm>
        </p:grpSpPr>
        <p:pic>
          <p:nvPicPr>
            <p:cNvPr id="8" name="Picture 7">
              <a:extLst>
                <a:ext uri="{FF2B5EF4-FFF2-40B4-BE49-F238E27FC236}">
                  <a16:creationId xmlns:a16="http://schemas.microsoft.com/office/drawing/2014/main" id="{08B55024-2C81-44DB-BFE9-2A61F36BC311}"/>
                </a:ext>
              </a:extLst>
            </p:cNvPr>
            <p:cNvPicPr>
              <a:picLocks noChangeAspect="1"/>
            </p:cNvPicPr>
            <p:nvPr/>
          </p:nvPicPr>
          <p:blipFill>
            <a:blip r:embed="rId2"/>
            <a:stretch>
              <a:fillRect/>
            </a:stretch>
          </p:blipFill>
          <p:spPr>
            <a:xfrm>
              <a:off x="381000" y="1295400"/>
              <a:ext cx="8763000" cy="4891144"/>
            </a:xfrm>
            <a:prstGeom prst="rect">
              <a:avLst/>
            </a:prstGeom>
          </p:spPr>
        </p:pic>
        <p:sp>
          <p:nvSpPr>
            <p:cNvPr id="7" name="Rectangle 6">
              <a:extLst>
                <a:ext uri="{FF2B5EF4-FFF2-40B4-BE49-F238E27FC236}">
                  <a16:creationId xmlns:a16="http://schemas.microsoft.com/office/drawing/2014/main" id="{8A423751-19FB-4ABA-B56D-A2B278F8087E}"/>
                </a:ext>
              </a:extLst>
            </p:cNvPr>
            <p:cNvSpPr/>
            <p:nvPr/>
          </p:nvSpPr>
          <p:spPr>
            <a:xfrm>
              <a:off x="838200" y="3124200"/>
              <a:ext cx="8001000" cy="337838"/>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F7D6D41-16FF-4DC5-83FB-ACB105FEB7E0}"/>
                </a:ext>
              </a:extLst>
            </p:cNvPr>
            <p:cNvSpPr/>
            <p:nvPr/>
          </p:nvSpPr>
          <p:spPr>
            <a:xfrm>
              <a:off x="902516" y="5147848"/>
              <a:ext cx="8012884" cy="414752"/>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ooter Placeholder 3">
            <a:extLst>
              <a:ext uri="{FF2B5EF4-FFF2-40B4-BE49-F238E27FC236}">
                <a16:creationId xmlns:a16="http://schemas.microsoft.com/office/drawing/2014/main" id="{33E091BF-A9F0-4555-A385-F17E78349F81}"/>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570783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25</a:t>
            </a:fld>
            <a:endParaRPr lang="en-US"/>
          </a:p>
        </p:txBody>
      </p:sp>
      <p:pic>
        <p:nvPicPr>
          <p:cNvPr id="6" name="Picture 5">
            <a:extLst>
              <a:ext uri="{FF2B5EF4-FFF2-40B4-BE49-F238E27FC236}">
                <a16:creationId xmlns:a16="http://schemas.microsoft.com/office/drawing/2014/main" id="{109C5B07-358E-4737-91B2-75F525126EF3}"/>
              </a:ext>
            </a:extLst>
          </p:cNvPr>
          <p:cNvPicPr>
            <a:picLocks noChangeAspect="1"/>
          </p:cNvPicPr>
          <p:nvPr/>
        </p:nvPicPr>
        <p:blipFill>
          <a:blip r:embed="rId2"/>
          <a:stretch>
            <a:fillRect/>
          </a:stretch>
        </p:blipFill>
        <p:spPr>
          <a:xfrm>
            <a:off x="601461" y="1187608"/>
            <a:ext cx="4580139" cy="2012792"/>
          </a:xfrm>
          <a:prstGeom prst="rect">
            <a:avLst/>
          </a:prstGeom>
        </p:spPr>
      </p:pic>
      <p:grpSp>
        <p:nvGrpSpPr>
          <p:cNvPr id="7" name="Group 6">
            <a:extLst>
              <a:ext uri="{FF2B5EF4-FFF2-40B4-BE49-F238E27FC236}">
                <a16:creationId xmlns:a16="http://schemas.microsoft.com/office/drawing/2014/main" id="{2AF91BE5-03F3-4044-A0F8-F54902F22D18}"/>
              </a:ext>
            </a:extLst>
          </p:cNvPr>
          <p:cNvGrpSpPr/>
          <p:nvPr/>
        </p:nvGrpSpPr>
        <p:grpSpPr>
          <a:xfrm>
            <a:off x="3962400" y="2438400"/>
            <a:ext cx="5029200" cy="3962400"/>
            <a:chOff x="2286000" y="3097853"/>
            <a:chExt cx="5312948" cy="3576638"/>
          </a:xfrm>
        </p:grpSpPr>
        <p:pic>
          <p:nvPicPr>
            <p:cNvPr id="11" name="Picture 10">
              <a:extLst>
                <a:ext uri="{FF2B5EF4-FFF2-40B4-BE49-F238E27FC236}">
                  <a16:creationId xmlns:a16="http://schemas.microsoft.com/office/drawing/2014/main" id="{95AD0976-FD24-4F0B-96BC-47D6D33CF5E1}"/>
                </a:ext>
              </a:extLst>
            </p:cNvPr>
            <p:cNvPicPr>
              <a:picLocks noChangeAspect="1"/>
            </p:cNvPicPr>
            <p:nvPr/>
          </p:nvPicPr>
          <p:blipFill>
            <a:blip r:embed="rId3"/>
            <a:stretch>
              <a:fillRect/>
            </a:stretch>
          </p:blipFill>
          <p:spPr>
            <a:xfrm>
              <a:off x="2286000" y="3097853"/>
              <a:ext cx="5312948" cy="3576638"/>
            </a:xfrm>
            <a:prstGeom prst="rect">
              <a:avLst/>
            </a:prstGeom>
          </p:spPr>
        </p:pic>
        <p:sp>
          <p:nvSpPr>
            <p:cNvPr id="12" name="Rectangle 11">
              <a:extLst>
                <a:ext uri="{FF2B5EF4-FFF2-40B4-BE49-F238E27FC236}">
                  <a16:creationId xmlns:a16="http://schemas.microsoft.com/office/drawing/2014/main" id="{3369BC11-8C9B-4FAD-B323-6310BFB226BB}"/>
                </a:ext>
              </a:extLst>
            </p:cNvPr>
            <p:cNvSpPr/>
            <p:nvPr/>
          </p:nvSpPr>
          <p:spPr>
            <a:xfrm>
              <a:off x="2362200" y="4695985"/>
              <a:ext cx="5160548" cy="33321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Footer Placeholder 3">
            <a:extLst>
              <a:ext uri="{FF2B5EF4-FFF2-40B4-BE49-F238E27FC236}">
                <a16:creationId xmlns:a16="http://schemas.microsoft.com/office/drawing/2014/main" id="{40C1575D-1144-4852-B38A-ABA1BAC37A33}"/>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60005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26</a:t>
            </a:fld>
            <a:endParaRPr lang="en-US"/>
          </a:p>
        </p:txBody>
      </p:sp>
      <p:pic>
        <p:nvPicPr>
          <p:cNvPr id="7" name="Picture 6">
            <a:extLst>
              <a:ext uri="{FF2B5EF4-FFF2-40B4-BE49-F238E27FC236}">
                <a16:creationId xmlns:a16="http://schemas.microsoft.com/office/drawing/2014/main" id="{E48201C5-2656-4392-849E-FCCC71E29D09}"/>
              </a:ext>
            </a:extLst>
          </p:cNvPr>
          <p:cNvPicPr>
            <a:picLocks noChangeAspect="1"/>
          </p:cNvPicPr>
          <p:nvPr/>
        </p:nvPicPr>
        <p:blipFill>
          <a:blip r:embed="rId2"/>
          <a:stretch>
            <a:fillRect/>
          </a:stretch>
        </p:blipFill>
        <p:spPr>
          <a:xfrm>
            <a:off x="2819400" y="1143000"/>
            <a:ext cx="3129024" cy="5202841"/>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590800" y="4648200"/>
            <a:ext cx="3657600" cy="8146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3">
            <a:extLst>
              <a:ext uri="{FF2B5EF4-FFF2-40B4-BE49-F238E27FC236}">
                <a16:creationId xmlns:a16="http://schemas.microsoft.com/office/drawing/2014/main" id="{84BB3419-8820-4A60-B798-32C13864F0E3}"/>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514757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27</a:t>
            </a:fld>
            <a:endParaRPr lang="en-US"/>
          </a:p>
        </p:txBody>
      </p:sp>
      <p:pic>
        <p:nvPicPr>
          <p:cNvPr id="6" name="Picture 5">
            <a:extLst>
              <a:ext uri="{FF2B5EF4-FFF2-40B4-BE49-F238E27FC236}">
                <a16:creationId xmlns:a16="http://schemas.microsoft.com/office/drawing/2014/main" id="{6C6C57F0-7772-4F32-BE4F-3173C3E1760F}"/>
              </a:ext>
            </a:extLst>
          </p:cNvPr>
          <p:cNvPicPr>
            <a:picLocks noChangeAspect="1"/>
          </p:cNvPicPr>
          <p:nvPr/>
        </p:nvPicPr>
        <p:blipFill>
          <a:blip r:embed="rId2"/>
          <a:stretch>
            <a:fillRect/>
          </a:stretch>
        </p:blipFill>
        <p:spPr>
          <a:xfrm>
            <a:off x="1524000" y="1143000"/>
            <a:ext cx="5772150" cy="5153025"/>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057400" y="4270188"/>
            <a:ext cx="3657600" cy="8146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3">
            <a:extLst>
              <a:ext uri="{FF2B5EF4-FFF2-40B4-BE49-F238E27FC236}">
                <a16:creationId xmlns:a16="http://schemas.microsoft.com/office/drawing/2014/main" id="{9926EE3F-9B35-4BDA-95D4-6353E223F3E7}"/>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854712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28</a:t>
            </a:fld>
            <a:endParaRPr lang="en-US"/>
          </a:p>
        </p:txBody>
      </p:sp>
      <p:pic>
        <p:nvPicPr>
          <p:cNvPr id="7" name="Picture 6">
            <a:extLst>
              <a:ext uri="{FF2B5EF4-FFF2-40B4-BE49-F238E27FC236}">
                <a16:creationId xmlns:a16="http://schemas.microsoft.com/office/drawing/2014/main" id="{55341517-9636-4293-9A69-6734B4898B06}"/>
              </a:ext>
            </a:extLst>
          </p:cNvPr>
          <p:cNvPicPr>
            <a:picLocks noChangeAspect="1"/>
          </p:cNvPicPr>
          <p:nvPr/>
        </p:nvPicPr>
        <p:blipFill>
          <a:blip r:embed="rId2"/>
          <a:stretch>
            <a:fillRect/>
          </a:stretch>
        </p:blipFill>
        <p:spPr>
          <a:xfrm>
            <a:off x="1371600" y="1781232"/>
            <a:ext cx="5819775" cy="2019300"/>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133600" y="3291672"/>
            <a:ext cx="3810000" cy="21352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3">
            <a:extLst>
              <a:ext uri="{FF2B5EF4-FFF2-40B4-BE49-F238E27FC236}">
                <a16:creationId xmlns:a16="http://schemas.microsoft.com/office/drawing/2014/main" id="{3F334154-05FF-4093-94C6-FC3E31EC4DE6}"/>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082140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6AA292-45FF-46F7-B352-23457A3C9A97}"/>
              </a:ext>
            </a:extLst>
          </p:cNvPr>
          <p:cNvPicPr>
            <a:picLocks noChangeAspect="1"/>
          </p:cNvPicPr>
          <p:nvPr/>
        </p:nvPicPr>
        <p:blipFill>
          <a:blip r:embed="rId2"/>
          <a:stretch>
            <a:fillRect/>
          </a:stretch>
        </p:blipFill>
        <p:spPr>
          <a:xfrm>
            <a:off x="1576387" y="1276823"/>
            <a:ext cx="6067425" cy="4971577"/>
          </a:xfrm>
          <a:prstGeom prst="rect">
            <a:avLst/>
          </a:prstGeom>
        </p:spPr>
      </p:pic>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29</a:t>
            </a:fld>
            <a:endParaRPr lang="en-US"/>
          </a:p>
        </p:txBody>
      </p:sp>
      <p:sp>
        <p:nvSpPr>
          <p:cNvPr id="13" name="Rectangle 12">
            <a:extLst>
              <a:ext uri="{FF2B5EF4-FFF2-40B4-BE49-F238E27FC236}">
                <a16:creationId xmlns:a16="http://schemas.microsoft.com/office/drawing/2014/main" id="{5DE7C515-0805-4EC9-AA75-5CE748651E1D}"/>
              </a:ext>
            </a:extLst>
          </p:cNvPr>
          <p:cNvSpPr/>
          <p:nvPr/>
        </p:nvSpPr>
        <p:spPr>
          <a:xfrm>
            <a:off x="2057400" y="3124200"/>
            <a:ext cx="3810000" cy="48002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3">
            <a:extLst>
              <a:ext uri="{FF2B5EF4-FFF2-40B4-BE49-F238E27FC236}">
                <a16:creationId xmlns:a16="http://schemas.microsoft.com/office/drawing/2014/main" id="{4CB124D0-7429-4A74-A78C-ADDA9911FAD2}"/>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388456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p:txBody>
          <a:bodyPr/>
          <a:lstStyle/>
          <a:p>
            <a:pPr>
              <a:lnSpc>
                <a:spcPct val="150000"/>
              </a:lnSpc>
              <a:spcBef>
                <a:spcPts val="2400"/>
              </a:spcBef>
            </a:pPr>
            <a:r>
              <a:rPr lang="en-US" sz="2400" dirty="0"/>
              <a:t>NPRR1093 </a:t>
            </a:r>
            <a:br>
              <a:rPr lang="en-US" sz="2400" dirty="0"/>
            </a:br>
            <a:r>
              <a:rPr lang="en-US" sz="2400" dirty="0"/>
              <a:t>Load Resource Participation in Non-Spinning Reserve</a:t>
            </a:r>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457200" y="1600200"/>
            <a:ext cx="8458200" cy="3962400"/>
          </a:xfrm>
        </p:spPr>
        <p:txBody>
          <a:bodyPr/>
          <a:lstStyle/>
          <a:p>
            <a:r>
              <a:rPr lang="en-US" sz="1800" dirty="0">
                <a:solidFill>
                  <a:schemeClr val="tx1">
                    <a:lumMod val="65000"/>
                    <a:lumOff val="35000"/>
                  </a:schemeClr>
                </a:solidFill>
              </a:rPr>
              <a:t>High-priority PUCT project</a:t>
            </a:r>
          </a:p>
          <a:p>
            <a:r>
              <a:rPr lang="en-US" sz="1800" dirty="0">
                <a:solidFill>
                  <a:schemeClr val="tx1">
                    <a:lumMod val="65000"/>
                    <a:lumOff val="35000"/>
                  </a:schemeClr>
                </a:solidFill>
              </a:rPr>
              <a:t>Expands procurement of Non-Spin to include Load Resources</a:t>
            </a:r>
          </a:p>
          <a:p>
            <a:pPr lvl="1"/>
            <a:r>
              <a:rPr lang="en-US" sz="1800" i="1" dirty="0">
                <a:solidFill>
                  <a:schemeClr val="tx1">
                    <a:lumMod val="65000"/>
                    <a:lumOff val="35000"/>
                  </a:schemeClr>
                </a:solidFill>
              </a:rPr>
              <a:t>“Allow Load Resources that are not Controllable Load Resources to participate in Non-Spinning Reserve so that additional capacity is available to ERCOT Operators for the upcoming winter and summer 2022.” excerpt from NPRR</a:t>
            </a:r>
          </a:p>
          <a:p>
            <a:r>
              <a:rPr lang="en-US" sz="1800" dirty="0">
                <a:solidFill>
                  <a:schemeClr val="tx1">
                    <a:lumMod val="65000"/>
                    <a:lumOff val="35000"/>
                  </a:schemeClr>
                </a:solidFill>
              </a:rPr>
              <a:t>ERCOT worked to minimize interface changes</a:t>
            </a:r>
          </a:p>
          <a:p>
            <a:pPr lvl="1"/>
            <a:r>
              <a:rPr lang="en-US" sz="1800" dirty="0">
                <a:solidFill>
                  <a:schemeClr val="tx1">
                    <a:lumMod val="65000"/>
                    <a:lumOff val="35000"/>
                  </a:schemeClr>
                </a:solidFill>
              </a:rPr>
              <a:t>Relatively minor changes to Market MMS XML submission </a:t>
            </a:r>
          </a:p>
          <a:p>
            <a:pPr lvl="2"/>
            <a:r>
              <a:rPr lang="en-US" sz="1800" dirty="0">
                <a:solidFill>
                  <a:schemeClr val="tx1">
                    <a:lumMod val="65000"/>
                    <a:lumOff val="35000"/>
                  </a:schemeClr>
                </a:solidFill>
              </a:rPr>
              <a:t>Changes limited to new values with AS Self-Arrangement and AS Trades for Non-Spin from Load</a:t>
            </a:r>
          </a:p>
          <a:p>
            <a:pPr lvl="2"/>
            <a:r>
              <a:rPr lang="en-US" sz="1800" dirty="0">
                <a:solidFill>
                  <a:schemeClr val="tx1">
                    <a:lumMod val="65000"/>
                    <a:lumOff val="35000"/>
                  </a:schemeClr>
                </a:solidFill>
              </a:rPr>
              <a:t>Backward compatible (traditional Non-Spin AS type remains the same)</a:t>
            </a:r>
          </a:p>
          <a:p>
            <a:pPr lvl="1"/>
            <a:r>
              <a:rPr lang="en-US" sz="1800" dirty="0">
                <a:solidFill>
                  <a:schemeClr val="tx1">
                    <a:lumMod val="65000"/>
                    <a:lumOff val="35000"/>
                  </a:schemeClr>
                </a:solidFill>
              </a:rPr>
              <a:t>No changes to Telemetry/ICCP</a:t>
            </a: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6" name="Footer Placeholder 3">
            <a:extLst>
              <a:ext uri="{FF2B5EF4-FFF2-40B4-BE49-F238E27FC236}">
                <a16:creationId xmlns:a16="http://schemas.microsoft.com/office/drawing/2014/main" id="{0628C488-FEB7-4678-8B2F-205F5E93D120}"/>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65696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68565-0691-4E22-87EB-D4F8524A754E}"/>
              </a:ext>
            </a:extLst>
          </p:cNvPr>
          <p:cNvSpPr>
            <a:spLocks noGrp="1"/>
          </p:cNvSpPr>
          <p:nvPr>
            <p:ph type="title"/>
          </p:nvPr>
        </p:nvSpPr>
        <p:spPr/>
        <p:txBody>
          <a:bodyPr/>
          <a:lstStyle/>
          <a:p>
            <a:r>
              <a:rPr lang="en-US" dirty="0"/>
              <a:t>Documents of Interest</a:t>
            </a:r>
          </a:p>
        </p:txBody>
      </p:sp>
      <p:sp>
        <p:nvSpPr>
          <p:cNvPr id="3" name="Content Placeholder 2">
            <a:extLst>
              <a:ext uri="{FF2B5EF4-FFF2-40B4-BE49-F238E27FC236}">
                <a16:creationId xmlns:a16="http://schemas.microsoft.com/office/drawing/2014/main" id="{4F896858-DB94-494E-B854-6A36C0E0DD62}"/>
              </a:ext>
            </a:extLst>
          </p:cNvPr>
          <p:cNvSpPr>
            <a:spLocks noGrp="1"/>
          </p:cNvSpPr>
          <p:nvPr>
            <p:ph idx="1"/>
          </p:nvPr>
        </p:nvSpPr>
        <p:spPr/>
        <p:txBody>
          <a:bodyPr/>
          <a:lstStyle/>
          <a:p>
            <a:r>
              <a:rPr lang="en-US" sz="1800" dirty="0"/>
              <a:t>NPRR1093, </a:t>
            </a:r>
            <a:r>
              <a:rPr lang="en-US" sz="1800" dirty="0">
                <a:effectLst/>
                <a:ea typeface="Times New Roman" panose="02020603050405020304" pitchFamily="18" charset="0"/>
              </a:rPr>
              <a:t>Load Resource Participation in Non-Spinning Reserve</a:t>
            </a:r>
            <a:endParaRPr lang="en-US" sz="1800" dirty="0"/>
          </a:p>
          <a:p>
            <a:pPr marL="0" indent="0">
              <a:buNone/>
            </a:pPr>
            <a:endParaRPr lang="en-US" sz="1800" dirty="0"/>
          </a:p>
          <a:p>
            <a:r>
              <a:rPr lang="en-US" sz="1800" dirty="0"/>
              <a:t>NPRR1101, </a:t>
            </a:r>
            <a:r>
              <a:rPr lang="en-US" sz="1800" b="0" i="0" dirty="0">
                <a:solidFill>
                  <a:srgbClr val="212529"/>
                </a:solidFill>
                <a:effectLst/>
              </a:rPr>
              <a:t>Create Non-Spin Deployment Groups made up of Generation Resources Providing Off-Line Non-Spinning Reserve and Load Resources that are Not Controllable Load Resources Providing Non-Spinning Reserve</a:t>
            </a:r>
            <a:endParaRPr lang="en-US" sz="1800" dirty="0"/>
          </a:p>
          <a:p>
            <a:endParaRPr lang="en-US" sz="1800" dirty="0"/>
          </a:p>
          <a:p>
            <a:r>
              <a:rPr lang="en-US" sz="1800" dirty="0"/>
              <a:t>NOGRR232, </a:t>
            </a:r>
            <a:r>
              <a:rPr lang="en-US" sz="1800" dirty="0">
                <a:effectLst/>
                <a:ea typeface="Times New Roman" panose="02020603050405020304" pitchFamily="18" charset="0"/>
              </a:rPr>
              <a:t>Related to NPRR1093, Load Resource Participation in Non-Spinning Reserve </a:t>
            </a:r>
          </a:p>
          <a:p>
            <a:endParaRPr lang="en-US" sz="1800" dirty="0"/>
          </a:p>
          <a:p>
            <a:r>
              <a:rPr lang="en-US" sz="1800" dirty="0"/>
              <a:t>OBDRR031,</a:t>
            </a:r>
            <a:r>
              <a:rPr lang="en-US" sz="1800" b="0" i="0" dirty="0">
                <a:solidFill>
                  <a:srgbClr val="212529"/>
                </a:solidFill>
                <a:effectLst/>
              </a:rPr>
              <a:t>Change Non-Spinning Reserve Service</a:t>
            </a:r>
          </a:p>
          <a:p>
            <a:endParaRPr lang="en-US" sz="1800" dirty="0"/>
          </a:p>
          <a:p>
            <a:r>
              <a:rPr lang="en-US" sz="1800" dirty="0"/>
              <a:t>OBDRR032, </a:t>
            </a:r>
            <a:r>
              <a:rPr lang="en-US" sz="1800" b="0" i="0" dirty="0">
                <a:solidFill>
                  <a:srgbClr val="212529"/>
                </a:solidFill>
                <a:effectLst/>
              </a:rPr>
              <a:t>Non-Spin Changes Related to NPRR1093, Load Resource Participation in Non-Spinning Reserve</a:t>
            </a:r>
          </a:p>
          <a:p>
            <a:endParaRPr lang="en-US" sz="1800" dirty="0"/>
          </a:p>
          <a:p>
            <a:r>
              <a:rPr lang="en-US" sz="1800" dirty="0"/>
              <a:t>OBDRR033, </a:t>
            </a:r>
            <a:r>
              <a:rPr lang="en-US" sz="1800" b="0" i="0" dirty="0">
                <a:solidFill>
                  <a:srgbClr val="212529"/>
                </a:solidFill>
                <a:effectLst/>
              </a:rPr>
              <a:t>ORDC Changes Related to NPRR1093, Load Resource Participation in Non-Spinning Reserve</a:t>
            </a:r>
            <a:endParaRPr lang="en-US" sz="1800" dirty="0"/>
          </a:p>
        </p:txBody>
      </p:sp>
      <p:sp>
        <p:nvSpPr>
          <p:cNvPr id="4" name="Footer Placeholder 3">
            <a:extLst>
              <a:ext uri="{FF2B5EF4-FFF2-40B4-BE49-F238E27FC236}">
                <a16:creationId xmlns:a16="http://schemas.microsoft.com/office/drawing/2014/main" id="{580069D8-9088-4D88-9A23-444D3C6A7D99}"/>
              </a:ext>
            </a:extLst>
          </p:cNvPr>
          <p:cNvSpPr>
            <a:spLocks noGrp="1"/>
          </p:cNvSpPr>
          <p:nvPr>
            <p:ph type="ftr" sz="quarter" idx="11"/>
          </p:nvPr>
        </p:nvSpPr>
        <p:spPr/>
        <p:txBody>
          <a:bodyPr/>
          <a:lstStyle/>
          <a:p>
            <a:r>
              <a:rPr lang="en-US"/>
              <a:t>NPRR1093 Load Resource Participation in Non-Spinning Reserve Workshop</a:t>
            </a:r>
          </a:p>
        </p:txBody>
      </p:sp>
      <p:sp>
        <p:nvSpPr>
          <p:cNvPr id="5" name="Slide Number Placeholder 4">
            <a:extLst>
              <a:ext uri="{FF2B5EF4-FFF2-40B4-BE49-F238E27FC236}">
                <a16:creationId xmlns:a16="http://schemas.microsoft.com/office/drawing/2014/main" id="{069815AF-3D7E-47A3-9D58-4C04252D05C0}"/>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946770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400" dirty="0"/>
              <a:t>Library of NPRR1093 Requirement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81000" y="952500"/>
            <a:ext cx="8446316" cy="4953000"/>
          </a:xfrm>
        </p:spPr>
        <p:txBody>
          <a:bodyPr/>
          <a:lstStyle/>
          <a:p>
            <a:r>
              <a:rPr lang="en-US" sz="1600" u="sng" dirty="0">
                <a:solidFill>
                  <a:schemeClr val="tx1"/>
                </a:solidFill>
              </a:rPr>
              <a:t>Technical Specification Changes:</a:t>
            </a:r>
          </a:p>
          <a:p>
            <a:pPr lvl="1"/>
            <a:r>
              <a:rPr lang="en-US" sz="1600" dirty="0">
                <a:solidFill>
                  <a:schemeClr val="tx1"/>
                </a:solidFill>
              </a:rPr>
              <a:t>Posted at last TWG (</a:t>
            </a:r>
            <a:r>
              <a:rPr lang="en-US" sz="1600" dirty="0">
                <a:solidFill>
                  <a:schemeClr val="tx1"/>
                </a:solidFill>
                <a:hlinkClick r:id="rId2">
                  <a:extLst>
                    <a:ext uri="{A12FA001-AC4F-418D-AE19-62706E023703}">
                      <ahyp:hlinkClr xmlns:ahyp="http://schemas.microsoft.com/office/drawing/2018/hyperlinkcolor" val="tx"/>
                    </a:ext>
                  </a:extLst>
                </a:hlinkClick>
              </a:rPr>
              <a:t>https://www.ercot.com/calendar/event?id=1643307467620</a:t>
            </a:r>
            <a:r>
              <a:rPr lang="en-US" sz="1600" dirty="0">
                <a:solidFill>
                  <a:schemeClr val="tx1"/>
                </a:solidFill>
              </a:rPr>
              <a:t>)</a:t>
            </a:r>
          </a:p>
          <a:p>
            <a:pPr lvl="2"/>
            <a:r>
              <a:rPr lang="en-US" sz="1600" dirty="0">
                <a:solidFill>
                  <a:schemeClr val="tx1"/>
                </a:solidFill>
              </a:rPr>
              <a:t>External_Web_Services_XSD_V1.22_NPRR1093</a:t>
            </a:r>
          </a:p>
          <a:p>
            <a:pPr lvl="2"/>
            <a:r>
              <a:rPr lang="en-US" sz="1600" dirty="0">
                <a:solidFill>
                  <a:schemeClr val="tx1"/>
                </a:solidFill>
              </a:rPr>
              <a:t>EIP_External_Interfaces_Specification_v1_22 </a:t>
            </a:r>
          </a:p>
          <a:p>
            <a:pPr lvl="3"/>
            <a:r>
              <a:rPr lang="en-US" sz="1600" dirty="0">
                <a:solidFill>
                  <a:schemeClr val="tx1"/>
                </a:solidFill>
              </a:rPr>
              <a:t>Note the word doc leverages “gray boxed” language to capture multiple protocol changes.</a:t>
            </a:r>
          </a:p>
          <a:p>
            <a:pPr lvl="2"/>
            <a:r>
              <a:rPr lang="en-US" sz="1600" dirty="0">
                <a:solidFill>
                  <a:schemeClr val="tx1"/>
                </a:solidFill>
              </a:rPr>
              <a:t>MarketSubmissionValidationRules_NP4-450-NPRR1093</a:t>
            </a:r>
          </a:p>
          <a:p>
            <a:endParaRPr lang="en-US" sz="1600" u="sng" dirty="0">
              <a:solidFill>
                <a:schemeClr val="tx1"/>
              </a:solidFill>
            </a:endParaRPr>
          </a:p>
          <a:p>
            <a:r>
              <a:rPr lang="en-US" sz="1600" u="sng" dirty="0">
                <a:solidFill>
                  <a:schemeClr val="tx1"/>
                </a:solidFill>
              </a:rPr>
              <a:t>Transaction Changes (more detail in Appendix):</a:t>
            </a:r>
          </a:p>
          <a:p>
            <a:pPr lvl="1"/>
            <a:r>
              <a:rPr lang="en-US" sz="1600" dirty="0">
                <a:solidFill>
                  <a:schemeClr val="tx1"/>
                </a:solidFill>
              </a:rPr>
              <a:t>AS Trades (new type of Non-Spin, NSPNM)</a:t>
            </a:r>
          </a:p>
          <a:p>
            <a:pPr lvl="1"/>
            <a:r>
              <a:rPr lang="en-US" sz="1600" dirty="0">
                <a:solidFill>
                  <a:schemeClr val="tx1"/>
                </a:solidFill>
              </a:rPr>
              <a:t>AS Self-Arrangement (new type of Non-Spin, NSPNM)</a:t>
            </a:r>
          </a:p>
          <a:p>
            <a:pPr lvl="1"/>
            <a:endParaRPr lang="en-US" sz="1600" dirty="0">
              <a:solidFill>
                <a:schemeClr val="tx1"/>
              </a:solidFill>
            </a:endParaRPr>
          </a:p>
          <a:p>
            <a:r>
              <a:rPr lang="en-US" sz="1600" u="sng" dirty="0">
                <a:solidFill>
                  <a:schemeClr val="tx1"/>
                </a:solidFill>
              </a:rPr>
              <a:t>Estimated Key Dates (will be in future Market Notices also):</a:t>
            </a:r>
          </a:p>
          <a:p>
            <a:pPr lvl="1"/>
            <a:r>
              <a:rPr lang="en-US" sz="1600" dirty="0">
                <a:solidFill>
                  <a:schemeClr val="tx1"/>
                </a:solidFill>
              </a:rPr>
              <a:t>MOTE availability: May 5, 2022</a:t>
            </a:r>
          </a:p>
          <a:p>
            <a:pPr lvl="1"/>
            <a:r>
              <a:rPr lang="en-US" sz="1600" dirty="0">
                <a:solidFill>
                  <a:schemeClr val="tx1"/>
                </a:solidFill>
              </a:rPr>
              <a:t>Scheduled Release 3 Completion: May 26, 2022</a:t>
            </a:r>
          </a:p>
          <a:p>
            <a:pPr lvl="1"/>
            <a:r>
              <a:rPr lang="en-US" sz="1600" dirty="0">
                <a:solidFill>
                  <a:schemeClr val="tx1"/>
                </a:solidFill>
              </a:rPr>
              <a:t>First use of NCLRs for Non-Spin in DAM:  May 27, 2022</a:t>
            </a:r>
          </a:p>
          <a:p>
            <a:pPr lvl="1"/>
            <a:r>
              <a:rPr lang="en-US" sz="1600" dirty="0">
                <a:solidFill>
                  <a:schemeClr val="tx1"/>
                </a:solidFill>
              </a:rPr>
              <a:t>First Operating Day that NCLRs can provide NSRS: May 28, 2022</a:t>
            </a:r>
          </a:p>
          <a:p>
            <a:pPr lvl="1"/>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6" name="Footer Placeholder 3">
            <a:extLst>
              <a:ext uri="{FF2B5EF4-FFF2-40B4-BE49-F238E27FC236}">
                <a16:creationId xmlns:a16="http://schemas.microsoft.com/office/drawing/2014/main" id="{D5A5B817-C9F4-4D82-85ED-368BC82D6A63}"/>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Tree>
    <p:extLst>
      <p:ext uri="{BB962C8B-B14F-4D97-AF65-F5344CB8AC3E}">
        <p14:creationId xmlns:p14="http://schemas.microsoft.com/office/powerpoint/2010/main" val="813062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Resource Qualification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Footer Placeholder 3">
            <a:extLst>
              <a:ext uri="{FF2B5EF4-FFF2-40B4-BE49-F238E27FC236}">
                <a16:creationId xmlns:a16="http://schemas.microsoft.com/office/drawing/2014/main" id="{54D914DF-1A72-4798-BB34-8D5BFA79B641}"/>
              </a:ext>
            </a:extLst>
          </p:cNvPr>
          <p:cNvSpPr>
            <a:spLocks noGrp="1"/>
          </p:cNvSpPr>
          <p:nvPr>
            <p:ph type="ftr" sz="quarter" idx="11"/>
          </p:nvPr>
        </p:nvSpPr>
        <p:spPr>
          <a:xfrm>
            <a:off x="1828800" y="6553200"/>
            <a:ext cx="6096000" cy="220662"/>
          </a:xfrm>
        </p:spPr>
        <p:txBody>
          <a:bodyPr/>
          <a:lstStyle/>
          <a:p>
            <a:r>
              <a:rPr lang="en-US" sz="1000" dirty="0"/>
              <a:t>NPRR1093 Load Resource Participation in Non-Spinning Reserve Workshop</a:t>
            </a:r>
          </a:p>
        </p:txBody>
      </p:sp>
      <p:sp>
        <p:nvSpPr>
          <p:cNvPr id="8" name="TextBox 7">
            <a:extLst>
              <a:ext uri="{FF2B5EF4-FFF2-40B4-BE49-F238E27FC236}">
                <a16:creationId xmlns:a16="http://schemas.microsoft.com/office/drawing/2014/main" id="{0B65220E-9C61-4888-93B3-3FC524BB78A0}"/>
              </a:ext>
            </a:extLst>
          </p:cNvPr>
          <p:cNvSpPr txBox="1"/>
          <p:nvPr/>
        </p:nvSpPr>
        <p:spPr>
          <a:xfrm>
            <a:off x="381000" y="964907"/>
            <a:ext cx="7848600" cy="5449569"/>
          </a:xfrm>
          <a:prstGeom prst="rect">
            <a:avLst/>
          </a:prstGeom>
          <a:noFill/>
        </p:spPr>
        <p:txBody>
          <a:bodyPr wrap="square">
            <a:spAutoFit/>
          </a:bodyPr>
          <a:lstStyle/>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effectLst/>
                <a:latin typeface="Times New Roman" panose="02020603050405020304" pitchFamily="18" charset="0"/>
                <a:ea typeface="Times New Roman" panose="02020603050405020304" pitchFamily="18" charset="0"/>
              </a:rPr>
              <a:t>An NCLR must go through a qualification process in order to provide NSRS.</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latin typeface="Times New Roman" panose="02020603050405020304" pitchFamily="18" charset="0"/>
                <a:ea typeface="Times New Roman" panose="02020603050405020304" pitchFamily="18" charset="0"/>
              </a:rPr>
              <a:t>A market notice has been issued requesting Resource Entities to submit a request for their Load Resources to become qualified for NSRS.</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latin typeface="Times New Roman" panose="02020603050405020304" pitchFamily="18" charset="0"/>
                <a:ea typeface="Times New Roman" panose="02020603050405020304" pitchFamily="18" charset="0"/>
              </a:rPr>
              <a:t>For existing LRs qualified for RRS, this request needs to be made at least 10 business days prior to the go-live date for DAM of May 27</a:t>
            </a:r>
            <a:r>
              <a:rPr lang="en-US" sz="1600" baseline="30000" dirty="0">
                <a:latin typeface="Times New Roman" panose="02020603050405020304" pitchFamily="18" charset="0"/>
                <a:ea typeface="Times New Roman" panose="02020603050405020304" pitchFamily="18" charset="0"/>
              </a:rPr>
              <a:t>th</a:t>
            </a:r>
            <a:r>
              <a:rPr lang="en-US" sz="1600" dirty="0">
                <a:latin typeface="Times New Roman" panose="02020603050405020304" pitchFamily="18" charset="0"/>
                <a:ea typeface="Times New Roman" panose="02020603050405020304" pitchFamily="18" charset="0"/>
              </a:rPr>
              <a:t>. </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latin typeface="Times New Roman" panose="02020603050405020304" pitchFamily="18" charset="0"/>
                <a:ea typeface="Times New Roman" panose="02020603050405020304" pitchFamily="18" charset="0"/>
              </a:rPr>
              <a:t>After we receive that request, those LRs that are currently qualified for RRS, will be given a provisional qualification for 90 days.</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latin typeface="Times New Roman" panose="02020603050405020304" pitchFamily="18" charset="0"/>
                <a:ea typeface="Times New Roman" panose="02020603050405020304" pitchFamily="18" charset="0"/>
              </a:rPr>
              <a:t>New Load Resources will be required to schedule and pass a qualification test after they have been added to the ERCOT systems.</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latin typeface="Times New Roman" panose="02020603050405020304" pitchFamily="18" charset="0"/>
                <a:ea typeface="Times New Roman" panose="02020603050405020304" pitchFamily="18" charset="0"/>
              </a:rPr>
              <a:t>For existing LR that have been given provisional qualification, if a Load Resource is deployed and successfully follows the instruction, that deployment will serve in lieu of a qualification test. </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latin typeface="Times New Roman" panose="02020603050405020304" pitchFamily="18" charset="0"/>
                <a:ea typeface="Times New Roman" panose="02020603050405020304" pitchFamily="18" charset="0"/>
              </a:rPr>
              <a:t>It’s important to note that deployment of the Load Resources for Non-Spin </a:t>
            </a:r>
            <a:r>
              <a:rPr lang="en-US" sz="1600" b="1" u="sng" dirty="0">
                <a:latin typeface="Times New Roman" panose="02020603050405020304" pitchFamily="18" charset="0"/>
                <a:ea typeface="Times New Roman" panose="02020603050405020304" pitchFamily="18" charset="0"/>
              </a:rPr>
              <a:t>will consist of only an XML Resource Specific instruction.  There will not be a verbal instruction associated with the Non-Spin deployments</a:t>
            </a:r>
            <a:r>
              <a:rPr lang="en-US" sz="1600" dirty="0">
                <a:latin typeface="Times New Roman" panose="02020603050405020304" pitchFamily="18" charset="0"/>
                <a:ea typeface="Times New Roman" panose="02020603050405020304" pitchFamily="18" charset="0"/>
              </a:rPr>
              <a:t>.</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latin typeface="Times New Roman" panose="02020603050405020304" pitchFamily="18" charset="0"/>
                <a:ea typeface="Times New Roman" panose="02020603050405020304" pitchFamily="18" charset="0"/>
              </a:rPr>
              <a:t>We also plan to test all QSEs that plan to use NCLRs for Non-Spin shortly after go-live to insure their systems will function as required.</a:t>
            </a:r>
          </a:p>
          <a:p>
            <a:pPr marL="285750" marR="0" lvl="0" indent="-285750">
              <a:lnSpc>
                <a:spcPct val="115000"/>
              </a:lnSpc>
              <a:spcBef>
                <a:spcPts val="0"/>
              </a:spcBef>
              <a:spcAft>
                <a:spcPts val="0"/>
              </a:spcAft>
              <a:buFont typeface="Arial" panose="020B0604020202020204" pitchFamily="34" charset="0"/>
              <a:buChar char="•"/>
              <a:tabLst>
                <a:tab pos="457200" algn="l"/>
              </a:tabLst>
            </a:pPr>
            <a:r>
              <a:rPr lang="en-US" sz="1600" dirty="0">
                <a:effectLst/>
                <a:latin typeface="Times New Roman" panose="02020603050405020304" pitchFamily="18" charset="0"/>
                <a:ea typeface="Times New Roman" panose="02020603050405020304" pitchFamily="18" charset="0"/>
              </a:rPr>
              <a:t>Successful performance will be measured against the Protocol requirements in section 8.1.1.4.3.  </a:t>
            </a:r>
          </a:p>
        </p:txBody>
      </p:sp>
    </p:spTree>
    <p:extLst>
      <p:ext uri="{BB962C8B-B14F-4D97-AF65-F5344CB8AC3E}">
        <p14:creationId xmlns:p14="http://schemas.microsoft.com/office/powerpoint/2010/main" val="89921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28F4B-AF7F-4D93-A8F2-FBEB9DEC08FE}"/>
              </a:ext>
            </a:extLst>
          </p:cNvPr>
          <p:cNvSpPr>
            <a:spLocks noGrp="1"/>
          </p:cNvSpPr>
          <p:nvPr>
            <p:ph type="title"/>
          </p:nvPr>
        </p:nvSpPr>
        <p:spPr/>
        <p:txBody>
          <a:bodyPr/>
          <a:lstStyle/>
          <a:p>
            <a:r>
              <a:rPr lang="en-US" dirty="0"/>
              <a:t>Day-Ahead Market (DAM) Offers and Awards</a:t>
            </a:r>
          </a:p>
        </p:txBody>
      </p:sp>
      <p:sp>
        <p:nvSpPr>
          <p:cNvPr id="3" name="Content Placeholder 2">
            <a:extLst>
              <a:ext uri="{FF2B5EF4-FFF2-40B4-BE49-F238E27FC236}">
                <a16:creationId xmlns:a16="http://schemas.microsoft.com/office/drawing/2014/main" id="{EB81F3FE-414E-4A06-9879-DFA172181E02}"/>
              </a:ext>
            </a:extLst>
          </p:cNvPr>
          <p:cNvSpPr>
            <a:spLocks noGrp="1"/>
          </p:cNvSpPr>
          <p:nvPr>
            <p:ph idx="1"/>
          </p:nvPr>
        </p:nvSpPr>
        <p:spPr/>
        <p:txBody>
          <a:bodyPr/>
          <a:lstStyle/>
          <a:p>
            <a:r>
              <a:rPr lang="en-US" sz="2000" dirty="0"/>
              <a:t>A Non-Controllable Load Resource (NCLR) that is qualified for RRS and NSRS may submit offers for both services in the DAM. If awarded both services it must move the responsibility to another qualified resource in Real-Time, since both RRS and NSRS can not be carried simultaneously. OFFNS will not be allowed for Load Resources.</a:t>
            </a:r>
          </a:p>
          <a:p>
            <a:r>
              <a:rPr lang="en-US" sz="2000" dirty="0"/>
              <a:t>There will be NSPIN minimums established for capacity that must be SCED dispatchable.  Revision to the Ancillary Services Methodology going through Stakeholder process and currently scheduled for approval at the April 28th Board Meeting.  Proposed minimum to be set at the </a:t>
            </a:r>
            <a:r>
              <a:rPr lang="en-US" sz="2000" b="1" dirty="0"/>
              <a:t>Most Severe Single Contingency value of 1430 MW</a:t>
            </a:r>
            <a:r>
              <a:rPr lang="en-US" sz="2000" dirty="0"/>
              <a:t>.</a:t>
            </a:r>
          </a:p>
          <a:p>
            <a:r>
              <a:rPr lang="en-US" sz="2000" dirty="0"/>
              <a:t>Self-Arranged AS and AS trades may be submitted for NSPNM</a:t>
            </a:r>
          </a:p>
          <a:p>
            <a:r>
              <a:rPr lang="en-US" sz="2000" dirty="0"/>
              <a:t>MarketSubmissionValidationRules_NP4-450-NPRR1093</a:t>
            </a:r>
          </a:p>
          <a:p>
            <a:endParaRPr lang="en-US" dirty="0"/>
          </a:p>
        </p:txBody>
      </p:sp>
      <p:sp>
        <p:nvSpPr>
          <p:cNvPr id="4" name="Footer Placeholder 3">
            <a:extLst>
              <a:ext uri="{FF2B5EF4-FFF2-40B4-BE49-F238E27FC236}">
                <a16:creationId xmlns:a16="http://schemas.microsoft.com/office/drawing/2014/main" id="{A75E5B81-1138-43DF-9269-E86A895BA2BF}"/>
              </a:ext>
            </a:extLst>
          </p:cNvPr>
          <p:cNvSpPr>
            <a:spLocks noGrp="1"/>
          </p:cNvSpPr>
          <p:nvPr>
            <p:ph type="ftr" sz="quarter" idx="11"/>
          </p:nvPr>
        </p:nvSpPr>
        <p:spPr/>
        <p:txBody>
          <a:bodyPr/>
          <a:lstStyle/>
          <a:p>
            <a:r>
              <a:rPr lang="en-US">
                <a:solidFill>
                  <a:prstClr val="black">
                    <a:tint val="75000"/>
                  </a:prstClr>
                </a:solidFill>
                <a:latin typeface="Arial" panose="020B0604020202020204"/>
              </a:rPr>
              <a:t>NPRR1093 Load Resource Participation in Non-Spinning Reserve Workshop</a:t>
            </a:r>
          </a:p>
        </p:txBody>
      </p:sp>
      <p:sp>
        <p:nvSpPr>
          <p:cNvPr id="5" name="Slide Number Placeholder 4">
            <a:extLst>
              <a:ext uri="{FF2B5EF4-FFF2-40B4-BE49-F238E27FC236}">
                <a16:creationId xmlns:a16="http://schemas.microsoft.com/office/drawing/2014/main" id="{B2FC5C0D-08B6-431B-98A3-B2B12349F32A}"/>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7</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2635141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148B8-D70F-4964-8A2C-B6FCD9E41B4B}"/>
              </a:ext>
            </a:extLst>
          </p:cNvPr>
          <p:cNvSpPr>
            <a:spLocks noGrp="1"/>
          </p:cNvSpPr>
          <p:nvPr>
            <p:ph type="title"/>
          </p:nvPr>
        </p:nvSpPr>
        <p:spPr/>
        <p:txBody>
          <a:bodyPr/>
          <a:lstStyle/>
          <a:p>
            <a:r>
              <a:rPr lang="en-US" dirty="0"/>
              <a:t>Self-Arranged Ancillary Service (AS)			</a:t>
            </a:r>
          </a:p>
        </p:txBody>
      </p:sp>
      <p:sp>
        <p:nvSpPr>
          <p:cNvPr id="3" name="Content Placeholder 2">
            <a:extLst>
              <a:ext uri="{FF2B5EF4-FFF2-40B4-BE49-F238E27FC236}">
                <a16:creationId xmlns:a16="http://schemas.microsoft.com/office/drawing/2014/main" id="{47A73AE9-F1F8-4830-B218-BA94FB3E82A0}"/>
              </a:ext>
            </a:extLst>
          </p:cNvPr>
          <p:cNvSpPr>
            <a:spLocks noGrp="1"/>
          </p:cNvSpPr>
          <p:nvPr>
            <p:ph idx="1"/>
          </p:nvPr>
        </p:nvSpPr>
        <p:spPr/>
        <p:txBody>
          <a:bodyPr/>
          <a:lstStyle/>
          <a:p>
            <a:r>
              <a:rPr lang="en-US" sz="2000" dirty="0"/>
              <a:t>Self-arranged AS NSPIN will continue to be considered for SCED dispatchable resources</a:t>
            </a:r>
          </a:p>
          <a:p>
            <a:r>
              <a:rPr lang="en-US" sz="2000" dirty="0"/>
              <a:t>NSPIN will be backwards compatible and will not require a NSPNM quantity to be filled</a:t>
            </a:r>
          </a:p>
          <a:p>
            <a:r>
              <a:rPr lang="en-US" sz="2000" dirty="0"/>
              <a:t>Self-arranged AS NSPNM will be considered for non-SCED dispatchable Resources (i.e. NCLR)</a:t>
            </a:r>
          </a:p>
          <a:p>
            <a:r>
              <a:rPr lang="en-US" sz="2000" dirty="0"/>
              <a:t>NSPNM will require a NSPIN quantity to be filled (NSPIN=0 and NSPNM ≠ 0 for NSPNM-only self-arrangement)</a:t>
            </a:r>
          </a:p>
          <a:p>
            <a:r>
              <a:rPr lang="en-US" sz="2000" dirty="0"/>
              <a:t>NSPNM negative self-arrangement and quantities in excess of their obligation will not be allowed</a:t>
            </a:r>
          </a:p>
        </p:txBody>
      </p:sp>
      <p:sp>
        <p:nvSpPr>
          <p:cNvPr id="4" name="Footer Placeholder 3">
            <a:extLst>
              <a:ext uri="{FF2B5EF4-FFF2-40B4-BE49-F238E27FC236}">
                <a16:creationId xmlns:a16="http://schemas.microsoft.com/office/drawing/2014/main" id="{797B22BF-5571-4DA2-99AF-2666555B5644}"/>
              </a:ext>
            </a:extLst>
          </p:cNvPr>
          <p:cNvSpPr>
            <a:spLocks noGrp="1"/>
          </p:cNvSpPr>
          <p:nvPr>
            <p:ph type="ftr" sz="quarter" idx="11"/>
          </p:nvPr>
        </p:nvSpPr>
        <p:spPr/>
        <p:txBody>
          <a:bodyPr/>
          <a:lstStyle/>
          <a:p>
            <a:r>
              <a:rPr lang="en-US">
                <a:solidFill>
                  <a:prstClr val="black">
                    <a:tint val="75000"/>
                  </a:prstClr>
                </a:solidFill>
                <a:latin typeface="Arial" panose="020B0604020202020204"/>
              </a:rPr>
              <a:t>NPRR1093 Load Resource Participation in Non-Spinning Reserve Workshop</a:t>
            </a:r>
          </a:p>
        </p:txBody>
      </p:sp>
      <p:sp>
        <p:nvSpPr>
          <p:cNvPr id="5" name="Slide Number Placeholder 4">
            <a:extLst>
              <a:ext uri="{FF2B5EF4-FFF2-40B4-BE49-F238E27FC236}">
                <a16:creationId xmlns:a16="http://schemas.microsoft.com/office/drawing/2014/main" id="{0BC1402B-1B31-4307-82DF-AA0B55F26698}"/>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8</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259601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148B8-D70F-4964-8A2C-B6FCD9E41B4B}"/>
              </a:ext>
            </a:extLst>
          </p:cNvPr>
          <p:cNvSpPr>
            <a:spLocks noGrp="1"/>
          </p:cNvSpPr>
          <p:nvPr>
            <p:ph type="title"/>
          </p:nvPr>
        </p:nvSpPr>
        <p:spPr/>
        <p:txBody>
          <a:bodyPr/>
          <a:lstStyle/>
          <a:p>
            <a:r>
              <a:rPr lang="en-US" dirty="0"/>
              <a:t>Ancillary Service (AS) Trades			</a:t>
            </a:r>
          </a:p>
        </p:txBody>
      </p:sp>
      <p:sp>
        <p:nvSpPr>
          <p:cNvPr id="3" name="Content Placeholder 2">
            <a:extLst>
              <a:ext uri="{FF2B5EF4-FFF2-40B4-BE49-F238E27FC236}">
                <a16:creationId xmlns:a16="http://schemas.microsoft.com/office/drawing/2014/main" id="{47A73AE9-F1F8-4830-B218-BA94FB3E82A0}"/>
              </a:ext>
            </a:extLst>
          </p:cNvPr>
          <p:cNvSpPr>
            <a:spLocks noGrp="1"/>
          </p:cNvSpPr>
          <p:nvPr>
            <p:ph idx="1"/>
          </p:nvPr>
        </p:nvSpPr>
        <p:spPr/>
        <p:txBody>
          <a:bodyPr/>
          <a:lstStyle/>
          <a:p>
            <a:r>
              <a:rPr lang="en-US" sz="2000" dirty="0"/>
              <a:t>AS trades for NSPIN will continue to be considered for SCED dispatchable resources</a:t>
            </a:r>
          </a:p>
          <a:p>
            <a:r>
              <a:rPr lang="en-US" sz="2000" dirty="0"/>
              <a:t>AS trades for NSPIN will be backwards compatible and will function as it does today</a:t>
            </a:r>
          </a:p>
          <a:p>
            <a:r>
              <a:rPr lang="en-US" sz="2000" dirty="0"/>
              <a:t>AS trades for NSPNM will be considered for non-SCED dispatchable Resources (i.e. NCLR)</a:t>
            </a:r>
          </a:p>
        </p:txBody>
      </p:sp>
      <p:sp>
        <p:nvSpPr>
          <p:cNvPr id="4" name="Footer Placeholder 3">
            <a:extLst>
              <a:ext uri="{FF2B5EF4-FFF2-40B4-BE49-F238E27FC236}">
                <a16:creationId xmlns:a16="http://schemas.microsoft.com/office/drawing/2014/main" id="{797B22BF-5571-4DA2-99AF-2666555B5644}"/>
              </a:ext>
            </a:extLst>
          </p:cNvPr>
          <p:cNvSpPr>
            <a:spLocks noGrp="1"/>
          </p:cNvSpPr>
          <p:nvPr>
            <p:ph type="ftr" sz="quarter" idx="11"/>
          </p:nvPr>
        </p:nvSpPr>
        <p:spPr/>
        <p:txBody>
          <a:bodyPr/>
          <a:lstStyle/>
          <a:p>
            <a:r>
              <a:rPr lang="en-US">
                <a:solidFill>
                  <a:prstClr val="black">
                    <a:tint val="75000"/>
                  </a:prstClr>
                </a:solidFill>
                <a:latin typeface="Arial" panose="020B0604020202020204"/>
              </a:rPr>
              <a:t>NPRR1093 Load Resource Participation in Non-Spinning Reserve Workshop</a:t>
            </a:r>
          </a:p>
        </p:txBody>
      </p:sp>
      <p:sp>
        <p:nvSpPr>
          <p:cNvPr id="5" name="Slide Number Placeholder 4">
            <a:extLst>
              <a:ext uri="{FF2B5EF4-FFF2-40B4-BE49-F238E27FC236}">
                <a16:creationId xmlns:a16="http://schemas.microsoft.com/office/drawing/2014/main" id="{0BC1402B-1B31-4307-82DF-AA0B55F26698}"/>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9</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48303003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17004</TotalTime>
  <Words>2696</Words>
  <Application>Microsoft Office PowerPoint</Application>
  <PresentationFormat>On-screen Show (4:3)</PresentationFormat>
  <Paragraphs>296</Paragraphs>
  <Slides>29</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29</vt:i4>
      </vt:variant>
    </vt:vector>
  </HeadingPairs>
  <TitlesOfParts>
    <vt:vector size="36" baseType="lpstr">
      <vt:lpstr>Arial</vt:lpstr>
      <vt:lpstr>Calibri</vt:lpstr>
      <vt:lpstr>Symbol</vt:lpstr>
      <vt:lpstr>Times New Roman</vt:lpstr>
      <vt:lpstr>1_Custom Design</vt:lpstr>
      <vt:lpstr>Office Theme</vt:lpstr>
      <vt:lpstr>2_Custom Design</vt:lpstr>
      <vt:lpstr>PowerPoint Presentation</vt:lpstr>
      <vt:lpstr>Agenda</vt:lpstr>
      <vt:lpstr>NPRR1093  Load Resource Participation in Non-Spinning Reserve</vt:lpstr>
      <vt:lpstr>Documents of Interest</vt:lpstr>
      <vt:lpstr>Library of NPRR1093 Requirement Changes</vt:lpstr>
      <vt:lpstr>Resource Qualification</vt:lpstr>
      <vt:lpstr>Day-Ahead Market (DAM) Offers and Awards</vt:lpstr>
      <vt:lpstr>Self-Arranged Ancillary Service (AS)   </vt:lpstr>
      <vt:lpstr>Ancillary Service (AS) Trades   </vt:lpstr>
      <vt:lpstr>Off-line NSRS Group Selection Process</vt:lpstr>
      <vt:lpstr>Provision of Non-Spin by NCLRs in Real Time</vt:lpstr>
      <vt:lpstr>NSRS Deployment Criteria</vt:lpstr>
      <vt:lpstr>NSRS Deployment Process for NCLRs</vt:lpstr>
      <vt:lpstr>NSRS Deployment Process for NCLRs (cont.)</vt:lpstr>
      <vt:lpstr>NSRS Recall Process for NCLRs</vt:lpstr>
      <vt:lpstr>Event Deployment Performance </vt:lpstr>
      <vt:lpstr>ORDC and RDPA</vt:lpstr>
      <vt:lpstr>Settlements</vt:lpstr>
      <vt:lpstr>Report Impact Summary – NPRR1093</vt:lpstr>
      <vt:lpstr>Summary</vt:lpstr>
      <vt:lpstr>PowerPoint Presentation</vt:lpstr>
      <vt:lpstr>Appendix</vt:lpstr>
      <vt:lpstr>NPRR 1093 XSD changes</vt:lpstr>
      <vt:lpstr>NPRR 1093 XSD changes</vt:lpstr>
      <vt:lpstr>NPRR 1093 Interface changes</vt:lpstr>
      <vt:lpstr>NPRR 1093 Interface changes</vt:lpstr>
      <vt:lpstr>NPRR 1093 Interface changes</vt:lpstr>
      <vt:lpstr>NPRR 1093 Interface changes</vt:lpstr>
      <vt:lpstr>NPRR 1093 Interface changes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Krein, Steve</cp:lastModifiedBy>
  <cp:revision>195</cp:revision>
  <cp:lastPrinted>2017-05-24T18:51:05Z</cp:lastPrinted>
  <dcterms:created xsi:type="dcterms:W3CDTF">2016-01-21T15:20:31Z</dcterms:created>
  <dcterms:modified xsi:type="dcterms:W3CDTF">2022-04-22T16:15:39Z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