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2" r:id="rId1"/>
    <p:sldMasterId id="2147483700" r:id="rId2"/>
    <p:sldMasterId id="2147483702" r:id="rId3"/>
  </p:sldMasterIdLst>
  <p:notesMasterIdLst>
    <p:notesMasterId r:id="rId21"/>
  </p:notesMasterIdLst>
  <p:handoutMasterIdLst>
    <p:handoutMasterId r:id="rId22"/>
  </p:handoutMasterIdLst>
  <p:sldIdLst>
    <p:sldId id="539" r:id="rId4"/>
    <p:sldId id="671" r:id="rId5"/>
    <p:sldId id="681" r:id="rId6"/>
    <p:sldId id="645" r:id="rId7"/>
    <p:sldId id="675" r:id="rId8"/>
    <p:sldId id="627" r:id="rId9"/>
    <p:sldId id="643" r:id="rId10"/>
    <p:sldId id="680" r:id="rId11"/>
    <p:sldId id="266" r:id="rId12"/>
    <p:sldId id="669" r:id="rId13"/>
    <p:sldId id="287" r:id="rId14"/>
    <p:sldId id="303" r:id="rId15"/>
    <p:sldId id="664" r:id="rId16"/>
    <p:sldId id="644" r:id="rId17"/>
    <p:sldId id="667" r:id="rId18"/>
    <p:sldId id="672" r:id="rId19"/>
    <p:sldId id="6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CE7D"/>
    <a:srgbClr val="00ACC8"/>
    <a:srgbClr val="000000"/>
    <a:srgbClr val="73C8FD"/>
    <a:srgbClr val="FF0000"/>
    <a:srgbClr val="003764"/>
    <a:srgbClr val="007D92"/>
    <a:srgbClr val="FFE89F"/>
    <a:srgbClr val="50B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61" autoAdjust="0"/>
    <p:restoredTop sz="83960" autoAdjust="0"/>
  </p:normalViewPr>
  <p:slideViewPr>
    <p:cSldViewPr snapToGrid="0">
      <p:cViewPr>
        <p:scale>
          <a:sx n="100" d="100"/>
          <a:sy n="100" d="100"/>
        </p:scale>
        <p:origin x="1056" y="306"/>
      </p:cViewPr>
      <p:guideLst>
        <p:guide orient="horz" pos="2160"/>
        <p:guide pos="2880"/>
      </p:guideLst>
    </p:cSldViewPr>
  </p:slideViewPr>
  <p:notesTextViewPr>
    <p:cViewPr>
      <p:scale>
        <a:sx n="3" d="2"/>
        <a:sy n="3" d="2"/>
      </p:scale>
      <p:origin x="0" y="0"/>
    </p:cViewPr>
  </p:notesTextViewPr>
  <p:sorterViewPr>
    <p:cViewPr>
      <p:scale>
        <a:sx n="60" d="100"/>
        <a:sy n="60" d="100"/>
      </p:scale>
      <p:origin x="0" y="0"/>
    </p:cViewPr>
  </p:sorterViewPr>
  <p:notesViewPr>
    <p:cSldViewPr snapToGrid="0" showGuides="1">
      <p:cViewPr varScale="1">
        <p:scale>
          <a:sx n="62" d="100"/>
          <a:sy n="62" d="100"/>
        </p:scale>
        <p:origin x="238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6EE2B4-D30B-4D65-BC1C-DE57E4765049}" type="slidenum">
              <a:rPr lang="en-US" smtClean="0"/>
              <a:t>‹#›</a:t>
            </a:fld>
            <a:endParaRPr lang="en-US"/>
          </a:p>
        </p:txBody>
      </p:sp>
    </p:spTree>
    <p:extLst>
      <p:ext uri="{BB962C8B-B14F-4D97-AF65-F5344CB8AC3E}">
        <p14:creationId xmlns:p14="http://schemas.microsoft.com/office/powerpoint/2010/main" val="2079121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C6F44-CB68-48CB-8188-A47D4423899A}" type="datetimeFigureOut">
              <a:rPr lang="en-US" smtClean="0"/>
              <a:t>4/20/2022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72613F-3576-4EE9-945C-25503B987A39}" type="slidenum">
              <a:rPr lang="en-US" smtClean="0"/>
              <a:t>‹#›</a:t>
            </a:fld>
            <a:endParaRPr lang="en-US"/>
          </a:p>
        </p:txBody>
      </p:sp>
    </p:spTree>
    <p:extLst>
      <p:ext uri="{BB962C8B-B14F-4D97-AF65-F5344CB8AC3E}">
        <p14:creationId xmlns:p14="http://schemas.microsoft.com/office/powerpoint/2010/main" val="1739948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1</a:t>
            </a:fld>
            <a:endParaRPr lang="en-US"/>
          </a:p>
        </p:txBody>
      </p:sp>
    </p:spTree>
    <p:extLst>
      <p:ext uri="{BB962C8B-B14F-4D97-AF65-F5344CB8AC3E}">
        <p14:creationId xmlns:p14="http://schemas.microsoft.com/office/powerpoint/2010/main" val="18017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13</a:t>
            </a:fld>
            <a:endParaRPr lang="en-US"/>
          </a:p>
        </p:txBody>
      </p:sp>
    </p:spTree>
    <p:extLst>
      <p:ext uri="{BB962C8B-B14F-4D97-AF65-F5344CB8AC3E}">
        <p14:creationId xmlns:p14="http://schemas.microsoft.com/office/powerpoint/2010/main" val="818404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14</a:t>
            </a:fld>
            <a:endParaRPr lang="en-US"/>
          </a:p>
        </p:txBody>
      </p:sp>
    </p:spTree>
    <p:extLst>
      <p:ext uri="{BB962C8B-B14F-4D97-AF65-F5344CB8AC3E}">
        <p14:creationId xmlns:p14="http://schemas.microsoft.com/office/powerpoint/2010/main" val="2033589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15</a:t>
            </a:fld>
            <a:endParaRPr lang="en-US"/>
          </a:p>
        </p:txBody>
      </p:sp>
    </p:spTree>
    <p:extLst>
      <p:ext uri="{BB962C8B-B14F-4D97-AF65-F5344CB8AC3E}">
        <p14:creationId xmlns:p14="http://schemas.microsoft.com/office/powerpoint/2010/main" val="1807963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16</a:t>
            </a:fld>
            <a:endParaRPr lang="en-US"/>
          </a:p>
        </p:txBody>
      </p:sp>
    </p:spTree>
    <p:extLst>
      <p:ext uri="{BB962C8B-B14F-4D97-AF65-F5344CB8AC3E}">
        <p14:creationId xmlns:p14="http://schemas.microsoft.com/office/powerpoint/2010/main" val="255390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2</a:t>
            </a:fld>
            <a:endParaRPr lang="en-US"/>
          </a:p>
        </p:txBody>
      </p:sp>
    </p:spTree>
    <p:extLst>
      <p:ext uri="{BB962C8B-B14F-4D97-AF65-F5344CB8AC3E}">
        <p14:creationId xmlns:p14="http://schemas.microsoft.com/office/powerpoint/2010/main" val="533898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3</a:t>
            </a:fld>
            <a:endParaRPr lang="en-US"/>
          </a:p>
        </p:txBody>
      </p:sp>
    </p:spTree>
    <p:extLst>
      <p:ext uri="{BB962C8B-B14F-4D97-AF65-F5344CB8AC3E}">
        <p14:creationId xmlns:p14="http://schemas.microsoft.com/office/powerpoint/2010/main" val="405040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4</a:t>
            </a:fld>
            <a:endParaRPr lang="en-US"/>
          </a:p>
        </p:txBody>
      </p:sp>
    </p:spTree>
    <p:extLst>
      <p:ext uri="{BB962C8B-B14F-4D97-AF65-F5344CB8AC3E}">
        <p14:creationId xmlns:p14="http://schemas.microsoft.com/office/powerpoint/2010/main" val="4044749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5</a:t>
            </a:fld>
            <a:endParaRPr lang="en-US"/>
          </a:p>
        </p:txBody>
      </p:sp>
    </p:spTree>
    <p:extLst>
      <p:ext uri="{BB962C8B-B14F-4D97-AF65-F5344CB8AC3E}">
        <p14:creationId xmlns:p14="http://schemas.microsoft.com/office/powerpoint/2010/main" val="1618339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6</a:t>
            </a:fld>
            <a:endParaRPr lang="en-US"/>
          </a:p>
        </p:txBody>
      </p:sp>
    </p:spTree>
    <p:extLst>
      <p:ext uri="{BB962C8B-B14F-4D97-AF65-F5344CB8AC3E}">
        <p14:creationId xmlns:p14="http://schemas.microsoft.com/office/powerpoint/2010/main" val="2824054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7</a:t>
            </a:fld>
            <a:endParaRPr lang="en-US"/>
          </a:p>
        </p:txBody>
      </p:sp>
    </p:spTree>
    <p:extLst>
      <p:ext uri="{BB962C8B-B14F-4D97-AF65-F5344CB8AC3E}">
        <p14:creationId xmlns:p14="http://schemas.microsoft.com/office/powerpoint/2010/main" val="4245752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8</a:t>
            </a:fld>
            <a:endParaRPr lang="en-US"/>
          </a:p>
        </p:txBody>
      </p:sp>
    </p:spTree>
    <p:extLst>
      <p:ext uri="{BB962C8B-B14F-4D97-AF65-F5344CB8AC3E}">
        <p14:creationId xmlns:p14="http://schemas.microsoft.com/office/powerpoint/2010/main" val="1718666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2613F-3576-4EE9-945C-25503B987A39}" type="slidenum">
              <a:rPr lang="en-US" smtClean="0"/>
              <a:t>11</a:t>
            </a:fld>
            <a:endParaRPr lang="en-US"/>
          </a:p>
        </p:txBody>
      </p:sp>
    </p:spTree>
    <p:extLst>
      <p:ext uri="{BB962C8B-B14F-4D97-AF65-F5344CB8AC3E}">
        <p14:creationId xmlns:p14="http://schemas.microsoft.com/office/powerpoint/2010/main" val="244490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solidFill>
                  <a:prstClr val="black">
                    <a:tint val="75000"/>
                  </a:prstClr>
                </a:solidFill>
              </a:rPr>
              <a:t>Footer text goes here.</a:t>
            </a:r>
          </a:p>
        </p:txBody>
      </p:sp>
      <p:sp>
        <p:nvSpPr>
          <p:cNvPr id="7" name="Slide Number Placeholder 5"/>
          <p:cNvSpPr>
            <a:spLocks noGrp="1"/>
          </p:cNvSpPr>
          <p:nvPr>
            <p:ph type="sldNum" sz="quarter" idx="4"/>
          </p:nvPr>
        </p:nvSpPr>
        <p:spPr>
          <a:xfrm>
            <a:off x="8229600" y="6569075"/>
            <a:ext cx="457200" cy="212725"/>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userDrawn="1"/>
        </p:nvCxnSpPr>
        <p:spPr>
          <a:xfrm>
            <a:off x="1428750" y="2625326"/>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1428750" y="4232673"/>
            <a:ext cx="62865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2"/>
          <p:cNvSpPr>
            <a:spLocks noGrp="1"/>
          </p:cNvSpPr>
          <p:nvPr>
            <p:ph idx="16"/>
          </p:nvPr>
        </p:nvSpPr>
        <p:spPr>
          <a:xfrm>
            <a:off x="1428750" y="2895600"/>
            <a:ext cx="6286500" cy="990600"/>
          </a:xfrm>
          <a:prstGeom prst="rect">
            <a:avLst/>
          </a:prstGeom>
        </p:spPr>
        <p:txBody>
          <a:bodyPr/>
          <a:lstStyle>
            <a:lvl1pPr marL="0" indent="0" algn="ctr">
              <a:buNone/>
              <a:defRPr sz="3200" b="1" cap="small"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Tree>
    <p:extLst>
      <p:ext uri="{BB962C8B-B14F-4D97-AF65-F5344CB8AC3E}">
        <p14:creationId xmlns:p14="http://schemas.microsoft.com/office/powerpoint/2010/main" val="25648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855406"/>
            <a:ext cx="853440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19768" y="6553200"/>
            <a:ext cx="457200" cy="212725"/>
          </a:xfrm>
          <a:prstGeom prst="rect">
            <a:avLst/>
          </a:prstGeom>
        </p:spPr>
        <p:txBody>
          <a:bodyPr vert="horz" lIns="91440" tIns="45720" rIns="91440" bIns="45720" rtlCol="0" anchor="ctr"/>
          <a:lstStyle>
            <a:lvl1pPr algn="ctr">
              <a:defRPr sz="900">
                <a:solidFill>
                  <a:schemeClr val="bg1"/>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342695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lvl1pPr>
              <a:defRPr>
                <a:solidFill>
                  <a:schemeClr val="bg1"/>
                </a:solidFill>
              </a:defRPr>
            </a:lvl1pPr>
          </a:lstStyle>
          <a:p>
            <a:fld id="{CDB75BAC-74D7-43DA-9DE7-3912ED22B407}" type="slidenum">
              <a:rPr lang="en-US" smtClean="0"/>
              <a:pPr/>
              <a:t>‹#›</a:t>
            </a:fld>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p:ph idx="13"/>
          </p:nvPr>
        </p:nvSpPr>
        <p:spPr>
          <a:xfrm>
            <a:off x="4636008" y="86334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
          </p:nvPr>
        </p:nvSpPr>
        <p:spPr>
          <a:xfrm>
            <a:off x="304800" y="855406"/>
            <a:ext cx="4206240" cy="5064627"/>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
        <p:nvSpPr>
          <p:cNvPr id="13"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Tree>
    <p:extLst>
      <p:ext uri="{BB962C8B-B14F-4D97-AF65-F5344CB8AC3E}">
        <p14:creationId xmlns:p14="http://schemas.microsoft.com/office/powerpoint/2010/main" val="237483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lvl1pPr>
              <a:defRPr>
                <a:solidFill>
                  <a:schemeClr val="bg1"/>
                </a:solidFill>
              </a:defRPr>
            </a:lvl1pPr>
          </a:lstStyle>
          <a:p>
            <a:fld id="{0E7085C4-D6A8-46D9-A1BA-F87C2DEFFCDB}" type="slidenum">
              <a:rPr lang="en-US" smtClean="0"/>
              <a:pPr/>
              <a:t>‹#›</a:t>
            </a:fld>
            <a:endParaRPr lang="en-US" dirty="0"/>
          </a:p>
        </p:txBody>
      </p:sp>
      <p:sp>
        <p:nvSpPr>
          <p:cNvPr id="10" name="Rectangle 9"/>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11" name="Straight Connector 10"/>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3"/>
          </p:nvPr>
        </p:nvSpPr>
        <p:spPr>
          <a:xfrm>
            <a:off x="4636008" y="1695200"/>
            <a:ext cx="4206240" cy="423277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4"/>
          </p:nvPr>
        </p:nvSpPr>
        <p:spPr>
          <a:xfrm>
            <a:off x="304800" y="1695200"/>
            <a:ext cx="4206240" cy="4224833"/>
          </a:xfrm>
          <a:prstGeom prst="rect">
            <a:avLst/>
          </a:prstGeom>
        </p:spPr>
        <p:txBody>
          <a:bodyPr/>
          <a:lstStyle>
            <a:lvl1pPr>
              <a:defRPr sz="1800"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5"/>
          </p:nvPr>
        </p:nvSpPr>
        <p:spPr>
          <a:xfrm>
            <a:off x="4636008" y="863347"/>
            <a:ext cx="4206240" cy="730506"/>
          </a:xfrm>
          <a:prstGeom prst="rect">
            <a:avLst/>
          </a:prstGeom>
        </p:spPr>
        <p:txBody>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marL="0" marR="0" lvl="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Click to edit Master text styles</a:t>
            </a:r>
          </a:p>
        </p:txBody>
      </p:sp>
      <p:sp>
        <p:nvSpPr>
          <p:cNvPr id="16" name="Content Placeholder 2"/>
          <p:cNvSpPr>
            <a:spLocks noGrp="1"/>
          </p:cNvSpPr>
          <p:nvPr>
            <p:ph idx="16"/>
          </p:nvPr>
        </p:nvSpPr>
        <p:spPr>
          <a:xfrm>
            <a:off x="304800" y="855407"/>
            <a:ext cx="4206240" cy="730506"/>
          </a:xfrm>
          <a:prstGeom prst="rect">
            <a:avLst/>
          </a:prstGeom>
        </p:spPr>
        <p:txBody>
          <a:bodyPr/>
          <a:lstStyle>
            <a:lvl1pPr marL="0" indent="0">
              <a:buNone/>
              <a:defRPr sz="1800" b="1" baseline="0">
                <a:solidFill>
                  <a:schemeClr val="tx2"/>
                </a:solidFill>
              </a:defRPr>
            </a:lvl1pPr>
            <a:lvl2pPr>
              <a:defRPr sz="1800" baseline="0">
                <a:solidFill>
                  <a:schemeClr val="tx2"/>
                </a:solidFill>
              </a:defRPr>
            </a:lvl2pPr>
            <a:lvl3pPr>
              <a:defRPr sz="1600" baseline="0">
                <a:solidFill>
                  <a:schemeClr val="tx2"/>
                </a:solidFill>
              </a:defRPr>
            </a:lvl3pPr>
            <a:lvl4pPr>
              <a:defRPr sz="1600" baseline="0">
                <a:solidFill>
                  <a:schemeClr val="tx2"/>
                </a:solidFill>
              </a:defRPr>
            </a:lvl4pPr>
            <a:lvl5pPr>
              <a:defRPr sz="1400" baseline="0">
                <a:solidFill>
                  <a:schemeClr val="tx2"/>
                </a:solidFill>
              </a:defRPr>
            </a:lvl5pPr>
          </a:lstStyle>
          <a:p>
            <a:pPr lvl="0"/>
            <a:r>
              <a:rPr lang="en-US" dirty="0"/>
              <a:t>Click to edit Master text styles</a:t>
            </a:r>
          </a:p>
        </p:txBody>
      </p:sp>
      <p:sp>
        <p:nvSpPr>
          <p:cNvPr id="17" name="Footer Placeholder 4"/>
          <p:cNvSpPr>
            <a:spLocks noGrp="1"/>
          </p:cNvSpPr>
          <p:nvPr>
            <p:ph type="ftr" sz="quarter" idx="11"/>
          </p:nvPr>
        </p:nvSpPr>
        <p:spPr>
          <a:xfrm>
            <a:off x="2743200" y="6553200"/>
            <a:ext cx="4038600" cy="228600"/>
          </a:xfrm>
        </p:spPr>
        <p:txBody>
          <a:bodyPr/>
          <a:lstStyle/>
          <a:p>
            <a:r>
              <a:rPr lang="en-US" dirty="0">
                <a:solidFill>
                  <a:prstClr val="black">
                    <a:tint val="75000"/>
                  </a:prstClr>
                </a:solidFill>
              </a:rPr>
              <a:t>Footer text goes here.</a:t>
            </a:r>
          </a:p>
        </p:txBody>
      </p:sp>
      <p:sp>
        <p:nvSpPr>
          <p:cNvPr id="18" name="Title 1"/>
          <p:cNvSpPr>
            <a:spLocks noGrp="1"/>
          </p:cNvSpPr>
          <p:nvPr>
            <p:ph type="title"/>
          </p:nvPr>
        </p:nvSpPr>
        <p:spPr>
          <a:xfrm>
            <a:off x="381000" y="243682"/>
            <a:ext cx="8458200" cy="518318"/>
          </a:xfrm>
          <a:prstGeom prst="rect">
            <a:avLst/>
          </a:prstGeom>
        </p:spPr>
        <p:txBody>
          <a:bodyPr/>
          <a:lstStyle>
            <a:lvl1pPr algn="l">
              <a:defRPr sz="3200" b="1">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61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5" name="Rectangle 4"/>
          <p:cNvSpPr/>
          <p:nvPr userDrawn="1"/>
        </p:nvSpPr>
        <p:spPr>
          <a:xfrm>
            <a:off x="2814561" y="266304"/>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cxnSp>
        <p:nvCxnSpPr>
          <p:cNvPr id="6" name="Straight Connector 5"/>
          <p:cNvCxnSpPr/>
          <p:nvPr userDrawn="1"/>
        </p:nvCxnSpPr>
        <p:spPr>
          <a:xfrm>
            <a:off x="2814561" y="266304"/>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userDrawn="1"/>
        </p:nvSpPr>
        <p:spPr>
          <a:xfrm>
            <a:off x="2898648" y="243682"/>
            <a:ext cx="6016752" cy="518318"/>
          </a:xfrm>
          <a:prstGeom prst="rect">
            <a:avLst/>
          </a:prstGeom>
        </p:spPr>
        <p:txBody>
          <a:bodyPr/>
          <a:lstStyle>
            <a:lvl1pPr algn="l" defTabSz="685800" rtl="0" eaLnBrk="1" latinLnBrk="0" hangingPunct="1">
              <a:spcBef>
                <a:spcPct val="0"/>
              </a:spcBef>
              <a:buNone/>
              <a:defRPr sz="3200" b="1" kern="1200">
                <a:solidFill>
                  <a:schemeClr val="accent1"/>
                </a:solidFill>
                <a:latin typeface="+mj-lt"/>
                <a:ea typeface="+mj-ea"/>
                <a:cs typeface="+mj-cs"/>
              </a:defRPr>
            </a:lvl1pPr>
          </a:lstStyle>
          <a:p>
            <a:r>
              <a:rPr lang="en-US" dirty="0"/>
              <a:t>Click to edit Master title style</a:t>
            </a:r>
          </a:p>
        </p:txBody>
      </p:sp>
      <p:sp>
        <p:nvSpPr>
          <p:cNvPr id="8" name="Content Placeholder 2"/>
          <p:cNvSpPr>
            <a:spLocks noGrp="1"/>
          </p:cNvSpPr>
          <p:nvPr>
            <p:ph idx="13"/>
          </p:nvPr>
        </p:nvSpPr>
        <p:spPr>
          <a:xfrm>
            <a:off x="301752" y="859536"/>
            <a:ext cx="8531352" cy="5065776"/>
          </a:xfrm>
          <a:prstGeom prst="rect">
            <a:avLst/>
          </a:prstGeom>
        </p:spPr>
        <p:txBody>
          <a:bodyPr/>
          <a:lstStyle>
            <a:lvl1pPr>
              <a:defRPr sz="1800" baseline="0">
                <a:solidFill>
                  <a:schemeClr val="tx2"/>
                </a:solidFill>
              </a:defRPr>
            </a:lvl1pPr>
            <a:lvl2pPr marL="557213" indent="-214313">
              <a:buClr>
                <a:schemeClr val="accent1"/>
              </a:buClr>
              <a:buFont typeface="Wingdings" panose="05000000000000000000" pitchFamily="2" charset="2"/>
              <a:buChar char="§"/>
              <a:defRPr sz="1800" baseline="0">
                <a:solidFill>
                  <a:schemeClr val="tx2"/>
                </a:solidFill>
              </a:defRPr>
            </a:lvl2pPr>
            <a:lvl3pPr marL="857250" indent="-171450">
              <a:buClr>
                <a:schemeClr val="tx2"/>
              </a:buClr>
              <a:buFont typeface="Courier New" panose="02070309020205020404" pitchFamily="49" charset="0"/>
              <a:buChar char="o"/>
              <a:defRPr sz="1600" baseline="0">
                <a:solidFill>
                  <a:schemeClr val="tx2"/>
                </a:solidFill>
              </a:defRPr>
            </a:lvl3pPr>
            <a:lvl4pPr>
              <a:buClr>
                <a:schemeClr val="accent1"/>
              </a:buClr>
              <a:defRPr sz="1600" baseline="0">
                <a:solidFill>
                  <a:schemeClr val="tx2"/>
                </a:solidFill>
              </a:defRPr>
            </a:lvl4pPr>
            <a:lvl5pPr>
              <a:defRPr sz="1400" baseline="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897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3550883" y="4837176"/>
            <a:ext cx="4465283" cy="649224"/>
          </a:xfrm>
          <a:prstGeom prst="rect">
            <a:avLst/>
          </a:prstGeom>
        </p:spPr>
        <p:txBody>
          <a:bodyPr anchor="t" anchorCtr="0">
            <a:noAutofit/>
          </a:bodyPr>
          <a:lstStyle>
            <a:lvl1pPr marL="0" indent="0">
              <a:lnSpc>
                <a:spcPct val="100000"/>
              </a:lnSpc>
              <a:spcBef>
                <a:spcPts val="0"/>
              </a:spcBef>
              <a:buNone/>
              <a:defRPr sz="18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Text Placeholder 4"/>
          <p:cNvSpPr>
            <a:spLocks noGrp="1"/>
          </p:cNvSpPr>
          <p:nvPr>
            <p:ph type="body" sz="quarter" idx="10"/>
          </p:nvPr>
        </p:nvSpPr>
        <p:spPr>
          <a:xfrm>
            <a:off x="3547872" y="3429000"/>
            <a:ext cx="4465283" cy="923544"/>
          </a:xfrm>
          <a:prstGeom prst="rect">
            <a:avLst/>
          </a:prstGeom>
        </p:spPr>
        <p:txBody>
          <a:bodyPr anchor="t" anchorCtr="0">
            <a:noAutofit/>
          </a:bodyPr>
          <a:lstStyle>
            <a:lvl1pPr marL="0" indent="0">
              <a:lnSpc>
                <a:spcPct val="100000"/>
              </a:lnSpc>
              <a:spcBef>
                <a:spcPts val="0"/>
              </a:spcBef>
              <a:buNone/>
              <a:defRPr sz="18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4"/>
          <p:cNvSpPr>
            <a:spLocks noGrp="1"/>
          </p:cNvSpPr>
          <p:nvPr>
            <p:ph type="body" sz="quarter" idx="11"/>
          </p:nvPr>
        </p:nvSpPr>
        <p:spPr>
          <a:xfrm>
            <a:off x="3547872" y="1325880"/>
            <a:ext cx="5519928" cy="2304288"/>
          </a:xfrm>
          <a:prstGeom prst="rect">
            <a:avLst/>
          </a:prstGeom>
        </p:spPr>
        <p:txBody>
          <a:bodyPr anchor="t" anchorCtr="0">
            <a:noAutofit/>
          </a:bodyPr>
          <a:lstStyle>
            <a:lvl1pPr marL="0" indent="0">
              <a:lnSpc>
                <a:spcPct val="100000"/>
              </a:lnSpc>
              <a:spcBef>
                <a:spcPts val="0"/>
              </a:spcBef>
              <a:buNone/>
              <a:defRPr sz="3600" b="1" cap="sm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3193213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42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685800"/>
            <a:ext cx="6324600" cy="5486400"/>
          </a:xfrm>
          <a:prstGeom prst="rect">
            <a:avLst/>
          </a:prstGeom>
        </p:spPr>
        <p:txBody>
          <a:bodyPr/>
          <a:lstStyle>
            <a:lvl1pPr>
              <a:defRPr sz="1800">
                <a:solidFill>
                  <a:schemeClr val="tx2"/>
                </a:solidFill>
              </a:defRPr>
            </a:lvl1pPr>
            <a:lvl2pPr>
              <a:defRPr sz="1800">
                <a:solidFill>
                  <a:schemeClr val="tx2"/>
                </a:solidFill>
              </a:defRPr>
            </a:lvl2pPr>
            <a:lvl3pPr>
              <a:defRPr sz="1600">
                <a:solidFill>
                  <a:schemeClr val="tx2"/>
                </a:solidFill>
              </a:defRPr>
            </a:lvl3pPr>
            <a:lvl4pPr>
              <a:defRPr sz="16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04023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prstClr val="black">
                    <a:tint val="75000"/>
                  </a:prstClr>
                </a:solidFill>
              </a:rPr>
              <a:t>Footer text goes here.</a:t>
            </a:r>
          </a:p>
        </p:txBody>
      </p:sp>
      <p:sp>
        <p:nvSpPr>
          <p:cNvPr id="6" name="Slide Number Placeholder 5"/>
          <p:cNvSpPr>
            <a:spLocks noGrp="1"/>
          </p:cNvSpPr>
          <p:nvPr>
            <p:ph type="sldNum" sz="quarter" idx="4"/>
          </p:nvPr>
        </p:nvSpPr>
        <p:spPr>
          <a:xfrm>
            <a:off x="8207477" y="6561137"/>
            <a:ext cx="457200" cy="220663"/>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805647" cy="207749"/>
          </a:xfrm>
          <a:prstGeom prst="rect">
            <a:avLst/>
          </a:prstGeom>
          <a:noFill/>
        </p:spPr>
        <p:txBody>
          <a:bodyPr wrap="square" rtlCol="0">
            <a:spAutoFit/>
          </a:bodyPr>
          <a:lstStyle/>
          <a:p>
            <a:r>
              <a:rPr lang="en-US" sz="750" b="1" dirty="0">
                <a:solidFill>
                  <a:srgbClr val="5B6770"/>
                </a:solidFill>
              </a:rPr>
              <a:t>Public</a:t>
            </a:r>
          </a:p>
        </p:txBody>
      </p:sp>
      <p:sp>
        <p:nvSpPr>
          <p:cNvPr id="11" name="Slide Number Placeholder 8"/>
          <p:cNvSpPr txBox="1">
            <a:spLocks/>
          </p:cNvSpPr>
          <p:nvPr userDrawn="1"/>
        </p:nvSpPr>
        <p:spPr>
          <a:xfrm>
            <a:off x="8664677" y="6561137"/>
            <a:ext cx="387883" cy="2127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7085C4-D6A8-46D9-A1BA-F87C2DEFFCDB}" type="slidenum">
              <a:rPr lang="en-US" sz="900" smtClean="0">
                <a:solidFill>
                  <a:schemeClr val="bg1">
                    <a:lumMod val="75000"/>
                  </a:schemeClr>
                </a:solidFill>
              </a:rPr>
              <a:pPr/>
              <a:t>‹#›</a:t>
            </a:fld>
            <a:endParaRPr lang="en-US" sz="900" dirty="0">
              <a:solidFill>
                <a:schemeClr val="bg1">
                  <a:lumMod val="75000"/>
                </a:schemeClr>
              </a:solidFill>
            </a:endParaRPr>
          </a:p>
        </p:txBody>
      </p:sp>
    </p:spTree>
    <p:extLst>
      <p:ext uri="{BB962C8B-B14F-4D97-AF65-F5344CB8AC3E}">
        <p14:creationId xmlns:p14="http://schemas.microsoft.com/office/powerpoint/2010/main" val="1500750949"/>
      </p:ext>
    </p:extLst>
  </p:cSld>
  <p:clrMap bg1="lt1" tx1="dk1" bg2="lt2" tx2="dk2" accent1="accent1" accent2="accent2" accent3="accent3" accent4="accent4" accent5="accent5" accent6="accent6" hlink="hlink" folHlink="folHlink"/>
  <p:sldLayoutIdLst>
    <p:sldLayoutId id="2147483698" r:id="rId1"/>
    <p:sldLayoutId id="2147483664" r:id="rId2"/>
    <p:sldLayoutId id="2147483690" r:id="rId3"/>
    <p:sldLayoutId id="2147483691" r:id="rId4"/>
    <p:sldLayoutId id="2147483682" r:id="rId5"/>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3638841176"/>
      </p:ext>
    </p:extLst>
  </p:cSld>
  <p:clrMap bg1="lt1" tx1="dk1" bg2="lt2" tx2="dk2" accent1="accent1" accent2="accent2" accent3="accent3" accent4="accent4" accent5="accent5" accent6="accent6" hlink="hlink" folHlink="folHlink"/>
  <p:sldLayoutIdLst>
    <p:sldLayoutId id="2147483701" r:id="rId1"/>
    <p:sldLayoutId id="2147483704"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H="1">
            <a:off x="914400" y="1"/>
            <a:ext cx="1" cy="495299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3466" y="5257800"/>
            <a:ext cx="1181868" cy="457200"/>
          </a:xfrm>
          <a:prstGeom prst="rect">
            <a:avLst/>
          </a:prstGeom>
        </p:spPr>
      </p:pic>
      <p:cxnSp>
        <p:nvCxnSpPr>
          <p:cNvPr id="12" name="Straight Connector 11"/>
          <p:cNvCxnSpPr/>
          <p:nvPr userDrawn="1"/>
        </p:nvCxnSpPr>
        <p:spPr>
          <a:xfrm flipH="1">
            <a:off x="914400" y="6019800"/>
            <a:ext cx="1" cy="82296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03856"/>
      </p:ext>
    </p:extLst>
  </p:cSld>
  <p:clrMap bg1="lt1" tx1="dk1" bg2="lt2" tx2="dk2" accent1="accent1" accent2="accent2" accent3="accent3" accent4="accent4" accent5="accent5" accent6="accent6" hlink="hlink" folHlink="folHlink"/>
  <p:sldLayoutIdLst>
    <p:sldLayoutId id="2147483703"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B4852D5-1270-4FE6-A858-0683DF1FA10C}"/>
              </a:ext>
            </a:extLst>
          </p:cNvPr>
          <p:cNvSpPr>
            <a:spLocks noGrp="1"/>
          </p:cNvSpPr>
          <p:nvPr>
            <p:ph type="body" sz="quarter" idx="11"/>
          </p:nvPr>
        </p:nvSpPr>
        <p:spPr>
          <a:xfrm>
            <a:off x="3547872" y="704850"/>
            <a:ext cx="5519928" cy="2925318"/>
          </a:xfrm>
        </p:spPr>
        <p:txBody>
          <a:bodyPr/>
          <a:lstStyle/>
          <a:p>
            <a:r>
              <a:rPr lang="en-US" sz="3600" b="1" dirty="0">
                <a:solidFill>
                  <a:schemeClr val="tx2"/>
                </a:solidFill>
              </a:rPr>
              <a:t>Summary of Reliability Unit Commitment (RUC) Activities and Analysis For Q1 2022</a:t>
            </a:r>
          </a:p>
          <a:p>
            <a:endParaRPr lang="en-US" dirty="0"/>
          </a:p>
        </p:txBody>
      </p:sp>
      <p:sp>
        <p:nvSpPr>
          <p:cNvPr id="2" name="Text Placeholder 1">
            <a:extLst>
              <a:ext uri="{FF2B5EF4-FFF2-40B4-BE49-F238E27FC236}">
                <a16:creationId xmlns:a16="http://schemas.microsoft.com/office/drawing/2014/main" id="{BDC4411B-3A27-4577-84A2-1DD7E44ACB27}"/>
              </a:ext>
            </a:extLst>
          </p:cNvPr>
          <p:cNvSpPr>
            <a:spLocks noGrp="1"/>
          </p:cNvSpPr>
          <p:nvPr>
            <p:ph type="body" sz="quarter" idx="3"/>
          </p:nvPr>
        </p:nvSpPr>
        <p:spPr/>
        <p:txBody>
          <a:bodyPr/>
          <a:lstStyle/>
          <a:p>
            <a:r>
              <a:rPr lang="en-US" dirty="0"/>
              <a:t>April 22, 2022</a:t>
            </a:r>
          </a:p>
        </p:txBody>
      </p:sp>
      <p:sp>
        <p:nvSpPr>
          <p:cNvPr id="3" name="Text Placeholder 2">
            <a:extLst>
              <a:ext uri="{FF2B5EF4-FFF2-40B4-BE49-F238E27FC236}">
                <a16:creationId xmlns:a16="http://schemas.microsoft.com/office/drawing/2014/main" id="{7CB08D21-2CCD-4FB0-90FC-35E67696E536}"/>
              </a:ext>
            </a:extLst>
          </p:cNvPr>
          <p:cNvSpPr>
            <a:spLocks noGrp="1"/>
          </p:cNvSpPr>
          <p:nvPr>
            <p:ph type="body" sz="quarter" idx="10"/>
          </p:nvPr>
        </p:nvSpPr>
        <p:spPr/>
        <p:txBody>
          <a:bodyPr/>
          <a:lstStyle/>
          <a:p>
            <a:r>
              <a:rPr lang="en-US" dirty="0"/>
              <a:t>Nitika Mago</a:t>
            </a:r>
          </a:p>
          <a:p>
            <a:r>
              <a:rPr lang="en-US" dirty="0"/>
              <a:t>Manager, Balancing Operations Planning</a:t>
            </a:r>
          </a:p>
        </p:txBody>
      </p:sp>
    </p:spTree>
    <p:extLst>
      <p:ext uri="{BB962C8B-B14F-4D97-AF65-F5344CB8AC3E}">
        <p14:creationId xmlns:p14="http://schemas.microsoft.com/office/powerpoint/2010/main" val="2661428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5F25769A-ABF1-4473-96FE-E95D834B8FA1}"/>
              </a:ext>
            </a:extLst>
          </p:cNvPr>
          <p:cNvSpPr>
            <a:spLocks noGrp="1"/>
          </p:cNvSpPr>
          <p:nvPr>
            <p:ph idx="1"/>
          </p:nvPr>
        </p:nvSpPr>
        <p:spPr>
          <a:xfrm>
            <a:off x="304800" y="5260483"/>
            <a:ext cx="8534400" cy="659550"/>
          </a:xfrm>
        </p:spPr>
        <p:txBody>
          <a:bodyPr/>
          <a:lstStyle/>
          <a:p>
            <a:r>
              <a:rPr lang="en-US" dirty="0"/>
              <a:t>The problem comes when ERCOT will forego the longer lead-time units and then some of the shorter lead-time units become unavailable</a:t>
            </a:r>
          </a:p>
          <a:p>
            <a:endParaRPr lang="en-US" dirty="0"/>
          </a:p>
        </p:txBody>
      </p:sp>
      <p:sp>
        <p:nvSpPr>
          <p:cNvPr id="3" name="Title 2">
            <a:extLst>
              <a:ext uri="{FF2B5EF4-FFF2-40B4-BE49-F238E27FC236}">
                <a16:creationId xmlns:a16="http://schemas.microsoft.com/office/drawing/2014/main" id="{D4CB50D2-0AB8-41B5-B58A-4386568258C7}"/>
              </a:ext>
            </a:extLst>
          </p:cNvPr>
          <p:cNvSpPr>
            <a:spLocks noGrp="1"/>
          </p:cNvSpPr>
          <p:nvPr>
            <p:ph type="title"/>
          </p:nvPr>
        </p:nvSpPr>
        <p:spPr/>
        <p:txBody>
          <a:bodyPr/>
          <a:lstStyle/>
          <a:p>
            <a:r>
              <a:rPr lang="en-US" sz="3200" b="1" dirty="0">
                <a:solidFill>
                  <a:schemeClr val="accent1"/>
                </a:solidFill>
              </a:rPr>
              <a:t>RUC Recommendations</a:t>
            </a:r>
            <a:endParaRPr lang="en-US" dirty="0"/>
          </a:p>
        </p:txBody>
      </p:sp>
      <p:sp>
        <p:nvSpPr>
          <p:cNvPr id="5" name="Rectangle 4">
            <a:extLst>
              <a:ext uri="{FF2B5EF4-FFF2-40B4-BE49-F238E27FC236}">
                <a16:creationId xmlns:a16="http://schemas.microsoft.com/office/drawing/2014/main" id="{97DE2665-87D8-4506-8098-5D382FE21614}"/>
              </a:ext>
            </a:extLst>
          </p:cNvPr>
          <p:cNvSpPr/>
          <p:nvPr/>
        </p:nvSpPr>
        <p:spPr>
          <a:xfrm>
            <a:off x="458780" y="3969505"/>
            <a:ext cx="7245221" cy="4665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REGUP and RRS-Gen</a:t>
            </a:r>
          </a:p>
        </p:txBody>
      </p:sp>
      <p:sp>
        <p:nvSpPr>
          <p:cNvPr id="6" name="Rectangle 5">
            <a:extLst>
              <a:ext uri="{FF2B5EF4-FFF2-40B4-BE49-F238E27FC236}">
                <a16:creationId xmlns:a16="http://schemas.microsoft.com/office/drawing/2014/main" id="{EEECFCBF-C4BA-45E0-B016-2B37A3EF3484}"/>
              </a:ext>
            </a:extLst>
          </p:cNvPr>
          <p:cNvSpPr/>
          <p:nvPr/>
        </p:nvSpPr>
        <p:spPr>
          <a:xfrm>
            <a:off x="458780" y="3502974"/>
            <a:ext cx="7245221" cy="4665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NSRS</a:t>
            </a:r>
          </a:p>
        </p:txBody>
      </p:sp>
      <p:sp>
        <p:nvSpPr>
          <p:cNvPr id="7" name="Rectangle 6">
            <a:extLst>
              <a:ext uri="{FF2B5EF4-FFF2-40B4-BE49-F238E27FC236}">
                <a16:creationId xmlns:a16="http://schemas.microsoft.com/office/drawing/2014/main" id="{1BA8668D-C3A5-4983-A2C7-5C609E15A3AC}"/>
              </a:ext>
            </a:extLst>
          </p:cNvPr>
          <p:cNvSpPr/>
          <p:nvPr/>
        </p:nvSpPr>
        <p:spPr>
          <a:xfrm>
            <a:off x="7214144" y="1532207"/>
            <a:ext cx="489858" cy="3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t>Short starts not providing NS</a:t>
            </a:r>
          </a:p>
        </p:txBody>
      </p:sp>
      <p:sp>
        <p:nvSpPr>
          <p:cNvPr id="8" name="Rectangle 7">
            <a:extLst>
              <a:ext uri="{FF2B5EF4-FFF2-40B4-BE49-F238E27FC236}">
                <a16:creationId xmlns:a16="http://schemas.microsoft.com/office/drawing/2014/main" id="{1617656B-67C8-4A16-A685-674D332AE24E}"/>
              </a:ext>
            </a:extLst>
          </p:cNvPr>
          <p:cNvSpPr/>
          <p:nvPr/>
        </p:nvSpPr>
        <p:spPr>
          <a:xfrm>
            <a:off x="5870537" y="1881688"/>
            <a:ext cx="1833466" cy="19546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25" dirty="0"/>
              <a:t>2 Hour </a:t>
            </a:r>
            <a:r>
              <a:rPr lang="en-US" sz="1000" dirty="0"/>
              <a:t>start</a:t>
            </a:r>
            <a:r>
              <a:rPr lang="en-US" sz="825" dirty="0"/>
              <a:t> time units</a:t>
            </a:r>
          </a:p>
        </p:txBody>
      </p:sp>
      <p:sp>
        <p:nvSpPr>
          <p:cNvPr id="9" name="Rectangle 8">
            <a:extLst>
              <a:ext uri="{FF2B5EF4-FFF2-40B4-BE49-F238E27FC236}">
                <a16:creationId xmlns:a16="http://schemas.microsoft.com/office/drawing/2014/main" id="{0C84D7C7-7D06-4E6F-A049-179DA07C5183}"/>
              </a:ext>
            </a:extLst>
          </p:cNvPr>
          <p:cNvSpPr/>
          <p:nvPr/>
        </p:nvSpPr>
        <p:spPr>
          <a:xfrm>
            <a:off x="4484942" y="2076543"/>
            <a:ext cx="3219061" cy="19546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OUTAGED</a:t>
            </a:r>
            <a:endParaRPr lang="en-US" sz="825" dirty="0"/>
          </a:p>
        </p:txBody>
      </p:sp>
      <p:sp>
        <p:nvSpPr>
          <p:cNvPr id="10" name="Rectangle 9">
            <a:extLst>
              <a:ext uri="{FF2B5EF4-FFF2-40B4-BE49-F238E27FC236}">
                <a16:creationId xmlns:a16="http://schemas.microsoft.com/office/drawing/2014/main" id="{C110DCFE-B791-4F95-83F7-41EDAA739D48}"/>
              </a:ext>
            </a:extLst>
          </p:cNvPr>
          <p:cNvSpPr/>
          <p:nvPr/>
        </p:nvSpPr>
        <p:spPr>
          <a:xfrm>
            <a:off x="1998332" y="1104029"/>
            <a:ext cx="5705670" cy="1954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ysClr val="windowText" lastClr="000000"/>
                </a:solidFill>
              </a:rPr>
              <a:t>8 Hour start time units - UNAVAILABLE</a:t>
            </a:r>
          </a:p>
        </p:txBody>
      </p:sp>
      <p:sp>
        <p:nvSpPr>
          <p:cNvPr id="11" name="Right Brace 10">
            <a:extLst>
              <a:ext uri="{FF2B5EF4-FFF2-40B4-BE49-F238E27FC236}">
                <a16:creationId xmlns:a16="http://schemas.microsoft.com/office/drawing/2014/main" id="{DF763941-61EE-4F90-AEB1-FC386F7F3852}"/>
              </a:ext>
            </a:extLst>
          </p:cNvPr>
          <p:cNvSpPr/>
          <p:nvPr/>
        </p:nvSpPr>
        <p:spPr>
          <a:xfrm>
            <a:off x="7850125" y="1445079"/>
            <a:ext cx="335903" cy="29858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2" name="TextBox 11">
            <a:extLst>
              <a:ext uri="{FF2B5EF4-FFF2-40B4-BE49-F238E27FC236}">
                <a16:creationId xmlns:a16="http://schemas.microsoft.com/office/drawing/2014/main" id="{58B9E550-A6C7-47A0-82D6-1AE1CD00A7B0}"/>
              </a:ext>
            </a:extLst>
          </p:cNvPr>
          <p:cNvSpPr txBox="1"/>
          <p:nvPr/>
        </p:nvSpPr>
        <p:spPr>
          <a:xfrm>
            <a:off x="8192276" y="2839784"/>
            <a:ext cx="819455" cy="276999"/>
          </a:xfrm>
          <a:prstGeom prst="rect">
            <a:avLst/>
          </a:prstGeom>
          <a:noFill/>
        </p:spPr>
        <p:txBody>
          <a:bodyPr wrap="none" rtlCol="0">
            <a:spAutoFit/>
          </a:bodyPr>
          <a:lstStyle/>
          <a:p>
            <a:r>
              <a:rPr lang="en-US" sz="1200" dirty="0" err="1">
                <a:solidFill>
                  <a:srgbClr val="FF0000"/>
                </a:solidFill>
              </a:rPr>
              <a:t>Load+AS</a:t>
            </a:r>
            <a:endParaRPr lang="en-US" sz="1200" dirty="0">
              <a:solidFill>
                <a:srgbClr val="FF0000"/>
              </a:solidFill>
            </a:endParaRPr>
          </a:p>
        </p:txBody>
      </p:sp>
      <p:sp>
        <p:nvSpPr>
          <p:cNvPr id="13" name="TextBox 12">
            <a:extLst>
              <a:ext uri="{FF2B5EF4-FFF2-40B4-BE49-F238E27FC236}">
                <a16:creationId xmlns:a16="http://schemas.microsoft.com/office/drawing/2014/main" id="{329C564B-BEB7-4536-AAE1-A0E868D18DBC}"/>
              </a:ext>
            </a:extLst>
          </p:cNvPr>
          <p:cNvSpPr txBox="1"/>
          <p:nvPr/>
        </p:nvSpPr>
        <p:spPr>
          <a:xfrm>
            <a:off x="7380080" y="4562331"/>
            <a:ext cx="487634" cy="300082"/>
          </a:xfrm>
          <a:prstGeom prst="rect">
            <a:avLst/>
          </a:prstGeom>
          <a:noFill/>
        </p:spPr>
        <p:txBody>
          <a:bodyPr wrap="none" rtlCol="0">
            <a:spAutoFit/>
          </a:bodyPr>
          <a:lstStyle/>
          <a:p>
            <a:r>
              <a:rPr lang="en-US" sz="1350" dirty="0"/>
              <a:t>T=0</a:t>
            </a:r>
          </a:p>
        </p:txBody>
      </p:sp>
      <p:sp>
        <p:nvSpPr>
          <p:cNvPr id="14" name="TextBox 13">
            <a:extLst>
              <a:ext uri="{FF2B5EF4-FFF2-40B4-BE49-F238E27FC236}">
                <a16:creationId xmlns:a16="http://schemas.microsoft.com/office/drawing/2014/main" id="{375F1DD3-B57F-4A1B-943F-2E04B110FEBC}"/>
              </a:ext>
            </a:extLst>
          </p:cNvPr>
          <p:cNvSpPr txBox="1"/>
          <p:nvPr/>
        </p:nvSpPr>
        <p:spPr>
          <a:xfrm>
            <a:off x="1632424" y="4562331"/>
            <a:ext cx="545342" cy="300082"/>
          </a:xfrm>
          <a:prstGeom prst="rect">
            <a:avLst/>
          </a:prstGeom>
          <a:noFill/>
        </p:spPr>
        <p:txBody>
          <a:bodyPr wrap="none" rtlCol="0">
            <a:spAutoFit/>
          </a:bodyPr>
          <a:lstStyle/>
          <a:p>
            <a:r>
              <a:rPr lang="en-US" sz="1350" dirty="0"/>
              <a:t>T=-8</a:t>
            </a:r>
          </a:p>
        </p:txBody>
      </p:sp>
      <p:sp>
        <p:nvSpPr>
          <p:cNvPr id="15" name="TextBox 14">
            <a:extLst>
              <a:ext uri="{FF2B5EF4-FFF2-40B4-BE49-F238E27FC236}">
                <a16:creationId xmlns:a16="http://schemas.microsoft.com/office/drawing/2014/main" id="{4D2FE418-55DE-449B-8B38-C026FAA7BCD9}"/>
              </a:ext>
            </a:extLst>
          </p:cNvPr>
          <p:cNvSpPr txBox="1"/>
          <p:nvPr/>
        </p:nvSpPr>
        <p:spPr>
          <a:xfrm>
            <a:off x="5618928" y="4562331"/>
            <a:ext cx="545342" cy="300082"/>
          </a:xfrm>
          <a:prstGeom prst="rect">
            <a:avLst/>
          </a:prstGeom>
          <a:noFill/>
        </p:spPr>
        <p:txBody>
          <a:bodyPr wrap="none" rtlCol="0">
            <a:spAutoFit/>
          </a:bodyPr>
          <a:lstStyle/>
          <a:p>
            <a:r>
              <a:rPr lang="en-US" sz="1350" dirty="0"/>
              <a:t>T=-2</a:t>
            </a:r>
          </a:p>
        </p:txBody>
      </p:sp>
      <p:sp>
        <p:nvSpPr>
          <p:cNvPr id="16" name="TextBox 15">
            <a:extLst>
              <a:ext uri="{FF2B5EF4-FFF2-40B4-BE49-F238E27FC236}">
                <a16:creationId xmlns:a16="http://schemas.microsoft.com/office/drawing/2014/main" id="{BACC362B-6436-4BBC-8B95-BEFD7D0C0FF2}"/>
              </a:ext>
            </a:extLst>
          </p:cNvPr>
          <p:cNvSpPr txBox="1"/>
          <p:nvPr/>
        </p:nvSpPr>
        <p:spPr>
          <a:xfrm>
            <a:off x="4018410" y="4545762"/>
            <a:ext cx="545342" cy="300082"/>
          </a:xfrm>
          <a:prstGeom prst="rect">
            <a:avLst/>
          </a:prstGeom>
          <a:noFill/>
        </p:spPr>
        <p:txBody>
          <a:bodyPr wrap="none" rtlCol="0">
            <a:spAutoFit/>
          </a:bodyPr>
          <a:lstStyle/>
          <a:p>
            <a:r>
              <a:rPr lang="en-US" sz="1350" dirty="0"/>
              <a:t>T=-6</a:t>
            </a:r>
          </a:p>
        </p:txBody>
      </p:sp>
      <p:sp>
        <p:nvSpPr>
          <p:cNvPr id="18" name="TextBox 17">
            <a:extLst>
              <a:ext uri="{FF2B5EF4-FFF2-40B4-BE49-F238E27FC236}">
                <a16:creationId xmlns:a16="http://schemas.microsoft.com/office/drawing/2014/main" id="{C8026884-2010-439F-BD6F-DA9462D35C4F}"/>
              </a:ext>
            </a:extLst>
          </p:cNvPr>
          <p:cNvSpPr txBox="1"/>
          <p:nvPr/>
        </p:nvSpPr>
        <p:spPr>
          <a:xfrm>
            <a:off x="6300063" y="4559758"/>
            <a:ext cx="545342" cy="300082"/>
          </a:xfrm>
          <a:prstGeom prst="rect">
            <a:avLst/>
          </a:prstGeom>
          <a:noFill/>
        </p:spPr>
        <p:txBody>
          <a:bodyPr wrap="none" rtlCol="0">
            <a:spAutoFit/>
          </a:bodyPr>
          <a:lstStyle/>
          <a:p>
            <a:r>
              <a:rPr lang="en-US" sz="1350" dirty="0"/>
              <a:t>T=-1</a:t>
            </a:r>
          </a:p>
        </p:txBody>
      </p:sp>
      <p:sp>
        <p:nvSpPr>
          <p:cNvPr id="24" name="Rectangle 23">
            <a:extLst>
              <a:ext uri="{FF2B5EF4-FFF2-40B4-BE49-F238E27FC236}">
                <a16:creationId xmlns:a16="http://schemas.microsoft.com/office/drawing/2014/main" id="{8B4ED7D5-0FC0-49CA-8EF3-C5D60648213F}"/>
              </a:ext>
            </a:extLst>
          </p:cNvPr>
          <p:cNvSpPr/>
          <p:nvPr/>
        </p:nvSpPr>
        <p:spPr>
          <a:xfrm>
            <a:off x="7214144" y="1299974"/>
            <a:ext cx="489858" cy="23559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t>QGSRs not providing NS</a:t>
            </a:r>
          </a:p>
        </p:txBody>
      </p:sp>
      <p:grpSp>
        <p:nvGrpSpPr>
          <p:cNvPr id="2" name="Group 1">
            <a:extLst>
              <a:ext uri="{FF2B5EF4-FFF2-40B4-BE49-F238E27FC236}">
                <a16:creationId xmlns:a16="http://schemas.microsoft.com/office/drawing/2014/main" id="{C353DA98-2043-4D98-8185-6CB2BC41CBA5}"/>
              </a:ext>
            </a:extLst>
          </p:cNvPr>
          <p:cNvGrpSpPr/>
          <p:nvPr/>
        </p:nvGrpSpPr>
        <p:grpSpPr>
          <a:xfrm>
            <a:off x="458780" y="2271596"/>
            <a:ext cx="7245222" cy="1223147"/>
            <a:chOff x="611709" y="3906405"/>
            <a:chExt cx="9660296" cy="1630863"/>
          </a:xfrm>
        </p:grpSpPr>
        <p:sp>
          <p:nvSpPr>
            <p:cNvPr id="4" name="Rectangle 3">
              <a:extLst>
                <a:ext uri="{FF2B5EF4-FFF2-40B4-BE49-F238E27FC236}">
                  <a16:creationId xmlns:a16="http://schemas.microsoft.com/office/drawing/2014/main" id="{C72E0F83-8885-43D4-8B96-1D68B4E0E5D4}"/>
                </a:ext>
              </a:extLst>
            </p:cNvPr>
            <p:cNvSpPr/>
            <p:nvPr/>
          </p:nvSpPr>
          <p:spPr>
            <a:xfrm>
              <a:off x="5119396" y="3906415"/>
              <a:ext cx="5152609" cy="162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Self-Committed Gen</a:t>
              </a:r>
            </a:p>
          </p:txBody>
        </p:sp>
        <p:sp>
          <p:nvSpPr>
            <p:cNvPr id="25" name="Right Triangle 24">
              <a:extLst>
                <a:ext uri="{FF2B5EF4-FFF2-40B4-BE49-F238E27FC236}">
                  <a16:creationId xmlns:a16="http://schemas.microsoft.com/office/drawing/2014/main" id="{7446B433-54DD-49AE-AC37-0BD436BDBFC4}"/>
                </a:ext>
              </a:extLst>
            </p:cNvPr>
            <p:cNvSpPr/>
            <p:nvPr/>
          </p:nvSpPr>
          <p:spPr>
            <a:xfrm flipH="1">
              <a:off x="696685" y="3906405"/>
              <a:ext cx="4422709" cy="162975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26">
              <a:extLst>
                <a:ext uri="{FF2B5EF4-FFF2-40B4-BE49-F238E27FC236}">
                  <a16:creationId xmlns:a16="http://schemas.microsoft.com/office/drawing/2014/main" id="{6ACD6744-292C-4D7B-AE56-83B770FF22F3}"/>
                </a:ext>
              </a:extLst>
            </p:cNvPr>
            <p:cNvSpPr/>
            <p:nvPr/>
          </p:nvSpPr>
          <p:spPr>
            <a:xfrm>
              <a:off x="611709" y="4915227"/>
              <a:ext cx="9660295" cy="622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cxnSp>
        <p:nvCxnSpPr>
          <p:cNvPr id="17" name="Straight Connector 16">
            <a:extLst>
              <a:ext uri="{FF2B5EF4-FFF2-40B4-BE49-F238E27FC236}">
                <a16:creationId xmlns:a16="http://schemas.microsoft.com/office/drawing/2014/main" id="{FD2F6775-7211-4154-A0B2-CB67719B6830}"/>
              </a:ext>
            </a:extLst>
          </p:cNvPr>
          <p:cNvCxnSpPr/>
          <p:nvPr/>
        </p:nvCxnSpPr>
        <p:spPr>
          <a:xfrm>
            <a:off x="2404014" y="777551"/>
            <a:ext cx="0" cy="39748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34377833-DAFE-4E94-B752-3092C0F21C46}"/>
              </a:ext>
            </a:extLst>
          </p:cNvPr>
          <p:cNvGrpSpPr/>
          <p:nvPr/>
        </p:nvGrpSpPr>
        <p:grpSpPr>
          <a:xfrm>
            <a:off x="1974938" y="4867938"/>
            <a:ext cx="5484135" cy="276999"/>
            <a:chOff x="3505200" y="6338419"/>
            <a:chExt cx="4894886" cy="292383"/>
          </a:xfrm>
        </p:grpSpPr>
        <p:sp>
          <p:nvSpPr>
            <p:cNvPr id="38" name="Rectangle 37">
              <a:extLst>
                <a:ext uri="{FF2B5EF4-FFF2-40B4-BE49-F238E27FC236}">
                  <a16:creationId xmlns:a16="http://schemas.microsoft.com/office/drawing/2014/main" id="{28C62781-0BAD-400E-97C0-C86342C6C845}"/>
                </a:ext>
              </a:extLst>
            </p:cNvPr>
            <p:cNvSpPr/>
            <p:nvPr/>
          </p:nvSpPr>
          <p:spPr>
            <a:xfrm>
              <a:off x="3733800" y="6400800"/>
              <a:ext cx="230155" cy="1368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TextBox 38">
              <a:extLst>
                <a:ext uri="{FF2B5EF4-FFF2-40B4-BE49-F238E27FC236}">
                  <a16:creationId xmlns:a16="http://schemas.microsoft.com/office/drawing/2014/main" id="{AA6BCEE5-2705-4FE6-B804-5FBC6BF609C4}"/>
                </a:ext>
              </a:extLst>
            </p:cNvPr>
            <p:cNvSpPr txBox="1"/>
            <p:nvPr/>
          </p:nvSpPr>
          <p:spPr>
            <a:xfrm>
              <a:off x="3914192" y="6338419"/>
              <a:ext cx="1109130" cy="292383"/>
            </a:xfrm>
            <a:prstGeom prst="rect">
              <a:avLst/>
            </a:prstGeom>
            <a:noFill/>
          </p:spPr>
          <p:txBody>
            <a:bodyPr wrap="none" rtlCol="0">
              <a:spAutoFit/>
            </a:bodyPr>
            <a:lstStyle/>
            <a:p>
              <a:r>
                <a:rPr lang="en-US" sz="1200" dirty="0"/>
                <a:t>Self-Committed</a:t>
              </a:r>
            </a:p>
          </p:txBody>
        </p:sp>
        <p:sp>
          <p:nvSpPr>
            <p:cNvPr id="40" name="Rectangle 39">
              <a:extLst>
                <a:ext uri="{FF2B5EF4-FFF2-40B4-BE49-F238E27FC236}">
                  <a16:creationId xmlns:a16="http://schemas.microsoft.com/office/drawing/2014/main" id="{D7E50337-DB05-4D8C-949A-599CF6D13DD8}"/>
                </a:ext>
              </a:extLst>
            </p:cNvPr>
            <p:cNvSpPr/>
            <p:nvPr/>
          </p:nvSpPr>
          <p:spPr>
            <a:xfrm>
              <a:off x="5211703" y="6400800"/>
              <a:ext cx="230155" cy="13684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TextBox 40">
              <a:extLst>
                <a:ext uri="{FF2B5EF4-FFF2-40B4-BE49-F238E27FC236}">
                  <a16:creationId xmlns:a16="http://schemas.microsoft.com/office/drawing/2014/main" id="{417174A6-6A82-47DE-9352-D78559BDF444}"/>
                </a:ext>
              </a:extLst>
            </p:cNvPr>
            <p:cNvSpPr txBox="1"/>
            <p:nvPr/>
          </p:nvSpPr>
          <p:spPr>
            <a:xfrm>
              <a:off x="5408645" y="6338419"/>
              <a:ext cx="1049038" cy="292383"/>
            </a:xfrm>
            <a:prstGeom prst="rect">
              <a:avLst/>
            </a:prstGeom>
            <a:noFill/>
          </p:spPr>
          <p:txBody>
            <a:bodyPr wrap="none" rtlCol="0">
              <a:spAutoFit/>
            </a:bodyPr>
            <a:lstStyle/>
            <a:p>
              <a:r>
                <a:rPr lang="en-US" sz="1200" dirty="0"/>
                <a:t>Not committed</a:t>
              </a:r>
            </a:p>
          </p:txBody>
        </p:sp>
        <p:sp>
          <p:nvSpPr>
            <p:cNvPr id="42" name="Rectangle 41">
              <a:extLst>
                <a:ext uri="{FF2B5EF4-FFF2-40B4-BE49-F238E27FC236}">
                  <a16:creationId xmlns:a16="http://schemas.microsoft.com/office/drawing/2014/main" id="{31240C45-6E63-47E6-96B3-68D15B371685}"/>
                </a:ext>
              </a:extLst>
            </p:cNvPr>
            <p:cNvSpPr/>
            <p:nvPr/>
          </p:nvSpPr>
          <p:spPr>
            <a:xfrm>
              <a:off x="3505200" y="6338419"/>
              <a:ext cx="4894886" cy="261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Rectangle 42">
              <a:extLst>
                <a:ext uri="{FF2B5EF4-FFF2-40B4-BE49-F238E27FC236}">
                  <a16:creationId xmlns:a16="http://schemas.microsoft.com/office/drawing/2014/main" id="{46787064-941C-4632-B541-CBE1C562E5D4}"/>
                </a:ext>
              </a:extLst>
            </p:cNvPr>
            <p:cNvSpPr/>
            <p:nvPr/>
          </p:nvSpPr>
          <p:spPr>
            <a:xfrm>
              <a:off x="6692741" y="6400800"/>
              <a:ext cx="230155" cy="1368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extBox 43">
              <a:extLst>
                <a:ext uri="{FF2B5EF4-FFF2-40B4-BE49-F238E27FC236}">
                  <a16:creationId xmlns:a16="http://schemas.microsoft.com/office/drawing/2014/main" id="{9607EADF-9F0D-4C3B-9C37-27E8928705E7}"/>
                </a:ext>
              </a:extLst>
            </p:cNvPr>
            <p:cNvSpPr txBox="1"/>
            <p:nvPr/>
          </p:nvSpPr>
          <p:spPr>
            <a:xfrm>
              <a:off x="6889684" y="6338419"/>
              <a:ext cx="1510402" cy="292383"/>
            </a:xfrm>
            <a:prstGeom prst="rect">
              <a:avLst/>
            </a:prstGeom>
            <a:noFill/>
          </p:spPr>
          <p:txBody>
            <a:bodyPr wrap="square" rtlCol="0">
              <a:spAutoFit/>
            </a:bodyPr>
            <a:lstStyle/>
            <a:p>
              <a:r>
                <a:rPr lang="en-US" sz="1200" dirty="0"/>
                <a:t>ERCOT-Committed</a:t>
              </a:r>
            </a:p>
          </p:txBody>
        </p:sp>
      </p:grpSp>
      <p:sp>
        <p:nvSpPr>
          <p:cNvPr id="31" name="Speech Bubble: Oval 30">
            <a:extLst>
              <a:ext uri="{FF2B5EF4-FFF2-40B4-BE49-F238E27FC236}">
                <a16:creationId xmlns:a16="http://schemas.microsoft.com/office/drawing/2014/main" id="{D99D6D44-2F9A-4BF4-87AE-6D770FFD7F23}"/>
              </a:ext>
            </a:extLst>
          </p:cNvPr>
          <p:cNvSpPr/>
          <p:nvPr/>
        </p:nvSpPr>
        <p:spPr>
          <a:xfrm>
            <a:off x="7991310" y="767220"/>
            <a:ext cx="1123523" cy="518319"/>
          </a:xfrm>
          <a:prstGeom prst="wedgeEllipseCallout">
            <a:avLst>
              <a:gd name="adj1" fmla="val -79401"/>
              <a:gd name="adj2" fmla="val 7516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QGSRs not providing NS</a:t>
            </a:r>
            <a:endParaRPr lang="en-US" sz="900" dirty="0"/>
          </a:p>
        </p:txBody>
      </p:sp>
      <p:sp>
        <p:nvSpPr>
          <p:cNvPr id="32" name="Speech Bubble: Oval 31">
            <a:extLst>
              <a:ext uri="{FF2B5EF4-FFF2-40B4-BE49-F238E27FC236}">
                <a16:creationId xmlns:a16="http://schemas.microsoft.com/office/drawing/2014/main" id="{5304DD2A-6825-4642-B12D-E8B8A1C6BF0E}"/>
              </a:ext>
            </a:extLst>
          </p:cNvPr>
          <p:cNvSpPr/>
          <p:nvPr/>
        </p:nvSpPr>
        <p:spPr>
          <a:xfrm>
            <a:off x="8020477" y="1355064"/>
            <a:ext cx="1069121" cy="655117"/>
          </a:xfrm>
          <a:prstGeom prst="wedgeEllipseCallout">
            <a:avLst>
              <a:gd name="adj1" fmla="val -84487"/>
              <a:gd name="adj2" fmla="val 13232"/>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Short starts not providing NS</a:t>
            </a:r>
          </a:p>
        </p:txBody>
      </p:sp>
    </p:spTree>
    <p:extLst>
      <p:ext uri="{BB962C8B-B14F-4D97-AF65-F5344CB8AC3E}">
        <p14:creationId xmlns:p14="http://schemas.microsoft.com/office/powerpoint/2010/main" val="126407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E9751-2326-4689-A4A1-5120BEAC8AA8}"/>
              </a:ext>
            </a:extLst>
          </p:cNvPr>
          <p:cNvSpPr>
            <a:spLocks noGrp="1"/>
          </p:cNvSpPr>
          <p:nvPr>
            <p:ph type="title"/>
          </p:nvPr>
        </p:nvSpPr>
        <p:spPr/>
        <p:txBody>
          <a:bodyPr/>
          <a:lstStyle/>
          <a:p>
            <a:r>
              <a:rPr lang="en-US" sz="2800" dirty="0"/>
              <a:t>Bias toward Committing Short Lead-Time Units</a:t>
            </a:r>
          </a:p>
        </p:txBody>
      </p:sp>
      <p:sp>
        <p:nvSpPr>
          <p:cNvPr id="5" name="Content Placeholder 4">
            <a:extLst>
              <a:ext uri="{FF2B5EF4-FFF2-40B4-BE49-F238E27FC236}">
                <a16:creationId xmlns:a16="http://schemas.microsoft.com/office/drawing/2014/main" id="{429F1BC9-07D2-4663-B2C7-AD1033F85D3E}"/>
              </a:ext>
            </a:extLst>
          </p:cNvPr>
          <p:cNvSpPr>
            <a:spLocks noGrp="1"/>
          </p:cNvSpPr>
          <p:nvPr>
            <p:ph idx="1"/>
          </p:nvPr>
        </p:nvSpPr>
        <p:spPr/>
        <p:txBody>
          <a:bodyPr/>
          <a:lstStyle/>
          <a:p>
            <a:r>
              <a:rPr lang="en-US" dirty="0"/>
              <a:t>RUC optimization tool currently has scaling inputs that bias its recommendation toward picking shorter lead time units – NPRR 864 (2018)</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A79A027F-2341-41E5-9024-1596BBE1D4DD}"/>
              </a:ext>
            </a:extLst>
          </p:cNvPr>
          <p:cNvSpPr>
            <a:spLocks noGrp="1"/>
          </p:cNvSpPr>
          <p:nvPr>
            <p:ph type="sldNum" sz="quarter" idx="4"/>
          </p:nvPr>
        </p:nvSpPr>
        <p:spPr/>
        <p:txBody>
          <a:bodyPr/>
          <a:lstStyle/>
          <a:p>
            <a:fld id="{1D93BD3E-1E9A-4970-A6F7-E7AC52762E0C}" type="slidenum">
              <a:rPr lang="en-US" smtClean="0"/>
              <a:pPr/>
              <a:t>11</a:t>
            </a:fld>
            <a:endParaRPr lang="en-US"/>
          </a:p>
        </p:txBody>
      </p:sp>
      <p:pic>
        <p:nvPicPr>
          <p:cNvPr id="6" name="Picture 5">
            <a:extLst>
              <a:ext uri="{FF2B5EF4-FFF2-40B4-BE49-F238E27FC236}">
                <a16:creationId xmlns:a16="http://schemas.microsoft.com/office/drawing/2014/main" id="{D4E69D73-F214-4EE9-9F67-5A7916734911}"/>
              </a:ext>
            </a:extLst>
          </p:cNvPr>
          <p:cNvPicPr>
            <a:picLocks noChangeAspect="1"/>
          </p:cNvPicPr>
          <p:nvPr/>
        </p:nvPicPr>
        <p:blipFill>
          <a:blip r:embed="rId3"/>
          <a:stretch>
            <a:fillRect/>
          </a:stretch>
        </p:blipFill>
        <p:spPr>
          <a:xfrm>
            <a:off x="1702088" y="1736237"/>
            <a:ext cx="5291643" cy="2343505"/>
          </a:xfrm>
          <a:prstGeom prst="rect">
            <a:avLst/>
          </a:prstGeom>
        </p:spPr>
      </p:pic>
      <p:sp>
        <p:nvSpPr>
          <p:cNvPr id="11" name="Oval 10">
            <a:extLst>
              <a:ext uri="{FF2B5EF4-FFF2-40B4-BE49-F238E27FC236}">
                <a16:creationId xmlns:a16="http://schemas.microsoft.com/office/drawing/2014/main" id="{510C7A56-2F4D-4AC9-B8B4-E3B41194724C}"/>
              </a:ext>
            </a:extLst>
          </p:cNvPr>
          <p:cNvSpPr/>
          <p:nvPr/>
        </p:nvSpPr>
        <p:spPr>
          <a:xfrm>
            <a:off x="3676648" y="2595929"/>
            <a:ext cx="492369" cy="289170"/>
          </a:xfrm>
          <a:prstGeom prst="ellipse">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0D9B7A7-839C-4163-BEA6-32C69996D449}"/>
              </a:ext>
            </a:extLst>
          </p:cNvPr>
          <p:cNvSpPr/>
          <p:nvPr/>
        </p:nvSpPr>
        <p:spPr>
          <a:xfrm>
            <a:off x="3676648" y="3790572"/>
            <a:ext cx="492369" cy="289170"/>
          </a:xfrm>
          <a:prstGeom prst="ellipse">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995B038-7E43-49FB-9B3C-FA97DCC4A2DF}"/>
              </a:ext>
            </a:extLst>
          </p:cNvPr>
          <p:cNvSpPr/>
          <p:nvPr/>
        </p:nvSpPr>
        <p:spPr>
          <a:xfrm>
            <a:off x="5089004" y="2595929"/>
            <a:ext cx="492369" cy="289170"/>
          </a:xfrm>
          <a:prstGeom prst="ellipse">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EA6954-7B0F-459B-8368-4AEA00C659FC}"/>
              </a:ext>
            </a:extLst>
          </p:cNvPr>
          <p:cNvSpPr/>
          <p:nvPr/>
        </p:nvSpPr>
        <p:spPr>
          <a:xfrm>
            <a:off x="5089003" y="3798447"/>
            <a:ext cx="492369" cy="289170"/>
          </a:xfrm>
          <a:prstGeom prst="ellipse">
            <a:avLst/>
          </a:prstGeom>
          <a:solidFill>
            <a:srgbClr val="FFFF00">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339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2A19-DD0A-4F82-99C1-5C3ABE1AFBD7}"/>
              </a:ext>
            </a:extLst>
          </p:cNvPr>
          <p:cNvSpPr>
            <a:spLocks noGrp="1"/>
          </p:cNvSpPr>
          <p:nvPr>
            <p:ph type="title"/>
          </p:nvPr>
        </p:nvSpPr>
        <p:spPr/>
        <p:txBody>
          <a:bodyPr/>
          <a:lstStyle/>
          <a:p>
            <a:r>
              <a:rPr lang="en-US" sz="2000" dirty="0"/>
              <a:t>Re-ran HRUC for Several Historic Days without Bias Scaling</a:t>
            </a:r>
          </a:p>
        </p:txBody>
      </p:sp>
      <p:sp>
        <p:nvSpPr>
          <p:cNvPr id="3" name="Content Placeholder 2">
            <a:extLst>
              <a:ext uri="{FF2B5EF4-FFF2-40B4-BE49-F238E27FC236}">
                <a16:creationId xmlns:a16="http://schemas.microsoft.com/office/drawing/2014/main" id="{DC641D23-85EF-4776-9BD8-27D2318FEB8B}"/>
              </a:ext>
            </a:extLst>
          </p:cNvPr>
          <p:cNvSpPr>
            <a:spLocks noGrp="1"/>
          </p:cNvSpPr>
          <p:nvPr>
            <p:ph idx="1"/>
          </p:nvPr>
        </p:nvSpPr>
        <p:spPr/>
        <p:txBody>
          <a:bodyPr>
            <a:noAutofit/>
          </a:bodyPr>
          <a:lstStyle/>
          <a:p>
            <a:r>
              <a:rPr lang="en-US" sz="1600" dirty="0"/>
              <a:t>Generally, changing the scaling induces the HRUC optimization to favor extensions, medium and long lead time Resources over short lead time Resources</a:t>
            </a:r>
          </a:p>
          <a:p>
            <a:pPr lvl="1"/>
            <a:r>
              <a:rPr lang="en-US" sz="1600" dirty="0"/>
              <a:t>This conclusion may not hold for cases with very low HASL margins (10/3/2021 3:00), possibly because HRUC already recommends most of the Resources available</a:t>
            </a:r>
          </a:p>
          <a:p>
            <a:endParaRPr lang="en-US" sz="700" dirty="0"/>
          </a:p>
          <a:p>
            <a:r>
              <a:rPr lang="en-US" sz="1600" dirty="0"/>
              <a:t>The Scaling Removed cases tend to have similar amounts of HSL capacity, but lower aggregate LSL and fewer Resources</a:t>
            </a:r>
          </a:p>
          <a:p>
            <a:pPr lvl="1"/>
            <a:r>
              <a:rPr lang="en-US" sz="1600" dirty="0"/>
              <a:t>Optimization chooses larger Resources when scaling is removed</a:t>
            </a:r>
          </a:p>
          <a:p>
            <a:pPr marL="457200" lvl="1" indent="0">
              <a:buNone/>
            </a:pPr>
            <a:endParaRPr lang="en-US" sz="700" dirty="0"/>
          </a:p>
          <a:p>
            <a:r>
              <a:rPr lang="en-US" sz="1600" dirty="0"/>
              <a:t>The Resource type mix changes when the scaling is removed</a:t>
            </a:r>
          </a:p>
          <a:p>
            <a:pPr lvl="1"/>
            <a:r>
              <a:rPr lang="en-US" sz="1600" dirty="0"/>
              <a:t>We see much more gas steam capacity recommended by HRUC</a:t>
            </a:r>
          </a:p>
          <a:p>
            <a:pPr lvl="1"/>
            <a:r>
              <a:rPr lang="en-US" sz="1600" dirty="0"/>
              <a:t>The gas steam Resources most often replace the simple cycle Resources</a:t>
            </a:r>
          </a:p>
          <a:p>
            <a:pPr marL="457200" lvl="1" indent="0">
              <a:buNone/>
            </a:pPr>
            <a:endParaRPr lang="en-US" sz="700" dirty="0"/>
          </a:p>
          <a:p>
            <a:r>
              <a:rPr lang="en-US" sz="1600" dirty="0"/>
              <a:t>Change in behavior is consistent for morning and evening peaks</a:t>
            </a:r>
          </a:p>
          <a:p>
            <a:pPr lvl="1"/>
            <a:r>
              <a:rPr lang="en-US" sz="1600" dirty="0"/>
              <a:t>All cases show positive results for afternoon peak</a:t>
            </a:r>
          </a:p>
          <a:p>
            <a:pPr lvl="1"/>
            <a:r>
              <a:rPr lang="en-US" sz="1600" dirty="0"/>
              <a:t>February case shows that changes happened even when case was only 5 hours before peak</a:t>
            </a:r>
          </a:p>
          <a:p>
            <a:pPr lvl="1"/>
            <a:endParaRPr lang="en-US" sz="700" dirty="0"/>
          </a:p>
          <a:p>
            <a:r>
              <a:rPr lang="en-US" sz="1600" dirty="0"/>
              <a:t>Scaling Removed cases were more aligned with what Operators committed</a:t>
            </a:r>
          </a:p>
          <a:p>
            <a:endParaRPr lang="en-US" sz="700" dirty="0"/>
          </a:p>
          <a:p>
            <a:r>
              <a:rPr lang="en-US" sz="1600" dirty="0"/>
              <a:t>The counter argument is that, with the biased commitment, commitment of shorter lead time units may be avoided entirely if forecasts moderate or outages do not occur </a:t>
            </a:r>
          </a:p>
        </p:txBody>
      </p:sp>
      <p:sp>
        <p:nvSpPr>
          <p:cNvPr id="4" name="Slide Number Placeholder 3">
            <a:extLst>
              <a:ext uri="{FF2B5EF4-FFF2-40B4-BE49-F238E27FC236}">
                <a16:creationId xmlns:a16="http://schemas.microsoft.com/office/drawing/2014/main" id="{A4C61012-5DA6-47ED-B55B-0CED904D936D}"/>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355328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97297E-9E96-4EE1-817F-5A09E153A6DE}"/>
              </a:ext>
            </a:extLst>
          </p:cNvPr>
          <p:cNvPicPr>
            <a:picLocks noChangeAspect="1"/>
          </p:cNvPicPr>
          <p:nvPr/>
        </p:nvPicPr>
        <p:blipFill>
          <a:blip r:embed="rId3"/>
          <a:stretch>
            <a:fillRect/>
          </a:stretch>
        </p:blipFill>
        <p:spPr>
          <a:xfrm>
            <a:off x="381000" y="937967"/>
            <a:ext cx="4332329" cy="5197351"/>
          </a:xfrm>
          <a:prstGeom prst="rect">
            <a:avLst/>
          </a:prstGeom>
        </p:spPr>
      </p:pic>
      <p:sp>
        <p:nvSpPr>
          <p:cNvPr id="5" name="Title 4">
            <a:extLst>
              <a:ext uri="{FF2B5EF4-FFF2-40B4-BE49-F238E27FC236}">
                <a16:creationId xmlns:a16="http://schemas.microsoft.com/office/drawing/2014/main" id="{B8F06A1A-5364-492E-9468-D7FD0049D5AD}"/>
              </a:ext>
            </a:extLst>
          </p:cNvPr>
          <p:cNvSpPr>
            <a:spLocks noGrp="1"/>
          </p:cNvSpPr>
          <p:nvPr>
            <p:ph type="title"/>
          </p:nvPr>
        </p:nvSpPr>
        <p:spPr/>
        <p:txBody>
          <a:bodyPr/>
          <a:lstStyle/>
          <a:p>
            <a:r>
              <a:rPr lang="en-US" dirty="0"/>
              <a:t>RUC Lead-Time Margin Trend</a:t>
            </a:r>
          </a:p>
        </p:txBody>
      </p:sp>
      <p:sp>
        <p:nvSpPr>
          <p:cNvPr id="6" name="Content Placeholder 5">
            <a:extLst>
              <a:ext uri="{FF2B5EF4-FFF2-40B4-BE49-F238E27FC236}">
                <a16:creationId xmlns:a16="http://schemas.microsoft.com/office/drawing/2014/main" id="{01921D1E-E129-46C7-AE80-5A5A0F66D036}"/>
              </a:ext>
            </a:extLst>
          </p:cNvPr>
          <p:cNvSpPr>
            <a:spLocks noGrp="1"/>
          </p:cNvSpPr>
          <p:nvPr>
            <p:ph idx="1"/>
          </p:nvPr>
        </p:nvSpPr>
        <p:spPr>
          <a:xfrm>
            <a:off x="4666844" y="855406"/>
            <a:ext cx="4172356" cy="5064627"/>
          </a:xfrm>
        </p:spPr>
        <p:txBody>
          <a:bodyPr/>
          <a:lstStyle/>
          <a:p>
            <a:pPr marL="0" indent="0">
              <a:buNone/>
            </a:pPr>
            <a:r>
              <a:rPr lang="en-US" dirty="0"/>
              <a:t>How to read this graph:</a:t>
            </a:r>
          </a:p>
          <a:p>
            <a:pPr marL="300038" lvl="1" indent="0">
              <a:buNone/>
            </a:pPr>
            <a:r>
              <a:rPr lang="en-US" sz="1600" dirty="0"/>
              <a:t>If a RUC instruction was issued 6.5 hours ahead of the hour for which the unit is needed, and the unit has a 6-hour start time, then the lead time margin shown on this graph would be 1 hour.</a:t>
            </a:r>
          </a:p>
          <a:p>
            <a:pPr marL="300038" lvl="1" indent="0">
              <a:buNone/>
            </a:pPr>
            <a:endParaRPr lang="en-US" sz="1600" dirty="0"/>
          </a:p>
          <a:p>
            <a:pPr marL="285750" indent="-285750"/>
            <a:r>
              <a:rPr lang="en-US" sz="1600" dirty="0"/>
              <a:t>Since Jan 1, 2022, RUC instructions on non-cold days are not sent far ahead in advance but are mostly 1 to 3 hours prior to the start time of the resource being committed.</a:t>
            </a:r>
          </a:p>
        </p:txBody>
      </p:sp>
      <p:sp>
        <p:nvSpPr>
          <p:cNvPr id="4" name="Slide Number Placeholder 3">
            <a:extLst>
              <a:ext uri="{FF2B5EF4-FFF2-40B4-BE49-F238E27FC236}">
                <a16:creationId xmlns:a16="http://schemas.microsoft.com/office/drawing/2014/main" id="{AFA3C6CC-3A45-4436-B94B-8A331E7D228F}"/>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
        <p:nvSpPr>
          <p:cNvPr id="8" name="TextBox 7">
            <a:extLst>
              <a:ext uri="{FF2B5EF4-FFF2-40B4-BE49-F238E27FC236}">
                <a16:creationId xmlns:a16="http://schemas.microsoft.com/office/drawing/2014/main" id="{62E5FB0E-8629-45E6-B927-7D86039D8D4B}"/>
              </a:ext>
            </a:extLst>
          </p:cNvPr>
          <p:cNvSpPr txBox="1"/>
          <p:nvPr/>
        </p:nvSpPr>
        <p:spPr>
          <a:xfrm>
            <a:off x="3085694" y="1621156"/>
            <a:ext cx="1581150" cy="369332"/>
          </a:xfrm>
          <a:prstGeom prst="rect">
            <a:avLst/>
          </a:prstGeom>
          <a:noFill/>
        </p:spPr>
        <p:txBody>
          <a:bodyPr wrap="square" rtlCol="0">
            <a:spAutoFit/>
          </a:bodyPr>
          <a:lstStyle/>
          <a:p>
            <a:r>
              <a:rPr lang="en-US" dirty="0">
                <a:solidFill>
                  <a:schemeClr val="accent1"/>
                </a:solidFill>
              </a:rPr>
              <a:t>Historic</a:t>
            </a:r>
          </a:p>
        </p:txBody>
      </p:sp>
      <p:sp>
        <p:nvSpPr>
          <p:cNvPr id="11" name="TextBox 10">
            <a:extLst>
              <a:ext uri="{FF2B5EF4-FFF2-40B4-BE49-F238E27FC236}">
                <a16:creationId xmlns:a16="http://schemas.microsoft.com/office/drawing/2014/main" id="{76763366-DF77-4838-B549-F8F2F137745D}"/>
              </a:ext>
            </a:extLst>
          </p:cNvPr>
          <p:cNvSpPr txBox="1"/>
          <p:nvPr/>
        </p:nvSpPr>
        <p:spPr>
          <a:xfrm>
            <a:off x="3085694" y="3190759"/>
            <a:ext cx="1581150" cy="646331"/>
          </a:xfrm>
          <a:prstGeom prst="rect">
            <a:avLst/>
          </a:prstGeom>
          <a:noFill/>
        </p:spPr>
        <p:txBody>
          <a:bodyPr wrap="square" rtlCol="0">
            <a:spAutoFit/>
          </a:bodyPr>
          <a:lstStyle/>
          <a:p>
            <a:r>
              <a:rPr lang="en-US" dirty="0">
                <a:solidFill>
                  <a:schemeClr val="accent1"/>
                </a:solidFill>
              </a:rPr>
              <a:t>2021 after change</a:t>
            </a:r>
          </a:p>
        </p:txBody>
      </p:sp>
      <p:sp>
        <p:nvSpPr>
          <p:cNvPr id="12" name="TextBox 11">
            <a:extLst>
              <a:ext uri="{FF2B5EF4-FFF2-40B4-BE49-F238E27FC236}">
                <a16:creationId xmlns:a16="http://schemas.microsoft.com/office/drawing/2014/main" id="{E56316D2-B89A-40E9-8BF2-FC0FDFB04266}"/>
              </a:ext>
            </a:extLst>
          </p:cNvPr>
          <p:cNvSpPr txBox="1"/>
          <p:nvPr/>
        </p:nvSpPr>
        <p:spPr>
          <a:xfrm>
            <a:off x="3137154" y="4867512"/>
            <a:ext cx="2011316" cy="646331"/>
          </a:xfrm>
          <a:prstGeom prst="rect">
            <a:avLst/>
          </a:prstGeom>
          <a:noFill/>
        </p:spPr>
        <p:txBody>
          <a:bodyPr wrap="square" rtlCol="0">
            <a:spAutoFit/>
          </a:bodyPr>
          <a:lstStyle/>
          <a:p>
            <a:r>
              <a:rPr lang="en-US" dirty="0">
                <a:solidFill>
                  <a:schemeClr val="accent1"/>
                </a:solidFill>
              </a:rPr>
              <a:t>Q1 2022 </a:t>
            </a:r>
          </a:p>
          <a:p>
            <a:r>
              <a:rPr lang="en-US" dirty="0">
                <a:solidFill>
                  <a:schemeClr val="accent1"/>
                </a:solidFill>
              </a:rPr>
              <a:t>(non-Cold Days)</a:t>
            </a:r>
          </a:p>
        </p:txBody>
      </p:sp>
    </p:spTree>
    <p:extLst>
      <p:ext uri="{BB962C8B-B14F-4D97-AF65-F5344CB8AC3E}">
        <p14:creationId xmlns:p14="http://schemas.microsoft.com/office/powerpoint/2010/main" val="4291712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7822-1F9B-4A7A-B6B4-29368562A948}"/>
              </a:ext>
            </a:extLst>
          </p:cNvPr>
          <p:cNvSpPr>
            <a:spLocks noGrp="1"/>
          </p:cNvSpPr>
          <p:nvPr>
            <p:ph type="title"/>
          </p:nvPr>
        </p:nvSpPr>
        <p:spPr/>
        <p:txBody>
          <a:bodyPr/>
          <a:lstStyle/>
          <a:p>
            <a:r>
              <a:rPr lang="en-US" dirty="0"/>
              <a:t>RUCs for 6,500 MW Criteria</a:t>
            </a:r>
          </a:p>
        </p:txBody>
      </p:sp>
      <p:sp>
        <p:nvSpPr>
          <p:cNvPr id="3" name="Content Placeholder 2">
            <a:extLst>
              <a:ext uri="{FF2B5EF4-FFF2-40B4-BE49-F238E27FC236}">
                <a16:creationId xmlns:a16="http://schemas.microsoft.com/office/drawing/2014/main" id="{394800D1-3349-4A1F-8309-BA2273D7F6F7}"/>
              </a:ext>
            </a:extLst>
          </p:cNvPr>
          <p:cNvSpPr>
            <a:spLocks noGrp="1"/>
          </p:cNvSpPr>
          <p:nvPr>
            <p:ph idx="1"/>
          </p:nvPr>
        </p:nvSpPr>
        <p:spPr/>
        <p:txBody>
          <a:bodyPr>
            <a:noAutofit/>
          </a:bodyPr>
          <a:lstStyle/>
          <a:p>
            <a:r>
              <a:rPr lang="en-US" dirty="0"/>
              <a:t>Recap of how this criteria came about,</a:t>
            </a:r>
          </a:p>
          <a:p>
            <a:pPr lvl="1"/>
            <a:r>
              <a:rPr lang="en-US" sz="1400" dirty="0"/>
              <a:t>For 2021, the original Non-Spin requirements in Ancillary Services (AS) methodology were based 3 hour ahead net load forecast error.</a:t>
            </a:r>
          </a:p>
          <a:p>
            <a:pPr lvl="1"/>
            <a:r>
              <a:rPr lang="en-US" sz="1400" dirty="0"/>
              <a:t>After large number of intraday forced outages on top of forecast errors led to tight conditions in April and June 2021, an additional commitment criteria of having 6,500 MW of generation capacity online above the load forecast for each hour was added</a:t>
            </a:r>
          </a:p>
          <a:p>
            <a:pPr lvl="2"/>
            <a:r>
              <a:rPr lang="en-US" sz="1400" dirty="0"/>
              <a:t>At the beginning, this meant committing very early in the Operating Day to achieve 6,500 MW of committed capacity margin (CCM) in each hour.</a:t>
            </a:r>
          </a:p>
          <a:p>
            <a:pPr lvl="2"/>
            <a:r>
              <a:rPr lang="en-US" sz="1400" dirty="0"/>
              <a:t>Several changes were made during 2021 to this backstop commitment procedure, including consideration of Offline Non-Spin to the CCM calculation, only committing to 6,500 MW CCM for peak load hours and delaying commitment as long as it did not result in foregoing longer lead time resources.</a:t>
            </a:r>
          </a:p>
          <a:p>
            <a:pPr lvl="2"/>
            <a:endParaRPr lang="en-US" sz="800" dirty="0"/>
          </a:p>
          <a:p>
            <a:r>
              <a:rPr lang="en-US" sz="1600" dirty="0"/>
              <a:t>With the impending implementation of NPRR1093, the more AS that comes from Load Resources (LRs), the more often AS quantities from Generation may drop below 6,500 MW. </a:t>
            </a:r>
          </a:p>
          <a:p>
            <a:pPr lvl="1"/>
            <a:r>
              <a:rPr lang="en-US" sz="1600" dirty="0"/>
              <a:t>For this particular issue, a change will be need to the CCM definition will be needed as more LRs start providing NSRS.</a:t>
            </a:r>
          </a:p>
          <a:p>
            <a:pPr lvl="1"/>
            <a:endParaRPr lang="en-US" sz="1600" dirty="0"/>
          </a:p>
          <a:p>
            <a:endParaRPr lang="en-US" dirty="0"/>
          </a:p>
        </p:txBody>
      </p:sp>
      <p:sp>
        <p:nvSpPr>
          <p:cNvPr id="4" name="Slide Number Placeholder 3">
            <a:extLst>
              <a:ext uri="{FF2B5EF4-FFF2-40B4-BE49-F238E27FC236}">
                <a16:creationId xmlns:a16="http://schemas.microsoft.com/office/drawing/2014/main" id="{DABC7B91-287B-425E-AC03-FADD006B7D63}"/>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Tree>
    <p:extLst>
      <p:ext uri="{BB962C8B-B14F-4D97-AF65-F5344CB8AC3E}">
        <p14:creationId xmlns:p14="http://schemas.microsoft.com/office/powerpoint/2010/main" val="118936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DB9269A-177F-4B5B-BBB6-3CADE30B4388}"/>
              </a:ext>
            </a:extLst>
          </p:cNvPr>
          <p:cNvPicPr>
            <a:picLocks noChangeAspect="1"/>
          </p:cNvPicPr>
          <p:nvPr/>
        </p:nvPicPr>
        <p:blipFill>
          <a:blip r:embed="rId3"/>
          <a:stretch>
            <a:fillRect/>
          </a:stretch>
        </p:blipFill>
        <p:spPr>
          <a:xfrm>
            <a:off x="381000" y="1595618"/>
            <a:ext cx="8461981" cy="2895851"/>
          </a:xfrm>
          <a:prstGeom prst="rect">
            <a:avLst/>
          </a:prstGeom>
        </p:spPr>
      </p:pic>
      <p:sp>
        <p:nvSpPr>
          <p:cNvPr id="2" name="Title 1">
            <a:extLst>
              <a:ext uri="{FF2B5EF4-FFF2-40B4-BE49-F238E27FC236}">
                <a16:creationId xmlns:a16="http://schemas.microsoft.com/office/drawing/2014/main" id="{3ECE0D8D-EB4B-40E0-BAC3-463DF985B3D8}"/>
              </a:ext>
            </a:extLst>
          </p:cNvPr>
          <p:cNvSpPr>
            <a:spLocks noGrp="1"/>
          </p:cNvSpPr>
          <p:nvPr>
            <p:ph type="title"/>
          </p:nvPr>
        </p:nvSpPr>
        <p:spPr/>
        <p:txBody>
          <a:bodyPr/>
          <a:lstStyle/>
          <a:p>
            <a:r>
              <a:rPr lang="en-US" dirty="0"/>
              <a:t>Non-Spinning Reserves Q1 2022</a:t>
            </a:r>
          </a:p>
        </p:txBody>
      </p:sp>
      <p:sp>
        <p:nvSpPr>
          <p:cNvPr id="3" name="Content Placeholder 2">
            <a:extLst>
              <a:ext uri="{FF2B5EF4-FFF2-40B4-BE49-F238E27FC236}">
                <a16:creationId xmlns:a16="http://schemas.microsoft.com/office/drawing/2014/main" id="{A1F49B56-DC5D-47DD-8837-CF93D16B7030}"/>
              </a:ext>
            </a:extLst>
          </p:cNvPr>
          <p:cNvSpPr>
            <a:spLocks noGrp="1"/>
          </p:cNvSpPr>
          <p:nvPr>
            <p:ph idx="1"/>
          </p:nvPr>
        </p:nvSpPr>
        <p:spPr/>
        <p:txBody>
          <a:bodyPr/>
          <a:lstStyle/>
          <a:p>
            <a:r>
              <a:rPr lang="en-US" sz="1400" dirty="0"/>
              <a:t>For 2022, the Non-Spinning Reserve Service amounts for each hour were increased to cover:</a:t>
            </a:r>
          </a:p>
          <a:p>
            <a:pPr lvl="1"/>
            <a:r>
              <a:rPr lang="en-US" sz="1200" dirty="0"/>
              <a:t>85</a:t>
            </a:r>
            <a:r>
              <a:rPr lang="en-US" sz="1200" baseline="30000" dirty="0"/>
              <a:t>th</a:t>
            </a:r>
            <a:r>
              <a:rPr lang="en-US" sz="1200" dirty="0"/>
              <a:t> – 95</a:t>
            </a:r>
            <a:r>
              <a:rPr lang="en-US" sz="1200" baseline="30000" dirty="0"/>
              <a:t>th</a:t>
            </a:r>
            <a:r>
              <a:rPr lang="en-US" sz="1200" dirty="0"/>
              <a:t> percentile of the historic MW error in the 6-hour ahead net load forecast (Load-Wind-Solar), and</a:t>
            </a:r>
          </a:p>
          <a:p>
            <a:pPr lvl="1"/>
            <a:r>
              <a:rPr lang="en-US" sz="1200" dirty="0"/>
              <a:t>75</a:t>
            </a:r>
            <a:r>
              <a:rPr lang="en-US" sz="1200" baseline="30000" dirty="0"/>
              <a:t>th</a:t>
            </a:r>
            <a:r>
              <a:rPr lang="en-US" sz="1200" dirty="0"/>
              <a:t> percentile of the historic thermal (non-PUN) generation capacity that is forced out since midnight</a:t>
            </a:r>
          </a:p>
          <a:p>
            <a:pPr lvl="1"/>
            <a:endParaRPr lang="en-US" sz="12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pPr lvl="1"/>
            <a:endParaRPr lang="en-US" sz="1400" dirty="0"/>
          </a:p>
          <a:p>
            <a:r>
              <a:rPr lang="en-US" sz="1400" dirty="0"/>
              <a:t>At the evening load peak hours in: </a:t>
            </a:r>
          </a:p>
          <a:p>
            <a:pPr lvl="1"/>
            <a:r>
              <a:rPr lang="en-US" sz="1200" dirty="0"/>
              <a:t>Jan. 2022, the total AS GEN Requirement was 6066-6306 MW (HE 16-18).</a:t>
            </a:r>
          </a:p>
          <a:p>
            <a:pPr lvl="1"/>
            <a:r>
              <a:rPr lang="en-US" sz="1200" dirty="0"/>
              <a:t>Feb. 2022, the total AS GEN Requirement was 6682-6849 MW (HE 16-18).</a:t>
            </a:r>
          </a:p>
          <a:p>
            <a:pPr lvl="1"/>
            <a:r>
              <a:rPr lang="en-US" sz="1200" dirty="0"/>
              <a:t>March 2022, the total AS GEN Requirement was 6004-6115 MW (HE 16-18).</a:t>
            </a:r>
          </a:p>
          <a:p>
            <a:r>
              <a:rPr lang="en-US" sz="1400" dirty="0"/>
              <a:t>For morning load peak hours, the total AS GEN was 5459 – 5842 MW (HE 7-9). </a:t>
            </a:r>
          </a:p>
          <a:p>
            <a:pPr lvl="1"/>
            <a:endParaRPr lang="en-US" sz="1400" dirty="0"/>
          </a:p>
        </p:txBody>
      </p:sp>
      <p:sp>
        <p:nvSpPr>
          <p:cNvPr id="4" name="Slide Number Placeholder 3">
            <a:extLst>
              <a:ext uri="{FF2B5EF4-FFF2-40B4-BE49-F238E27FC236}">
                <a16:creationId xmlns:a16="http://schemas.microsoft.com/office/drawing/2014/main" id="{02486537-64A4-4050-9CAC-D8EC13AC7C3D}"/>
              </a:ext>
            </a:extLst>
          </p:cNvPr>
          <p:cNvSpPr>
            <a:spLocks noGrp="1"/>
          </p:cNvSpPr>
          <p:nvPr>
            <p:ph type="sldNum" sz="quarter" idx="4"/>
          </p:nvPr>
        </p:nvSpPr>
        <p:spPr/>
        <p:txBody>
          <a:bodyPr/>
          <a:lstStyle/>
          <a:p>
            <a:fld id="{1D93BD3E-1E9A-4970-A6F7-E7AC52762E0C}" type="slidenum">
              <a:rPr lang="en-US" smtClean="0"/>
              <a:pPr/>
              <a:t>15</a:t>
            </a:fld>
            <a:endParaRPr lang="en-US" dirty="0"/>
          </a:p>
        </p:txBody>
      </p:sp>
      <p:grpSp>
        <p:nvGrpSpPr>
          <p:cNvPr id="6" name="Group 5">
            <a:extLst>
              <a:ext uri="{FF2B5EF4-FFF2-40B4-BE49-F238E27FC236}">
                <a16:creationId xmlns:a16="http://schemas.microsoft.com/office/drawing/2014/main" id="{213DC29A-C83E-4417-9599-20CB58C64051}"/>
              </a:ext>
            </a:extLst>
          </p:cNvPr>
          <p:cNvGrpSpPr/>
          <p:nvPr/>
        </p:nvGrpSpPr>
        <p:grpSpPr>
          <a:xfrm>
            <a:off x="1303470" y="2800509"/>
            <a:ext cx="7373498" cy="396326"/>
            <a:chOff x="1170857" y="2219466"/>
            <a:chExt cx="7376795" cy="505850"/>
          </a:xfrm>
        </p:grpSpPr>
        <p:cxnSp>
          <p:nvCxnSpPr>
            <p:cNvPr id="8" name="Straight Connector 7">
              <a:extLst>
                <a:ext uri="{FF2B5EF4-FFF2-40B4-BE49-F238E27FC236}">
                  <a16:creationId xmlns:a16="http://schemas.microsoft.com/office/drawing/2014/main" id="{0A9D627E-C190-4DE4-BEE9-96566B73597B}"/>
                </a:ext>
              </a:extLst>
            </p:cNvPr>
            <p:cNvCxnSpPr>
              <a:cxnSpLocks/>
            </p:cNvCxnSpPr>
            <p:nvPr/>
          </p:nvCxnSpPr>
          <p:spPr>
            <a:xfrm>
              <a:off x="1170857" y="2471785"/>
              <a:ext cx="2586869" cy="0"/>
            </a:xfrm>
            <a:prstGeom prst="line">
              <a:avLst/>
            </a:prstGeom>
            <a:ln w="57150">
              <a:solidFill>
                <a:schemeClr val="accent6">
                  <a:alpha val="38824"/>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2D73178-8751-4013-84E5-F9C038DBE7BA}"/>
                </a:ext>
              </a:extLst>
            </p:cNvPr>
            <p:cNvCxnSpPr>
              <a:cxnSpLocks/>
            </p:cNvCxnSpPr>
            <p:nvPr/>
          </p:nvCxnSpPr>
          <p:spPr>
            <a:xfrm>
              <a:off x="3757726" y="2219466"/>
              <a:ext cx="2319220" cy="0"/>
            </a:xfrm>
            <a:prstGeom prst="line">
              <a:avLst/>
            </a:prstGeom>
            <a:ln w="57150">
              <a:solidFill>
                <a:schemeClr val="accent6">
                  <a:alpha val="38824"/>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E984AD-34DE-48A5-9493-BD005F7E79A1}"/>
                </a:ext>
              </a:extLst>
            </p:cNvPr>
            <p:cNvCxnSpPr>
              <a:cxnSpLocks/>
            </p:cNvCxnSpPr>
            <p:nvPr/>
          </p:nvCxnSpPr>
          <p:spPr>
            <a:xfrm>
              <a:off x="1170857" y="2662587"/>
              <a:ext cx="2586869" cy="0"/>
            </a:xfrm>
            <a:prstGeom prst="line">
              <a:avLst/>
            </a:prstGeom>
            <a:ln w="57150">
              <a:solidFill>
                <a:schemeClr val="tx1">
                  <a:alpha val="38824"/>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CB36516-0486-47B7-AC6C-9D8507F23339}"/>
                </a:ext>
              </a:extLst>
            </p:cNvPr>
            <p:cNvCxnSpPr>
              <a:cxnSpLocks/>
            </p:cNvCxnSpPr>
            <p:nvPr/>
          </p:nvCxnSpPr>
          <p:spPr>
            <a:xfrm>
              <a:off x="3757726" y="2624707"/>
              <a:ext cx="2319220" cy="20115"/>
            </a:xfrm>
            <a:prstGeom prst="line">
              <a:avLst/>
            </a:prstGeom>
            <a:ln w="57150">
              <a:solidFill>
                <a:schemeClr val="tx1">
                  <a:alpha val="38824"/>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5B95A49-27D5-4DBF-9FEE-E633E5D0D8DD}"/>
                </a:ext>
              </a:extLst>
            </p:cNvPr>
            <p:cNvCxnSpPr>
              <a:cxnSpLocks/>
            </p:cNvCxnSpPr>
            <p:nvPr/>
          </p:nvCxnSpPr>
          <p:spPr>
            <a:xfrm>
              <a:off x="6076946" y="2529035"/>
              <a:ext cx="2470706" cy="0"/>
            </a:xfrm>
            <a:prstGeom prst="line">
              <a:avLst/>
            </a:prstGeom>
            <a:ln w="57150">
              <a:solidFill>
                <a:schemeClr val="accent6">
                  <a:alpha val="38824"/>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A7DC77A-1B37-4B4C-873A-4274EF7F73BD}"/>
                </a:ext>
              </a:extLst>
            </p:cNvPr>
            <p:cNvCxnSpPr>
              <a:cxnSpLocks/>
            </p:cNvCxnSpPr>
            <p:nvPr/>
          </p:nvCxnSpPr>
          <p:spPr>
            <a:xfrm>
              <a:off x="6110631" y="2725316"/>
              <a:ext cx="2403335" cy="0"/>
            </a:xfrm>
            <a:prstGeom prst="line">
              <a:avLst/>
            </a:prstGeom>
            <a:ln w="57150">
              <a:solidFill>
                <a:schemeClr val="tx1">
                  <a:alpha val="38824"/>
                </a:schemeClr>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0DFD3A05-5A6B-4E5C-A45B-2E193853632A}"/>
              </a:ext>
            </a:extLst>
          </p:cNvPr>
          <p:cNvSpPr txBox="1"/>
          <p:nvPr/>
        </p:nvSpPr>
        <p:spPr>
          <a:xfrm>
            <a:off x="5187489" y="5741466"/>
            <a:ext cx="3956511" cy="738664"/>
          </a:xfrm>
          <a:prstGeom prst="rect">
            <a:avLst/>
          </a:prstGeom>
          <a:noFill/>
        </p:spPr>
        <p:txBody>
          <a:bodyPr wrap="square">
            <a:spAutoFit/>
          </a:bodyPr>
          <a:lstStyle/>
          <a:p>
            <a:r>
              <a:rPr lang="en-US" sz="700" dirty="0">
                <a:solidFill>
                  <a:schemeClr val="accent2"/>
                </a:solidFill>
              </a:rPr>
              <a:t>*Due to forecast uncertainty, ERCOT increased NSRS requirement on the following days</a:t>
            </a:r>
          </a:p>
          <a:p>
            <a:r>
              <a:rPr lang="en-US" sz="700" dirty="0">
                <a:solidFill>
                  <a:schemeClr val="accent2"/>
                </a:solidFill>
              </a:rPr>
              <a:t>	Jan. 2 by 500 MW for HE1-12 and by 1,000 MW for HE13-24;</a:t>
            </a:r>
          </a:p>
          <a:p>
            <a:r>
              <a:rPr lang="en-US" sz="700" dirty="0">
                <a:solidFill>
                  <a:schemeClr val="accent2"/>
                </a:solidFill>
              </a:rPr>
              <a:t>	Jan 3 by 1,000 MW for HE1-12 and</a:t>
            </a:r>
          </a:p>
          <a:p>
            <a:r>
              <a:rPr lang="en-US" sz="700" dirty="0">
                <a:solidFill>
                  <a:schemeClr val="accent2"/>
                </a:solidFill>
              </a:rPr>
              <a:t>	Jan. 20 by 500 MW for HE8-12.</a:t>
            </a:r>
          </a:p>
          <a:p>
            <a:r>
              <a:rPr lang="en-US" sz="700" dirty="0">
                <a:solidFill>
                  <a:schemeClr val="accent2"/>
                </a:solidFill>
              </a:rPr>
              <a:t>Due to cold weather, ERCOT increased NSRS requirement on the following days </a:t>
            </a:r>
          </a:p>
          <a:p>
            <a:r>
              <a:rPr lang="en-US" sz="700" dirty="0">
                <a:solidFill>
                  <a:schemeClr val="accent2"/>
                </a:solidFill>
              </a:rPr>
              <a:t>	Feb. 3-4 by 1,000 MW for all hours</a:t>
            </a:r>
          </a:p>
        </p:txBody>
      </p:sp>
      <p:cxnSp>
        <p:nvCxnSpPr>
          <p:cNvPr id="15" name="Straight Connector 14">
            <a:extLst>
              <a:ext uri="{FF2B5EF4-FFF2-40B4-BE49-F238E27FC236}">
                <a16:creationId xmlns:a16="http://schemas.microsoft.com/office/drawing/2014/main" id="{0E07078C-2B6B-4728-8F8C-176FC345F208}"/>
              </a:ext>
            </a:extLst>
          </p:cNvPr>
          <p:cNvCxnSpPr>
            <a:cxnSpLocks/>
          </p:cNvCxnSpPr>
          <p:nvPr/>
        </p:nvCxnSpPr>
        <p:spPr>
          <a:xfrm>
            <a:off x="1170838" y="4753795"/>
            <a:ext cx="1910292" cy="0"/>
          </a:xfrm>
          <a:prstGeom prst="line">
            <a:avLst/>
          </a:prstGeom>
          <a:ln w="57150">
            <a:solidFill>
              <a:schemeClr val="accent6">
                <a:alpha val="38824"/>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FB528E-04DC-40A1-A3D0-8AD1847594A8}"/>
              </a:ext>
            </a:extLst>
          </p:cNvPr>
          <p:cNvCxnSpPr>
            <a:cxnSpLocks/>
          </p:cNvCxnSpPr>
          <p:nvPr/>
        </p:nvCxnSpPr>
        <p:spPr>
          <a:xfrm>
            <a:off x="984836" y="5674042"/>
            <a:ext cx="1942514" cy="0"/>
          </a:xfrm>
          <a:prstGeom prst="line">
            <a:avLst/>
          </a:prstGeom>
          <a:ln w="57150">
            <a:solidFill>
              <a:schemeClr val="tx1">
                <a:alpha val="38824"/>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27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72FB27-F9F7-4437-84F5-B52B42F53940}"/>
              </a:ext>
            </a:extLst>
          </p:cNvPr>
          <p:cNvPicPr>
            <a:picLocks noChangeAspect="1"/>
          </p:cNvPicPr>
          <p:nvPr/>
        </p:nvPicPr>
        <p:blipFill>
          <a:blip r:embed="rId3"/>
          <a:stretch>
            <a:fillRect/>
          </a:stretch>
        </p:blipFill>
        <p:spPr>
          <a:xfrm>
            <a:off x="0" y="1102764"/>
            <a:ext cx="9144000" cy="3700272"/>
          </a:xfrm>
          <a:prstGeom prst="rect">
            <a:avLst/>
          </a:prstGeom>
        </p:spPr>
      </p:pic>
      <p:sp>
        <p:nvSpPr>
          <p:cNvPr id="2" name="Title 1">
            <a:extLst>
              <a:ext uri="{FF2B5EF4-FFF2-40B4-BE49-F238E27FC236}">
                <a16:creationId xmlns:a16="http://schemas.microsoft.com/office/drawing/2014/main" id="{B5EEEFB2-E140-4D24-9659-0ABA8BAC4E71}"/>
              </a:ext>
            </a:extLst>
          </p:cNvPr>
          <p:cNvSpPr>
            <a:spLocks noGrp="1"/>
          </p:cNvSpPr>
          <p:nvPr>
            <p:ph type="title"/>
          </p:nvPr>
        </p:nvSpPr>
        <p:spPr/>
        <p:txBody>
          <a:bodyPr/>
          <a:lstStyle/>
          <a:p>
            <a:r>
              <a:rPr lang="en-US" sz="2000" dirty="0"/>
              <a:t>Sufficiency of NSRS Procurement on Non-Cold Days in Q1 2022 </a:t>
            </a:r>
          </a:p>
        </p:txBody>
      </p:sp>
      <p:sp>
        <p:nvSpPr>
          <p:cNvPr id="3" name="Content Placeholder 2">
            <a:extLst>
              <a:ext uri="{FF2B5EF4-FFF2-40B4-BE49-F238E27FC236}">
                <a16:creationId xmlns:a16="http://schemas.microsoft.com/office/drawing/2014/main" id="{54EDE58C-A974-46AD-B22C-27D4EDED3C1D}"/>
              </a:ext>
            </a:extLst>
          </p:cNvPr>
          <p:cNvSpPr>
            <a:spLocks noGrp="1"/>
          </p:cNvSpPr>
          <p:nvPr>
            <p:ph idx="1"/>
          </p:nvPr>
        </p:nvSpPr>
        <p:spPr>
          <a:xfrm>
            <a:off x="304800" y="4803036"/>
            <a:ext cx="8534400" cy="1116997"/>
          </a:xfrm>
        </p:spPr>
        <p:txBody>
          <a:bodyPr/>
          <a:lstStyle/>
          <a:p>
            <a:r>
              <a:rPr lang="en-US" sz="1600" dirty="0"/>
              <a:t>Procured NSRS capacity was sufficient for the sum of the intraday forced outages and the 6HA netload forecast error for most of the times in Q1 2022. </a:t>
            </a:r>
          </a:p>
          <a:p>
            <a:r>
              <a:rPr lang="en-US" sz="1600" dirty="0"/>
              <a:t>NSRS was not sufficient during load peak hours on Jan. 7, 8, 18, 29; Feb. 8, 9; and Mar. 21, 29. </a:t>
            </a:r>
          </a:p>
          <a:p>
            <a:pPr lvl="1"/>
            <a:r>
              <a:rPr lang="en-US" sz="1200" dirty="0"/>
              <a:t>Jan 7 was the only day wherein </a:t>
            </a:r>
            <a:r>
              <a:rPr lang="en-US" sz="1200" dirty="0" err="1"/>
              <a:t>RUCed</a:t>
            </a:r>
            <a:r>
              <a:rPr lang="en-US" sz="1200" dirty="0"/>
              <a:t> instructions were sent for ~2,400 MW.</a:t>
            </a:r>
          </a:p>
          <a:p>
            <a:pPr lvl="1"/>
            <a:r>
              <a:rPr lang="en-US" sz="1200" dirty="0"/>
              <a:t>Other times the outages plus error exceeded the procured NSRS were during off-peak.</a:t>
            </a:r>
          </a:p>
          <a:p>
            <a:pPr lvl="1"/>
            <a:endParaRPr lang="en-US" sz="1600" dirty="0"/>
          </a:p>
          <a:p>
            <a:endParaRPr lang="en-US" dirty="0"/>
          </a:p>
        </p:txBody>
      </p:sp>
      <p:sp>
        <p:nvSpPr>
          <p:cNvPr id="4" name="Slide Number Placeholder 3">
            <a:extLst>
              <a:ext uri="{FF2B5EF4-FFF2-40B4-BE49-F238E27FC236}">
                <a16:creationId xmlns:a16="http://schemas.microsoft.com/office/drawing/2014/main" id="{7B9A3A27-0767-48A4-9F2B-51A0D78B3DFE}"/>
              </a:ext>
            </a:extLst>
          </p:cNvPr>
          <p:cNvSpPr>
            <a:spLocks noGrp="1"/>
          </p:cNvSpPr>
          <p:nvPr>
            <p:ph type="sldNum" sz="quarter" idx="4"/>
          </p:nvPr>
        </p:nvSpPr>
        <p:spPr/>
        <p:txBody>
          <a:bodyPr/>
          <a:lstStyle/>
          <a:p>
            <a:fld id="{1D93BD3E-1E9A-4970-A6F7-E7AC52762E0C}" type="slidenum">
              <a:rPr lang="en-US" smtClean="0"/>
              <a:pPr/>
              <a:t>16</a:t>
            </a:fld>
            <a:endParaRPr lang="en-US" dirty="0"/>
          </a:p>
        </p:txBody>
      </p:sp>
      <p:sp>
        <p:nvSpPr>
          <p:cNvPr id="10" name="Oval 9">
            <a:extLst>
              <a:ext uri="{FF2B5EF4-FFF2-40B4-BE49-F238E27FC236}">
                <a16:creationId xmlns:a16="http://schemas.microsoft.com/office/drawing/2014/main" id="{428DEE28-F028-42A1-92AD-A33367F025CB}"/>
              </a:ext>
            </a:extLst>
          </p:cNvPr>
          <p:cNvSpPr/>
          <p:nvPr/>
        </p:nvSpPr>
        <p:spPr>
          <a:xfrm>
            <a:off x="1036680" y="1802599"/>
            <a:ext cx="544945" cy="5858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F88A320-3E63-412E-9EBA-1D371D4D3EE2}"/>
              </a:ext>
            </a:extLst>
          </p:cNvPr>
          <p:cNvSpPr/>
          <p:nvPr/>
        </p:nvSpPr>
        <p:spPr>
          <a:xfrm>
            <a:off x="5722867" y="1864733"/>
            <a:ext cx="258820" cy="5858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1F4AE5D-199B-47F1-8766-B4DF798F3298}"/>
              </a:ext>
            </a:extLst>
          </p:cNvPr>
          <p:cNvSpPr/>
          <p:nvPr/>
        </p:nvSpPr>
        <p:spPr>
          <a:xfrm>
            <a:off x="3773826" y="1798058"/>
            <a:ext cx="378691" cy="5858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1F3380E-847C-4FF7-AAF6-A6287FEA8D0B}"/>
              </a:ext>
            </a:extLst>
          </p:cNvPr>
          <p:cNvSpPr txBox="1"/>
          <p:nvPr/>
        </p:nvSpPr>
        <p:spPr>
          <a:xfrm>
            <a:off x="7009018" y="726996"/>
            <a:ext cx="1936755" cy="261610"/>
          </a:xfrm>
          <a:prstGeom prst="rect">
            <a:avLst/>
          </a:prstGeom>
          <a:noFill/>
        </p:spPr>
        <p:txBody>
          <a:bodyPr wrap="square">
            <a:spAutoFit/>
          </a:bodyPr>
          <a:lstStyle/>
          <a:p>
            <a:r>
              <a:rPr lang="en-US" sz="1100" dirty="0">
                <a:solidFill>
                  <a:schemeClr val="tx2"/>
                </a:solidFill>
              </a:rPr>
              <a:t>*Cold days are excluded.</a:t>
            </a:r>
          </a:p>
        </p:txBody>
      </p:sp>
      <p:sp>
        <p:nvSpPr>
          <p:cNvPr id="13" name="Oval 12">
            <a:extLst>
              <a:ext uri="{FF2B5EF4-FFF2-40B4-BE49-F238E27FC236}">
                <a16:creationId xmlns:a16="http://schemas.microsoft.com/office/drawing/2014/main" id="{61DD8BA2-3934-4668-9756-840D3FA72271}"/>
              </a:ext>
            </a:extLst>
          </p:cNvPr>
          <p:cNvSpPr/>
          <p:nvPr/>
        </p:nvSpPr>
        <p:spPr>
          <a:xfrm>
            <a:off x="7184152" y="1703429"/>
            <a:ext cx="378691" cy="5858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8D9A442-493D-4890-9C65-844D9754D943}"/>
              </a:ext>
            </a:extLst>
          </p:cNvPr>
          <p:cNvSpPr/>
          <p:nvPr/>
        </p:nvSpPr>
        <p:spPr>
          <a:xfrm>
            <a:off x="8069677" y="1798057"/>
            <a:ext cx="150091" cy="58589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772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24C6C-A51A-4081-884F-C971502F5E22}"/>
              </a:ext>
            </a:extLst>
          </p:cNvPr>
          <p:cNvSpPr>
            <a:spLocks noGrp="1"/>
          </p:cNvSpPr>
          <p:nvPr>
            <p:ph type="title"/>
          </p:nvPr>
        </p:nvSpPr>
        <p:spPr/>
        <p:txBody>
          <a:bodyPr/>
          <a:lstStyle/>
          <a:p>
            <a:r>
              <a:rPr lang="en-US" sz="2400" dirty="0"/>
              <a:t>Summary and some Potential Changes related to RUCs</a:t>
            </a:r>
          </a:p>
        </p:txBody>
      </p:sp>
      <p:sp>
        <p:nvSpPr>
          <p:cNvPr id="3" name="Content Placeholder 2">
            <a:extLst>
              <a:ext uri="{FF2B5EF4-FFF2-40B4-BE49-F238E27FC236}">
                <a16:creationId xmlns:a16="http://schemas.microsoft.com/office/drawing/2014/main" id="{42FF52AD-D714-4A2B-BE14-F3DDBB94892C}"/>
              </a:ext>
            </a:extLst>
          </p:cNvPr>
          <p:cNvSpPr>
            <a:spLocks noGrp="1"/>
          </p:cNvSpPr>
          <p:nvPr>
            <p:ph idx="1"/>
          </p:nvPr>
        </p:nvSpPr>
        <p:spPr/>
        <p:txBody>
          <a:bodyPr/>
          <a:lstStyle/>
          <a:p>
            <a:r>
              <a:rPr lang="en-US" dirty="0"/>
              <a:t>ERCOT recognizes that additional commitments will occur on cold weather days to reduce risks related to weatherization and gas supply.</a:t>
            </a:r>
          </a:p>
          <a:p>
            <a:endParaRPr lang="en-US" dirty="0"/>
          </a:p>
          <a:p>
            <a:r>
              <a:rPr lang="en-US" dirty="0"/>
              <a:t>If self commitments increase, then the need for ERCOT to take actions reduces. Changes in NPRR 1092 on RUC </a:t>
            </a:r>
            <a:r>
              <a:rPr lang="en-US" dirty="0" err="1"/>
              <a:t>Opt</a:t>
            </a:r>
            <a:r>
              <a:rPr lang="en-US" dirty="0"/>
              <a:t> Out when implemented may result in an increase in self-commitments and help in this regard. </a:t>
            </a:r>
          </a:p>
          <a:p>
            <a:endParaRPr lang="en-US" dirty="0"/>
          </a:p>
          <a:p>
            <a:r>
              <a:rPr lang="en-US" dirty="0"/>
              <a:t>Following the implementation of NPRR1093, as more Load Resources start providing Non-Spin, Committed Capacity Margin will need to be changed include Load Resources providing Non-Spin.</a:t>
            </a:r>
          </a:p>
          <a:p>
            <a:endParaRPr lang="en-US" dirty="0"/>
          </a:p>
          <a:p>
            <a:r>
              <a:rPr lang="en-US" dirty="0"/>
              <a:t>Lastly, ERCOT wants to further discuss the current scaling factors in RUC optimization </a:t>
            </a:r>
            <a:r>
              <a:rPr lang="en-US" sz="1800" dirty="0">
                <a:effectLst/>
                <a:latin typeface="Arial" panose="020B0604020202020204" pitchFamily="34" charset="0"/>
                <a:ea typeface="Times New Roman" panose="02020603050405020304" pitchFamily="18" charset="0"/>
              </a:rPr>
              <a:t>and evaluate if changes would allow the RUC engine to meet operational goals in a more efficient way</a:t>
            </a:r>
            <a:r>
              <a:rPr lang="en-US" dirty="0"/>
              <a:t>.</a:t>
            </a:r>
          </a:p>
          <a:p>
            <a:pPr lvl="1"/>
            <a:endParaRPr lang="en-US" dirty="0"/>
          </a:p>
        </p:txBody>
      </p:sp>
      <p:sp>
        <p:nvSpPr>
          <p:cNvPr id="4" name="Slide Number Placeholder 3">
            <a:extLst>
              <a:ext uri="{FF2B5EF4-FFF2-40B4-BE49-F238E27FC236}">
                <a16:creationId xmlns:a16="http://schemas.microsoft.com/office/drawing/2014/main" id="{3DBA3DE9-8E5A-462D-9FCC-09D20CC4A833}"/>
              </a:ext>
            </a:extLst>
          </p:cNvPr>
          <p:cNvSpPr>
            <a:spLocks noGrp="1"/>
          </p:cNvSpPr>
          <p:nvPr>
            <p:ph type="sldNum" sz="quarter" idx="4"/>
          </p:nvPr>
        </p:nvSpPr>
        <p:spPr/>
        <p:txBody>
          <a:bodyPr/>
          <a:lstStyle/>
          <a:p>
            <a:fld id="{1D93BD3E-1E9A-4970-A6F7-E7AC52762E0C}" type="slidenum">
              <a:rPr lang="en-US" smtClean="0"/>
              <a:pPr/>
              <a:t>17</a:t>
            </a:fld>
            <a:endParaRPr lang="en-US" dirty="0"/>
          </a:p>
        </p:txBody>
      </p:sp>
    </p:spTree>
    <p:extLst>
      <p:ext uri="{BB962C8B-B14F-4D97-AF65-F5344CB8AC3E}">
        <p14:creationId xmlns:p14="http://schemas.microsoft.com/office/powerpoint/2010/main" val="143770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81C1-98C5-4EC3-BB38-FED1156E5BD1}"/>
              </a:ext>
            </a:extLst>
          </p:cNvPr>
          <p:cNvSpPr>
            <a:spLocks noGrp="1"/>
          </p:cNvSpPr>
          <p:nvPr>
            <p:ph type="title"/>
          </p:nvPr>
        </p:nvSpPr>
        <p:spPr/>
        <p:txBody>
          <a:bodyPr/>
          <a:lstStyle/>
          <a:p>
            <a:r>
              <a:rPr lang="en-US" sz="3200" dirty="0" err="1"/>
              <a:t>RUCed</a:t>
            </a:r>
            <a:r>
              <a:rPr lang="en-US" sz="3200" dirty="0"/>
              <a:t> Capacity by Cause </a:t>
            </a:r>
            <a:r>
              <a:rPr lang="en-US" dirty="0"/>
              <a:t>Q1 2022</a:t>
            </a:r>
          </a:p>
        </p:txBody>
      </p:sp>
      <p:sp>
        <p:nvSpPr>
          <p:cNvPr id="3" name="Content Placeholder 2">
            <a:extLst>
              <a:ext uri="{FF2B5EF4-FFF2-40B4-BE49-F238E27FC236}">
                <a16:creationId xmlns:a16="http://schemas.microsoft.com/office/drawing/2014/main" id="{64408A03-3BEC-491F-AB16-E2BBD9680E2B}"/>
              </a:ext>
            </a:extLst>
          </p:cNvPr>
          <p:cNvSpPr>
            <a:spLocks noGrp="1"/>
          </p:cNvSpPr>
          <p:nvPr>
            <p:ph idx="1"/>
          </p:nvPr>
        </p:nvSpPr>
        <p:spPr>
          <a:xfrm>
            <a:off x="4790660" y="855406"/>
            <a:ext cx="4048539" cy="5064627"/>
          </a:xfrm>
        </p:spPr>
        <p:txBody>
          <a:bodyPr/>
          <a:lstStyle/>
          <a:p>
            <a:pPr marL="285750" indent="-285750" defTabSz="685800">
              <a:spcBef>
                <a:spcPct val="20000"/>
              </a:spcBef>
              <a:buFont typeface="Arial" panose="020B0604020202020204" pitchFamily="34" charset="0"/>
              <a:buChar char="•"/>
            </a:pPr>
            <a:r>
              <a:rPr lang="en-US" dirty="0"/>
              <a:t>In Q1 2022, two thirds of the RUC committed MWhs </a:t>
            </a:r>
            <a:r>
              <a:rPr lang="en-US" dirty="0">
                <a:solidFill>
                  <a:schemeClr val="tx2"/>
                </a:solidFill>
              </a:rPr>
              <a:t>were during </a:t>
            </a:r>
            <a:r>
              <a:rPr lang="en-US" u="sng" dirty="0">
                <a:solidFill>
                  <a:schemeClr val="tx2"/>
                </a:solidFill>
              </a:rPr>
              <a:t>three</a:t>
            </a:r>
            <a:r>
              <a:rPr lang="en-US" dirty="0">
                <a:solidFill>
                  <a:schemeClr val="tx2"/>
                </a:solidFill>
              </a:rPr>
              <a:t> cold weather events (</a:t>
            </a:r>
            <a:r>
              <a:rPr lang="en-US" sz="1800" dirty="0"/>
              <a:t>Jan. 1-3, Feb. 2-5 and Feb. 23-25).</a:t>
            </a:r>
            <a:endParaRPr lang="en-US" dirty="0">
              <a:solidFill>
                <a:schemeClr val="tx2"/>
              </a:solidFill>
            </a:endParaRPr>
          </a:p>
          <a:p>
            <a:pPr marL="285750" indent="-285750" defTabSz="685800">
              <a:spcBef>
                <a:spcPct val="20000"/>
              </a:spcBef>
              <a:buFont typeface="Arial" panose="020B0604020202020204" pitchFamily="34" charset="0"/>
              <a:buChar char="•"/>
            </a:pPr>
            <a:endParaRPr lang="en-US" dirty="0">
              <a:solidFill>
                <a:schemeClr val="tx2"/>
              </a:solidFill>
            </a:endParaRPr>
          </a:p>
          <a:p>
            <a:pPr marL="285750" indent="-285750" defTabSz="685800">
              <a:spcBef>
                <a:spcPct val="20000"/>
              </a:spcBef>
              <a:buFont typeface="Arial" panose="020B0604020202020204" pitchFamily="34" charset="0"/>
              <a:buChar char="•"/>
            </a:pPr>
            <a:r>
              <a:rPr lang="en-US" dirty="0"/>
              <a:t>In Q1 2022, one third of the RUC commitments were for other reasons</a:t>
            </a:r>
          </a:p>
          <a:p>
            <a:pPr marL="285750" indent="-285750" defTabSz="685800">
              <a:spcBef>
                <a:spcPct val="20000"/>
              </a:spcBef>
              <a:buFont typeface="Arial" panose="020B0604020202020204" pitchFamily="34" charset="0"/>
              <a:buChar char="•"/>
            </a:pPr>
            <a:endParaRPr lang="en-US" dirty="0">
              <a:solidFill>
                <a:schemeClr val="tx2"/>
              </a:solidFill>
            </a:endParaRPr>
          </a:p>
          <a:p>
            <a:pPr marL="285750" indent="-285750" defTabSz="685800">
              <a:spcBef>
                <a:spcPct val="20000"/>
              </a:spcBef>
              <a:buFont typeface="Arial" panose="020B0604020202020204" pitchFamily="34" charset="0"/>
              <a:buChar char="•"/>
            </a:pPr>
            <a:r>
              <a:rPr lang="en-US" dirty="0">
                <a:solidFill>
                  <a:schemeClr val="tx2"/>
                </a:solidFill>
              </a:rPr>
              <a:t>Today’s discussion will focus on the cold-weather RUCs first and then the others.</a:t>
            </a:r>
          </a:p>
        </p:txBody>
      </p:sp>
      <p:sp>
        <p:nvSpPr>
          <p:cNvPr id="4" name="Slide Number Placeholder 3">
            <a:extLst>
              <a:ext uri="{FF2B5EF4-FFF2-40B4-BE49-F238E27FC236}">
                <a16:creationId xmlns:a16="http://schemas.microsoft.com/office/drawing/2014/main" id="{E81AEA80-BE1F-488E-B6F9-51B04BD21CFC}"/>
              </a:ext>
            </a:extLst>
          </p:cNvPr>
          <p:cNvSpPr>
            <a:spLocks noGrp="1"/>
          </p:cNvSpPr>
          <p:nvPr>
            <p:ph type="sldNum" sz="quarter" idx="4"/>
          </p:nvPr>
        </p:nvSpPr>
        <p:spPr/>
        <p:txBody>
          <a:bodyPr/>
          <a:lstStyle/>
          <a:p>
            <a:fld id="{1D93BD3E-1E9A-4970-A6F7-E7AC52762E0C}" type="slidenum">
              <a:rPr lang="en-US" smtClean="0"/>
              <a:pPr/>
              <a:t>2</a:t>
            </a:fld>
            <a:endParaRPr lang="en-US" dirty="0"/>
          </a:p>
        </p:txBody>
      </p:sp>
      <p:pic>
        <p:nvPicPr>
          <p:cNvPr id="5" name="Picture 4">
            <a:extLst>
              <a:ext uri="{FF2B5EF4-FFF2-40B4-BE49-F238E27FC236}">
                <a16:creationId xmlns:a16="http://schemas.microsoft.com/office/drawing/2014/main" id="{A75E339A-0B7B-4346-9CBD-7504378BD067}"/>
              </a:ext>
            </a:extLst>
          </p:cNvPr>
          <p:cNvPicPr>
            <a:picLocks noChangeAspect="1"/>
          </p:cNvPicPr>
          <p:nvPr/>
        </p:nvPicPr>
        <p:blipFill>
          <a:blip r:embed="rId3"/>
          <a:stretch>
            <a:fillRect/>
          </a:stretch>
        </p:blipFill>
        <p:spPr>
          <a:xfrm>
            <a:off x="444650" y="958798"/>
            <a:ext cx="4127350" cy="4121253"/>
          </a:xfrm>
          <a:prstGeom prst="rect">
            <a:avLst/>
          </a:prstGeom>
        </p:spPr>
      </p:pic>
    </p:spTree>
    <p:extLst>
      <p:ext uri="{BB962C8B-B14F-4D97-AF65-F5344CB8AC3E}">
        <p14:creationId xmlns:p14="http://schemas.microsoft.com/office/powerpoint/2010/main" val="1312099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47C155-74D6-414C-8118-4A04D63F8B20}"/>
              </a:ext>
            </a:extLst>
          </p:cNvPr>
          <p:cNvPicPr>
            <a:picLocks noChangeAspect="1"/>
          </p:cNvPicPr>
          <p:nvPr/>
        </p:nvPicPr>
        <p:blipFill>
          <a:blip r:embed="rId3"/>
          <a:stretch>
            <a:fillRect/>
          </a:stretch>
        </p:blipFill>
        <p:spPr>
          <a:xfrm>
            <a:off x="517808" y="1215146"/>
            <a:ext cx="8108383" cy="3151905"/>
          </a:xfrm>
          <a:prstGeom prst="rect">
            <a:avLst/>
          </a:prstGeom>
        </p:spPr>
      </p:pic>
      <p:sp>
        <p:nvSpPr>
          <p:cNvPr id="26" name="Oval 25">
            <a:extLst>
              <a:ext uri="{FF2B5EF4-FFF2-40B4-BE49-F238E27FC236}">
                <a16:creationId xmlns:a16="http://schemas.microsoft.com/office/drawing/2014/main" id="{B43EB397-1878-4373-A1A6-0A94E2AE868C}"/>
              </a:ext>
            </a:extLst>
          </p:cNvPr>
          <p:cNvSpPr/>
          <p:nvPr/>
        </p:nvSpPr>
        <p:spPr>
          <a:xfrm>
            <a:off x="3863074" y="2158050"/>
            <a:ext cx="539100" cy="1898683"/>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65D33B2D-6B77-4F34-A6A1-1C4766306490}"/>
              </a:ext>
            </a:extLst>
          </p:cNvPr>
          <p:cNvSpPr txBox="1"/>
          <p:nvPr/>
        </p:nvSpPr>
        <p:spPr>
          <a:xfrm>
            <a:off x="3863074" y="1586122"/>
            <a:ext cx="814030" cy="261610"/>
          </a:xfrm>
          <a:prstGeom prst="rect">
            <a:avLst/>
          </a:prstGeom>
          <a:solidFill>
            <a:schemeClr val="accent6">
              <a:lumMod val="20000"/>
              <a:lumOff val="80000"/>
            </a:schemeClr>
          </a:solidFill>
          <a:ln>
            <a:solidFill>
              <a:schemeClr val="accent6"/>
            </a:solidFill>
          </a:ln>
        </p:spPr>
        <p:txBody>
          <a:bodyPr wrap="square">
            <a:spAutoFit/>
          </a:bodyPr>
          <a:lstStyle/>
          <a:p>
            <a:r>
              <a:rPr lang="en-US" sz="1100" dirty="0"/>
              <a:t>Cold days</a:t>
            </a:r>
          </a:p>
        </p:txBody>
      </p:sp>
      <p:cxnSp>
        <p:nvCxnSpPr>
          <p:cNvPr id="28" name="Straight Arrow Connector 27">
            <a:extLst>
              <a:ext uri="{FF2B5EF4-FFF2-40B4-BE49-F238E27FC236}">
                <a16:creationId xmlns:a16="http://schemas.microsoft.com/office/drawing/2014/main" id="{5F046901-D1E7-4373-BD5F-859D7682E4C3}"/>
              </a:ext>
            </a:extLst>
          </p:cNvPr>
          <p:cNvCxnSpPr>
            <a:cxnSpLocks/>
            <a:stCxn id="27" idx="2"/>
            <a:endCxn id="26" idx="0"/>
          </p:cNvCxnSpPr>
          <p:nvPr/>
        </p:nvCxnSpPr>
        <p:spPr>
          <a:xfrm flipH="1">
            <a:off x="4132624" y="1847732"/>
            <a:ext cx="137465" cy="310318"/>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93D8D017-066F-4A75-AB3F-6D1A81D3A0ED}"/>
              </a:ext>
            </a:extLst>
          </p:cNvPr>
          <p:cNvSpPr/>
          <p:nvPr/>
        </p:nvSpPr>
        <p:spPr>
          <a:xfrm>
            <a:off x="5438774" y="1703505"/>
            <a:ext cx="438271" cy="235238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B43AEE8-74D3-4E20-957D-C2B34D503BE2}"/>
              </a:ext>
            </a:extLst>
          </p:cNvPr>
          <p:cNvSpPr/>
          <p:nvPr/>
        </p:nvSpPr>
        <p:spPr>
          <a:xfrm>
            <a:off x="1561450" y="3020485"/>
            <a:ext cx="334025" cy="103540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a:extLst>
              <a:ext uri="{FF2B5EF4-FFF2-40B4-BE49-F238E27FC236}">
                <a16:creationId xmlns:a16="http://schemas.microsoft.com/office/drawing/2014/main" id="{E7D81256-4D4D-4A36-B1AF-E72AC37AF875}"/>
              </a:ext>
            </a:extLst>
          </p:cNvPr>
          <p:cNvCxnSpPr>
            <a:cxnSpLocks/>
            <a:stCxn id="27" idx="1"/>
            <a:endCxn id="30" idx="7"/>
          </p:cNvCxnSpPr>
          <p:nvPr/>
        </p:nvCxnSpPr>
        <p:spPr>
          <a:xfrm flipH="1">
            <a:off x="1846558" y="1716927"/>
            <a:ext cx="2016516" cy="1455190"/>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91DC38D-810C-42C6-B937-8C1A525DCA38}"/>
              </a:ext>
            </a:extLst>
          </p:cNvPr>
          <p:cNvCxnSpPr>
            <a:cxnSpLocks/>
            <a:stCxn id="27" idx="3"/>
            <a:endCxn id="29" idx="1"/>
          </p:cNvCxnSpPr>
          <p:nvPr/>
        </p:nvCxnSpPr>
        <p:spPr>
          <a:xfrm>
            <a:off x="4677104" y="1716927"/>
            <a:ext cx="825853" cy="331077"/>
          </a:xfrm>
          <a:prstGeom prst="straightConnector1">
            <a:avLst/>
          </a:prstGeom>
          <a:ln w="127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7889F8B-3E38-497C-B089-3E0E919F6B15}"/>
              </a:ext>
            </a:extLst>
          </p:cNvPr>
          <p:cNvSpPr>
            <a:spLocks noGrp="1"/>
          </p:cNvSpPr>
          <p:nvPr>
            <p:ph type="title"/>
          </p:nvPr>
        </p:nvSpPr>
        <p:spPr/>
        <p:txBody>
          <a:bodyPr/>
          <a:lstStyle/>
          <a:p>
            <a:r>
              <a:rPr lang="en-US" dirty="0"/>
              <a:t>RUCed Capacity (HSL) in Q1 2022</a:t>
            </a:r>
            <a:endParaRPr lang="en-US" dirty="0">
              <a:solidFill>
                <a:srgbClr val="FF0000"/>
              </a:solidFill>
            </a:endParaRPr>
          </a:p>
        </p:txBody>
      </p:sp>
      <p:sp>
        <p:nvSpPr>
          <p:cNvPr id="3" name="Content Placeholder 2">
            <a:extLst>
              <a:ext uri="{FF2B5EF4-FFF2-40B4-BE49-F238E27FC236}">
                <a16:creationId xmlns:a16="http://schemas.microsoft.com/office/drawing/2014/main" id="{B1E89885-4FAF-4A7E-ABA2-D4633A0B24AA}"/>
              </a:ext>
            </a:extLst>
          </p:cNvPr>
          <p:cNvSpPr>
            <a:spLocks noGrp="1"/>
          </p:cNvSpPr>
          <p:nvPr>
            <p:ph idx="1"/>
          </p:nvPr>
        </p:nvSpPr>
        <p:spPr>
          <a:xfrm>
            <a:off x="304800" y="4455759"/>
            <a:ext cx="8534400" cy="1464274"/>
          </a:xfrm>
        </p:spPr>
        <p:txBody>
          <a:bodyPr/>
          <a:lstStyle/>
          <a:p>
            <a:r>
              <a:rPr lang="en-US" sz="1600" dirty="0"/>
              <a:t>To operate the grid in a more conservative manner, in Q1 2022, significant RUC activities occurred for the cold weather days namely Jan. 1-3, Feb. 2-5, Feb. 23-25. </a:t>
            </a:r>
          </a:p>
          <a:p>
            <a:r>
              <a:rPr lang="en-US" sz="1600" dirty="0"/>
              <a:t>RUC activities on remaining (non-cold) days were for other reasons that will be discussed later in this deck.</a:t>
            </a:r>
          </a:p>
          <a:p>
            <a:pPr lvl="1"/>
            <a:r>
              <a:rPr lang="en-US" sz="1400" dirty="0"/>
              <a:t>RUC activities on Jan. 7 were driven by gas restrictions and a combination of under-commitment and less than 6500 MW margin. </a:t>
            </a:r>
          </a:p>
          <a:p>
            <a:pPr lvl="1"/>
            <a:r>
              <a:rPr lang="en-US" sz="1400" dirty="0"/>
              <a:t>RUC activities on Mar 27 and 29 were for congestion issues.</a:t>
            </a:r>
          </a:p>
          <a:p>
            <a:pPr lvl="1"/>
            <a:endParaRPr lang="en-US" sz="1600" dirty="0"/>
          </a:p>
          <a:p>
            <a:endParaRPr lang="en-US" sz="1600" dirty="0"/>
          </a:p>
        </p:txBody>
      </p:sp>
      <p:sp>
        <p:nvSpPr>
          <p:cNvPr id="4" name="Slide Number Placeholder 3">
            <a:extLst>
              <a:ext uri="{FF2B5EF4-FFF2-40B4-BE49-F238E27FC236}">
                <a16:creationId xmlns:a16="http://schemas.microsoft.com/office/drawing/2014/main" id="{4FA24C78-50CC-4718-8706-B0C9FAFDB0FB}"/>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428048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9EF4-4E9C-49D1-8FCF-E5BE1F1389D4}"/>
              </a:ext>
            </a:extLst>
          </p:cNvPr>
          <p:cNvSpPr>
            <a:spLocks noGrp="1"/>
          </p:cNvSpPr>
          <p:nvPr>
            <p:ph type="title"/>
          </p:nvPr>
        </p:nvSpPr>
        <p:spPr/>
        <p:txBody>
          <a:bodyPr/>
          <a:lstStyle/>
          <a:p>
            <a:r>
              <a:rPr lang="en-US" dirty="0"/>
              <a:t>Gas Restrictions and Fuel Oil Use</a:t>
            </a:r>
          </a:p>
        </p:txBody>
      </p:sp>
      <p:sp>
        <p:nvSpPr>
          <p:cNvPr id="6" name="Content Placeholder 5">
            <a:extLst>
              <a:ext uri="{FF2B5EF4-FFF2-40B4-BE49-F238E27FC236}">
                <a16:creationId xmlns:a16="http://schemas.microsoft.com/office/drawing/2014/main" id="{C95F5A7F-E062-4A19-A436-89B42D5C036C}"/>
              </a:ext>
            </a:extLst>
          </p:cNvPr>
          <p:cNvSpPr>
            <a:spLocks noGrp="1"/>
          </p:cNvSpPr>
          <p:nvPr>
            <p:ph idx="1"/>
          </p:nvPr>
        </p:nvSpPr>
        <p:spPr/>
        <p:txBody>
          <a:bodyPr/>
          <a:lstStyle/>
          <a:p>
            <a:r>
              <a:rPr lang="en-US" dirty="0"/>
              <a:t>Most RUCs on the two cold weather events in February 2022 were to keep units available on fuel oil.</a:t>
            </a:r>
          </a:p>
        </p:txBody>
      </p:sp>
      <p:sp>
        <p:nvSpPr>
          <p:cNvPr id="4" name="Slide Number Placeholder 3">
            <a:extLst>
              <a:ext uri="{FF2B5EF4-FFF2-40B4-BE49-F238E27FC236}">
                <a16:creationId xmlns:a16="http://schemas.microsoft.com/office/drawing/2014/main" id="{C0F6A971-546A-4955-A4E2-9510DE076A84}"/>
              </a:ext>
            </a:extLst>
          </p:cNvPr>
          <p:cNvSpPr>
            <a:spLocks noGrp="1"/>
          </p:cNvSpPr>
          <p:nvPr>
            <p:ph type="sldNum" sz="quarter" idx="4"/>
          </p:nvPr>
        </p:nvSpPr>
        <p:spPr/>
        <p:txBody>
          <a:bodyPr/>
          <a:lstStyle/>
          <a:p>
            <a:fld id="{1D93BD3E-1E9A-4970-A6F7-E7AC52762E0C}" type="slidenum">
              <a:rPr lang="en-US" smtClean="0"/>
              <a:pPr/>
              <a:t>4</a:t>
            </a:fld>
            <a:endParaRPr lang="en-US" dirty="0"/>
          </a:p>
        </p:txBody>
      </p:sp>
      <p:pic>
        <p:nvPicPr>
          <p:cNvPr id="5" name="Picture 4">
            <a:extLst>
              <a:ext uri="{FF2B5EF4-FFF2-40B4-BE49-F238E27FC236}">
                <a16:creationId xmlns:a16="http://schemas.microsoft.com/office/drawing/2014/main" id="{1610FA03-B8DF-4ECF-9A15-53F4A19075AB}"/>
              </a:ext>
            </a:extLst>
          </p:cNvPr>
          <p:cNvPicPr>
            <a:picLocks noChangeAspect="1"/>
          </p:cNvPicPr>
          <p:nvPr/>
        </p:nvPicPr>
        <p:blipFill>
          <a:blip r:embed="rId3"/>
          <a:stretch>
            <a:fillRect/>
          </a:stretch>
        </p:blipFill>
        <p:spPr>
          <a:xfrm>
            <a:off x="371122" y="1603076"/>
            <a:ext cx="8468078" cy="3956647"/>
          </a:xfrm>
          <a:prstGeom prst="rect">
            <a:avLst/>
          </a:prstGeom>
        </p:spPr>
      </p:pic>
      <p:cxnSp>
        <p:nvCxnSpPr>
          <p:cNvPr id="8" name="Straight Connector 7">
            <a:extLst>
              <a:ext uri="{FF2B5EF4-FFF2-40B4-BE49-F238E27FC236}">
                <a16:creationId xmlns:a16="http://schemas.microsoft.com/office/drawing/2014/main" id="{498A5055-C681-4C8A-B144-160DCE9DF272}"/>
              </a:ext>
            </a:extLst>
          </p:cNvPr>
          <p:cNvCxnSpPr/>
          <p:nvPr/>
        </p:nvCxnSpPr>
        <p:spPr>
          <a:xfrm>
            <a:off x="3471863" y="2347912"/>
            <a:ext cx="0" cy="3057525"/>
          </a:xfrm>
          <a:prstGeom prst="line">
            <a:avLst/>
          </a:prstGeom>
          <a:ln w="2857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92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69920-20EC-4C21-887F-2E596DEAC597}"/>
              </a:ext>
            </a:extLst>
          </p:cNvPr>
          <p:cNvSpPr>
            <a:spLocks noGrp="1"/>
          </p:cNvSpPr>
          <p:nvPr>
            <p:ph type="title"/>
          </p:nvPr>
        </p:nvSpPr>
        <p:spPr/>
        <p:txBody>
          <a:bodyPr/>
          <a:lstStyle/>
          <a:p>
            <a:r>
              <a:rPr lang="en-US" dirty="0"/>
              <a:t>Potential Icing Impact on Wind Power</a:t>
            </a:r>
          </a:p>
        </p:txBody>
      </p:sp>
      <p:sp>
        <p:nvSpPr>
          <p:cNvPr id="4" name="Slide Number Placeholder 3">
            <a:extLst>
              <a:ext uri="{FF2B5EF4-FFF2-40B4-BE49-F238E27FC236}">
                <a16:creationId xmlns:a16="http://schemas.microsoft.com/office/drawing/2014/main" id="{A77A4612-5E54-4484-9A05-7092EF87C7C9}"/>
              </a:ext>
            </a:extLst>
          </p:cNvPr>
          <p:cNvSpPr>
            <a:spLocks noGrp="1"/>
          </p:cNvSpPr>
          <p:nvPr>
            <p:ph type="sldNum" sz="quarter" idx="4"/>
          </p:nvPr>
        </p:nvSpPr>
        <p:spPr/>
        <p:txBody>
          <a:bodyPr/>
          <a:lstStyle/>
          <a:p>
            <a:fld id="{1D93BD3E-1E9A-4970-A6F7-E7AC52762E0C}" type="slidenum">
              <a:rPr lang="en-US" smtClean="0"/>
              <a:pPr/>
              <a:t>5</a:t>
            </a:fld>
            <a:endParaRPr lang="en-US" dirty="0"/>
          </a:p>
        </p:txBody>
      </p:sp>
      <p:sp>
        <p:nvSpPr>
          <p:cNvPr id="7" name="Content Placeholder 6">
            <a:extLst>
              <a:ext uri="{FF2B5EF4-FFF2-40B4-BE49-F238E27FC236}">
                <a16:creationId xmlns:a16="http://schemas.microsoft.com/office/drawing/2014/main" id="{C33E0906-C020-4ADB-AE28-64EEC60BA7D2}"/>
              </a:ext>
            </a:extLst>
          </p:cNvPr>
          <p:cNvSpPr>
            <a:spLocks noGrp="1"/>
          </p:cNvSpPr>
          <p:nvPr>
            <p:ph idx="1"/>
          </p:nvPr>
        </p:nvSpPr>
        <p:spPr/>
        <p:txBody>
          <a:bodyPr/>
          <a:lstStyle/>
          <a:p>
            <a:r>
              <a:rPr lang="en-US" sz="1800" dirty="0"/>
              <a:t>ERCOT receives an icing forecast from both wind forecast providers, and icing impact is also factored-in when planning to operate during cold weather events.</a:t>
            </a:r>
          </a:p>
          <a:p>
            <a:pPr lvl="1"/>
            <a:r>
              <a:rPr lang="en-US" sz="1600" dirty="0"/>
              <a:t>The graph below shows an example icing forecast that was received for Feb 2</a:t>
            </a:r>
            <a:r>
              <a:rPr lang="en-US" sz="1600" baseline="30000" dirty="0"/>
              <a:t>nd</a:t>
            </a:r>
            <a:r>
              <a:rPr lang="en-US" sz="1600" dirty="0"/>
              <a:t> through Feb 5</a:t>
            </a:r>
            <a:r>
              <a:rPr lang="en-US" sz="1600" baseline="30000" dirty="0"/>
              <a:t>th</a:t>
            </a:r>
            <a:r>
              <a:rPr lang="en-US" sz="1600" dirty="0"/>
              <a:t> as of 08:00 on Feb 2, 2022. The worse case projection was up to ~14,000 MW of icing impact around midnight of Feb 3.</a:t>
            </a:r>
          </a:p>
        </p:txBody>
      </p:sp>
      <p:pic>
        <p:nvPicPr>
          <p:cNvPr id="9" name="Content Placeholder 4">
            <a:extLst>
              <a:ext uri="{FF2B5EF4-FFF2-40B4-BE49-F238E27FC236}">
                <a16:creationId xmlns:a16="http://schemas.microsoft.com/office/drawing/2014/main" id="{5DC75ECE-D584-4F6A-98EF-7D4BB6CEB560}"/>
              </a:ext>
            </a:extLst>
          </p:cNvPr>
          <p:cNvPicPr>
            <a:picLocks noChangeAspect="1"/>
          </p:cNvPicPr>
          <p:nvPr/>
        </p:nvPicPr>
        <p:blipFill>
          <a:blip r:embed="rId3"/>
          <a:stretch>
            <a:fillRect/>
          </a:stretch>
        </p:blipFill>
        <p:spPr>
          <a:xfrm>
            <a:off x="304800" y="2576638"/>
            <a:ext cx="8534400" cy="3086220"/>
          </a:xfrm>
          <a:prstGeom prst="rect">
            <a:avLst/>
          </a:prstGeom>
        </p:spPr>
      </p:pic>
    </p:spTree>
    <p:extLst>
      <p:ext uri="{BB962C8B-B14F-4D97-AF65-F5344CB8AC3E}">
        <p14:creationId xmlns:p14="http://schemas.microsoft.com/office/powerpoint/2010/main" val="1996075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DCC00C-50C3-4065-AD84-2B9919496856}"/>
              </a:ext>
            </a:extLst>
          </p:cNvPr>
          <p:cNvPicPr>
            <a:picLocks noChangeAspect="1"/>
          </p:cNvPicPr>
          <p:nvPr/>
        </p:nvPicPr>
        <p:blipFill>
          <a:blip r:embed="rId3"/>
          <a:stretch>
            <a:fillRect/>
          </a:stretch>
        </p:blipFill>
        <p:spPr>
          <a:xfrm>
            <a:off x="0" y="1243769"/>
            <a:ext cx="9144000" cy="4755757"/>
          </a:xfrm>
          <a:prstGeom prst="rect">
            <a:avLst/>
          </a:prstGeom>
        </p:spPr>
      </p:pic>
      <p:sp>
        <p:nvSpPr>
          <p:cNvPr id="2" name="Title 1">
            <a:extLst>
              <a:ext uri="{FF2B5EF4-FFF2-40B4-BE49-F238E27FC236}">
                <a16:creationId xmlns:a16="http://schemas.microsoft.com/office/drawing/2014/main" id="{41BD9DEA-A918-4248-90D2-697F5FAFC607}"/>
              </a:ext>
            </a:extLst>
          </p:cNvPr>
          <p:cNvSpPr>
            <a:spLocks noGrp="1"/>
          </p:cNvSpPr>
          <p:nvPr>
            <p:ph type="title"/>
          </p:nvPr>
        </p:nvSpPr>
        <p:spPr/>
        <p:txBody>
          <a:bodyPr/>
          <a:lstStyle/>
          <a:p>
            <a:r>
              <a:rPr lang="en-US" sz="2800" dirty="0"/>
              <a:t>Real-time Headroom Trend Q1 2022</a:t>
            </a:r>
            <a:endParaRPr lang="en-US" sz="2800" dirty="0">
              <a:solidFill>
                <a:srgbClr val="FF0000"/>
              </a:solidFill>
            </a:endParaRPr>
          </a:p>
        </p:txBody>
      </p:sp>
      <p:sp>
        <p:nvSpPr>
          <p:cNvPr id="5" name="Content Placeholder 4">
            <a:extLst>
              <a:ext uri="{FF2B5EF4-FFF2-40B4-BE49-F238E27FC236}">
                <a16:creationId xmlns:a16="http://schemas.microsoft.com/office/drawing/2014/main" id="{20E17D4C-4BE6-4D70-8552-CAA8E92C6EED}"/>
              </a:ext>
            </a:extLst>
          </p:cNvPr>
          <p:cNvSpPr>
            <a:spLocks noGrp="1"/>
          </p:cNvSpPr>
          <p:nvPr>
            <p:ph idx="1"/>
          </p:nvPr>
        </p:nvSpPr>
        <p:spPr/>
        <p:txBody>
          <a:bodyPr/>
          <a:lstStyle/>
          <a:p>
            <a:pPr marL="0" indent="0">
              <a:buNone/>
            </a:pPr>
            <a:r>
              <a:rPr lang="en-US" sz="1800" i="1" dirty="0"/>
              <a:t>Real Time Headroom = Total Online HSL + Offline Non-Spin – Actual Load  </a:t>
            </a:r>
          </a:p>
          <a:p>
            <a:endParaRPr lang="en-US" dirty="0"/>
          </a:p>
        </p:txBody>
      </p:sp>
      <p:sp>
        <p:nvSpPr>
          <p:cNvPr id="4" name="Slide Number Placeholder 3">
            <a:extLst>
              <a:ext uri="{FF2B5EF4-FFF2-40B4-BE49-F238E27FC236}">
                <a16:creationId xmlns:a16="http://schemas.microsoft.com/office/drawing/2014/main" id="{0998EC6D-C7AB-4C72-9094-A08D0B7A8187}"/>
              </a:ext>
            </a:extLst>
          </p:cNvPr>
          <p:cNvSpPr>
            <a:spLocks noGrp="1"/>
          </p:cNvSpPr>
          <p:nvPr>
            <p:ph type="sldNum" sz="quarter" idx="4"/>
          </p:nvPr>
        </p:nvSpPr>
        <p:spPr/>
        <p:txBody>
          <a:bodyPr/>
          <a:lstStyle/>
          <a:p>
            <a:fld id="{1D93BD3E-1E9A-4970-A6F7-E7AC52762E0C}" type="slidenum">
              <a:rPr lang="en-US" smtClean="0"/>
              <a:pPr/>
              <a:t>6</a:t>
            </a:fld>
            <a:endParaRPr lang="en-US" dirty="0"/>
          </a:p>
        </p:txBody>
      </p:sp>
      <p:graphicFrame>
        <p:nvGraphicFramePr>
          <p:cNvPr id="8" name="Table 7">
            <a:extLst>
              <a:ext uri="{FF2B5EF4-FFF2-40B4-BE49-F238E27FC236}">
                <a16:creationId xmlns:a16="http://schemas.microsoft.com/office/drawing/2014/main" id="{63C79535-2DCF-4432-BF13-BD10AB224894}"/>
              </a:ext>
            </a:extLst>
          </p:cNvPr>
          <p:cNvGraphicFramePr>
            <a:graphicFrameLocks noGrp="1"/>
          </p:cNvGraphicFramePr>
          <p:nvPr>
            <p:extLst>
              <p:ext uri="{D42A27DB-BD31-4B8C-83A1-F6EECF244321}">
                <p14:modId xmlns:p14="http://schemas.microsoft.com/office/powerpoint/2010/main" val="705613814"/>
              </p:ext>
            </p:extLst>
          </p:nvPr>
        </p:nvGraphicFramePr>
        <p:xfrm>
          <a:off x="3021270" y="5321109"/>
          <a:ext cx="1954089" cy="1362968"/>
        </p:xfrm>
        <a:graphic>
          <a:graphicData uri="http://schemas.openxmlformats.org/drawingml/2006/table">
            <a:tbl>
              <a:tblPr firstRow="1" firstCol="1" bandRow="1">
                <a:tableStyleId>{5C22544A-7EE6-4342-B048-85BDC9FD1C3A}</a:tableStyleId>
              </a:tblPr>
              <a:tblGrid>
                <a:gridCol w="1636849">
                  <a:extLst>
                    <a:ext uri="{9D8B030D-6E8A-4147-A177-3AD203B41FA5}">
                      <a16:colId xmlns:a16="http://schemas.microsoft.com/office/drawing/2014/main" val="3112736366"/>
                    </a:ext>
                  </a:extLst>
                </a:gridCol>
                <a:gridCol w="317240">
                  <a:extLst>
                    <a:ext uri="{9D8B030D-6E8A-4147-A177-3AD203B41FA5}">
                      <a16:colId xmlns:a16="http://schemas.microsoft.com/office/drawing/2014/main" val="4171816812"/>
                    </a:ext>
                  </a:extLst>
                </a:gridCol>
              </a:tblGrid>
              <a:tr h="0">
                <a:tc gridSpan="2">
                  <a:txBody>
                    <a:bodyPr/>
                    <a:lstStyle/>
                    <a:p>
                      <a:pPr marL="0" marR="0">
                        <a:lnSpc>
                          <a:spcPct val="107000"/>
                        </a:lnSpc>
                        <a:spcBef>
                          <a:spcPts val="0"/>
                        </a:spcBef>
                        <a:spcAft>
                          <a:spcPts val="0"/>
                        </a:spcAft>
                      </a:pPr>
                      <a:r>
                        <a:rPr lang="en-US" sz="1100" dirty="0">
                          <a:effectLst/>
                        </a:rPr>
                        <a:t>Coldest Temperature</a:t>
                      </a:r>
                      <a:r>
                        <a:rPr lang="en-US" sz="1100" u="sng" dirty="0">
                          <a:effectLst/>
                        </a:rPr>
                        <a:t> </a:t>
                      </a:r>
                      <a:r>
                        <a:rPr lang="en-US" sz="1000" u="sng" dirty="0">
                          <a:effectLst/>
                        </a:rPr>
                        <a:t>(°F)</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710692702"/>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rPr>
                        <a:t>Dallas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50926"/>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Houston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4026001"/>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Austin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726727"/>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San Antonio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9869877"/>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Brownsville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362704"/>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Abilene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9653309"/>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Midland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442891"/>
                  </a:ext>
                </a:extLst>
              </a:tr>
            </a:tbl>
          </a:graphicData>
        </a:graphic>
      </p:graphicFrame>
      <p:graphicFrame>
        <p:nvGraphicFramePr>
          <p:cNvPr id="10" name="Table 9">
            <a:extLst>
              <a:ext uri="{FF2B5EF4-FFF2-40B4-BE49-F238E27FC236}">
                <a16:creationId xmlns:a16="http://schemas.microsoft.com/office/drawing/2014/main" id="{C160A6F3-90FF-4DCC-90E0-447C5690CE7C}"/>
              </a:ext>
            </a:extLst>
          </p:cNvPr>
          <p:cNvGraphicFramePr>
            <a:graphicFrameLocks noGrp="1"/>
          </p:cNvGraphicFramePr>
          <p:nvPr>
            <p:extLst>
              <p:ext uri="{D42A27DB-BD31-4B8C-83A1-F6EECF244321}">
                <p14:modId xmlns:p14="http://schemas.microsoft.com/office/powerpoint/2010/main" val="773559136"/>
              </p:ext>
            </p:extLst>
          </p:nvPr>
        </p:nvGraphicFramePr>
        <p:xfrm>
          <a:off x="5337020" y="5318042"/>
          <a:ext cx="1954089" cy="1362968"/>
        </p:xfrm>
        <a:graphic>
          <a:graphicData uri="http://schemas.openxmlformats.org/drawingml/2006/table">
            <a:tbl>
              <a:tblPr firstRow="1" firstCol="1" bandRow="1">
                <a:tableStyleId>{5C22544A-7EE6-4342-B048-85BDC9FD1C3A}</a:tableStyleId>
              </a:tblPr>
              <a:tblGrid>
                <a:gridCol w="1636849">
                  <a:extLst>
                    <a:ext uri="{9D8B030D-6E8A-4147-A177-3AD203B41FA5}">
                      <a16:colId xmlns:a16="http://schemas.microsoft.com/office/drawing/2014/main" val="3112736366"/>
                    </a:ext>
                  </a:extLst>
                </a:gridCol>
                <a:gridCol w="317240">
                  <a:extLst>
                    <a:ext uri="{9D8B030D-6E8A-4147-A177-3AD203B41FA5}">
                      <a16:colId xmlns:a16="http://schemas.microsoft.com/office/drawing/2014/main" val="4171816812"/>
                    </a:ext>
                  </a:extLst>
                </a:gridCol>
              </a:tblGrid>
              <a:tr h="0">
                <a:tc gridSpan="2">
                  <a:txBody>
                    <a:bodyPr/>
                    <a:lstStyle/>
                    <a:p>
                      <a:pPr marL="0" marR="0">
                        <a:lnSpc>
                          <a:spcPct val="107000"/>
                        </a:lnSpc>
                        <a:spcBef>
                          <a:spcPts val="0"/>
                        </a:spcBef>
                        <a:spcAft>
                          <a:spcPts val="0"/>
                        </a:spcAft>
                      </a:pPr>
                      <a:r>
                        <a:rPr lang="en-US" sz="1100" dirty="0">
                          <a:effectLst/>
                        </a:rPr>
                        <a:t>Coldest Temperature</a:t>
                      </a:r>
                      <a:r>
                        <a:rPr lang="en-US" sz="1100" u="sng" dirty="0">
                          <a:effectLst/>
                        </a:rPr>
                        <a:t> </a:t>
                      </a:r>
                      <a:r>
                        <a:rPr lang="en-US" sz="1000" u="sng" dirty="0">
                          <a:effectLst/>
                        </a:rPr>
                        <a:t>(°F)</a:t>
                      </a:r>
                      <a:r>
                        <a:rPr lang="en-US" sz="1100" dirty="0">
                          <a:effectLst/>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710692702"/>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Dallas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150926"/>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Houston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37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4026001"/>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rPr>
                        <a:t>Austin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29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726727"/>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dirty="0">
                          <a:effectLst/>
                        </a:rPr>
                        <a:t>San Antonio</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69869877"/>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rPr>
                        <a:t>Brownsville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42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30362704"/>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rPr>
                        <a:t>Abilene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49653309"/>
                  </a:ext>
                </a:extLst>
              </a:tr>
              <a:tr h="0">
                <a:tc>
                  <a:txBody>
                    <a:bodyPr/>
                    <a:lstStyle/>
                    <a:p>
                      <a:pPr marL="342900" marR="0" lvl="0" indent="-342900">
                        <a:lnSpc>
                          <a:spcPct val="107000"/>
                        </a:lnSpc>
                        <a:spcBef>
                          <a:spcPts val="0"/>
                        </a:spcBef>
                        <a:spcAft>
                          <a:spcPts val="0"/>
                        </a:spcAft>
                        <a:buFont typeface="Symbol" panose="05050102010706020507" pitchFamily="18" charset="2"/>
                        <a:buChar char=""/>
                      </a:pPr>
                      <a:r>
                        <a:rPr lang="en-US" sz="1100">
                          <a:effectLst/>
                        </a:rPr>
                        <a:t>Midland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1100" dirty="0">
                          <a:effectLst/>
                        </a:rPr>
                        <a:t>19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5442891"/>
                  </a:ext>
                </a:extLst>
              </a:tr>
            </a:tbl>
          </a:graphicData>
        </a:graphic>
      </p:graphicFrame>
      <p:sp>
        <p:nvSpPr>
          <p:cNvPr id="12" name="Oval 11">
            <a:extLst>
              <a:ext uri="{FF2B5EF4-FFF2-40B4-BE49-F238E27FC236}">
                <a16:creationId xmlns:a16="http://schemas.microsoft.com/office/drawing/2014/main" id="{99E7D61F-D516-495E-B218-B95A81E5EDEB}"/>
              </a:ext>
            </a:extLst>
          </p:cNvPr>
          <p:cNvSpPr/>
          <p:nvPr/>
        </p:nvSpPr>
        <p:spPr>
          <a:xfrm>
            <a:off x="3554105" y="2100911"/>
            <a:ext cx="696686" cy="2363057"/>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0FE5545-C6C5-4DA7-994E-76BF99D23874}"/>
              </a:ext>
            </a:extLst>
          </p:cNvPr>
          <p:cNvSpPr/>
          <p:nvPr/>
        </p:nvSpPr>
        <p:spPr>
          <a:xfrm>
            <a:off x="5546277" y="2490921"/>
            <a:ext cx="444245" cy="1876157"/>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723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34377-8376-4E41-9334-CB5CD1ED1B75}"/>
              </a:ext>
            </a:extLst>
          </p:cNvPr>
          <p:cNvPicPr>
            <a:picLocks noChangeAspect="1"/>
          </p:cNvPicPr>
          <p:nvPr/>
        </p:nvPicPr>
        <p:blipFill>
          <a:blip r:embed="rId3"/>
          <a:stretch>
            <a:fillRect/>
          </a:stretch>
        </p:blipFill>
        <p:spPr>
          <a:xfrm>
            <a:off x="0" y="849063"/>
            <a:ext cx="9144000" cy="5159873"/>
          </a:xfrm>
          <a:prstGeom prst="rect">
            <a:avLst/>
          </a:prstGeom>
        </p:spPr>
      </p:pic>
      <p:sp>
        <p:nvSpPr>
          <p:cNvPr id="2" name="Title 1">
            <a:extLst>
              <a:ext uri="{FF2B5EF4-FFF2-40B4-BE49-F238E27FC236}">
                <a16:creationId xmlns:a16="http://schemas.microsoft.com/office/drawing/2014/main" id="{B1B11980-A8D3-4AB2-97DF-CCEBB5075914}"/>
              </a:ext>
            </a:extLst>
          </p:cNvPr>
          <p:cNvSpPr>
            <a:spLocks noGrp="1"/>
          </p:cNvSpPr>
          <p:nvPr>
            <p:ph type="title"/>
          </p:nvPr>
        </p:nvSpPr>
        <p:spPr/>
        <p:txBody>
          <a:bodyPr/>
          <a:lstStyle/>
          <a:p>
            <a:r>
              <a:rPr lang="en-US" sz="2800" dirty="0"/>
              <a:t>Reserves without RUCs on Feb 23-24, 2022</a:t>
            </a:r>
          </a:p>
        </p:txBody>
      </p:sp>
      <p:sp>
        <p:nvSpPr>
          <p:cNvPr id="3" name="Content Placeholder 2">
            <a:extLst>
              <a:ext uri="{FF2B5EF4-FFF2-40B4-BE49-F238E27FC236}">
                <a16:creationId xmlns:a16="http://schemas.microsoft.com/office/drawing/2014/main" id="{7CEF2AD1-D96A-48D7-A243-DFACF86D938B}"/>
              </a:ext>
            </a:extLst>
          </p:cNvPr>
          <p:cNvSpPr>
            <a:spLocks noGrp="1"/>
          </p:cNvSpPr>
          <p:nvPr>
            <p:ph idx="1"/>
          </p:nvPr>
        </p:nvSpPr>
        <p:spPr>
          <a:xfrm>
            <a:off x="2754350" y="5558170"/>
            <a:ext cx="6084849" cy="818946"/>
          </a:xfrm>
        </p:spPr>
        <p:txBody>
          <a:bodyPr/>
          <a:lstStyle/>
          <a:p>
            <a:pPr marL="0" indent="0">
              <a:buNone/>
            </a:pPr>
            <a:r>
              <a:rPr lang="en-US" sz="1600" dirty="0"/>
              <a:t>PRC from </a:t>
            </a:r>
            <a:r>
              <a:rPr lang="en-US" sz="1600" dirty="0" err="1"/>
              <a:t>RUCed</a:t>
            </a:r>
            <a:r>
              <a:rPr lang="en-US" sz="1600" dirty="0"/>
              <a:t> units only counts 20% of headroom and does not count impact of RUCs on other units; PRC would likely have been lower</a:t>
            </a:r>
          </a:p>
          <a:p>
            <a:endParaRPr lang="en-US" dirty="0"/>
          </a:p>
        </p:txBody>
      </p:sp>
      <p:sp>
        <p:nvSpPr>
          <p:cNvPr id="4" name="Slide Number Placeholder 3">
            <a:extLst>
              <a:ext uri="{FF2B5EF4-FFF2-40B4-BE49-F238E27FC236}">
                <a16:creationId xmlns:a16="http://schemas.microsoft.com/office/drawing/2014/main" id="{62C919B7-60B3-4C84-9EC5-8A82810EB17C}"/>
              </a:ext>
            </a:extLst>
          </p:cNvPr>
          <p:cNvSpPr>
            <a:spLocks noGrp="1"/>
          </p:cNvSpPr>
          <p:nvPr>
            <p:ph type="sldNum" sz="quarter" idx="4"/>
          </p:nvPr>
        </p:nvSpPr>
        <p:spPr/>
        <p:txBody>
          <a:bodyPr/>
          <a:lstStyle/>
          <a:p>
            <a:fld id="{1D93BD3E-1E9A-4970-A6F7-E7AC52762E0C}" type="slidenum">
              <a:rPr lang="en-US" smtClean="0"/>
              <a:pPr/>
              <a:t>7</a:t>
            </a:fld>
            <a:endParaRPr lang="en-US" dirty="0"/>
          </a:p>
        </p:txBody>
      </p:sp>
      <p:sp>
        <p:nvSpPr>
          <p:cNvPr id="10" name="Arrow: Left 9">
            <a:extLst>
              <a:ext uri="{FF2B5EF4-FFF2-40B4-BE49-F238E27FC236}">
                <a16:creationId xmlns:a16="http://schemas.microsoft.com/office/drawing/2014/main" id="{D59164FF-F5E3-4A2D-AE5D-BBF043367305}"/>
              </a:ext>
            </a:extLst>
          </p:cNvPr>
          <p:cNvSpPr/>
          <p:nvPr/>
        </p:nvSpPr>
        <p:spPr>
          <a:xfrm rot="2033325">
            <a:off x="4544516" y="4973892"/>
            <a:ext cx="948249" cy="34961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755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81C1-98C5-4EC3-BB38-FED1156E5BD1}"/>
              </a:ext>
            </a:extLst>
          </p:cNvPr>
          <p:cNvSpPr>
            <a:spLocks noGrp="1"/>
          </p:cNvSpPr>
          <p:nvPr>
            <p:ph type="title"/>
          </p:nvPr>
        </p:nvSpPr>
        <p:spPr/>
        <p:txBody>
          <a:bodyPr/>
          <a:lstStyle/>
          <a:p>
            <a:r>
              <a:rPr lang="en-US" sz="2400" dirty="0" err="1"/>
              <a:t>RUCed</a:t>
            </a:r>
            <a:r>
              <a:rPr lang="en-US" sz="2400" dirty="0"/>
              <a:t> Capacity by Cause (Non-Cold Days) Q1 2022</a:t>
            </a:r>
            <a:endParaRPr lang="en-US" sz="2400" dirty="0">
              <a:solidFill>
                <a:srgbClr val="FF0000"/>
              </a:solidFill>
            </a:endParaRPr>
          </a:p>
        </p:txBody>
      </p:sp>
      <p:sp>
        <p:nvSpPr>
          <p:cNvPr id="4" name="Slide Number Placeholder 3">
            <a:extLst>
              <a:ext uri="{FF2B5EF4-FFF2-40B4-BE49-F238E27FC236}">
                <a16:creationId xmlns:a16="http://schemas.microsoft.com/office/drawing/2014/main" id="{E81AEA80-BE1F-488E-B6F9-51B04BD21CFC}"/>
              </a:ext>
            </a:extLst>
          </p:cNvPr>
          <p:cNvSpPr>
            <a:spLocks noGrp="1"/>
          </p:cNvSpPr>
          <p:nvPr>
            <p:ph type="sldNum" sz="quarter" idx="4"/>
          </p:nvPr>
        </p:nvSpPr>
        <p:spPr/>
        <p:txBody>
          <a:bodyPr/>
          <a:lstStyle/>
          <a:p>
            <a:fld id="{1D93BD3E-1E9A-4970-A6F7-E7AC52762E0C}" type="slidenum">
              <a:rPr lang="en-US" smtClean="0"/>
              <a:pPr/>
              <a:t>8</a:t>
            </a:fld>
            <a:endParaRPr lang="en-US" dirty="0"/>
          </a:p>
        </p:txBody>
      </p:sp>
      <p:sp>
        <p:nvSpPr>
          <p:cNvPr id="14" name="TextBox 13">
            <a:extLst>
              <a:ext uri="{FF2B5EF4-FFF2-40B4-BE49-F238E27FC236}">
                <a16:creationId xmlns:a16="http://schemas.microsoft.com/office/drawing/2014/main" id="{4A7BBE05-F978-447D-A5E9-927700FECCF3}"/>
              </a:ext>
            </a:extLst>
          </p:cNvPr>
          <p:cNvSpPr txBox="1"/>
          <p:nvPr/>
        </p:nvSpPr>
        <p:spPr>
          <a:xfrm>
            <a:off x="-47431" y="4889367"/>
            <a:ext cx="2727569" cy="1384995"/>
          </a:xfrm>
          <a:prstGeom prst="rect">
            <a:avLst/>
          </a:prstGeom>
          <a:noFill/>
        </p:spPr>
        <p:txBody>
          <a:bodyPr wrap="square">
            <a:spAutoFit/>
          </a:bodyPr>
          <a:lstStyle/>
          <a:p>
            <a:pPr marR="0" lvl="0">
              <a:spcBef>
                <a:spcPts val="0"/>
              </a:spcBef>
              <a:spcAft>
                <a:spcPts val="0"/>
              </a:spcAft>
            </a:pPr>
            <a:r>
              <a:rPr lang="en-US" sz="1100" dirty="0">
                <a:solidFill>
                  <a:schemeClr val="accent2"/>
                </a:solidFill>
                <a:effectLst/>
                <a:latin typeface="Calibri" panose="020F0502020204030204" pitchFamily="34" charset="0"/>
                <a:ea typeface="Times New Roman" panose="02020603050405020304" pitchFamily="18" charset="0"/>
              </a:rPr>
              <a:t>HASL: High Ancillary Services Limit = the capacity of generation resources minus their ancillary services commitments</a:t>
            </a:r>
          </a:p>
          <a:p>
            <a:pPr marR="0" lvl="0">
              <a:spcBef>
                <a:spcPts val="0"/>
              </a:spcBef>
              <a:spcAft>
                <a:spcPts val="0"/>
              </a:spcAft>
            </a:pPr>
            <a:r>
              <a:rPr lang="en-US" sz="1100" dirty="0">
                <a:solidFill>
                  <a:schemeClr val="accent2"/>
                </a:solidFill>
                <a:effectLst/>
                <a:latin typeface="Calibri" panose="020F0502020204030204" pitchFamily="34" charset="0"/>
                <a:ea typeface="Times New Roman" panose="02020603050405020304" pitchFamily="18" charset="0"/>
              </a:rPr>
              <a:t>CC Margin</a:t>
            </a:r>
            <a:r>
              <a:rPr lang="en-US" sz="1100" dirty="0">
                <a:solidFill>
                  <a:schemeClr val="accent2"/>
                </a:solidFill>
                <a:latin typeface="Calibri" panose="020F0502020204030204" pitchFamily="34" charset="0"/>
                <a:ea typeface="Times New Roman" panose="02020603050405020304" pitchFamily="18" charset="0"/>
              </a:rPr>
              <a:t>: </a:t>
            </a:r>
            <a:r>
              <a:rPr lang="en-US" sz="1100" dirty="0">
                <a:solidFill>
                  <a:schemeClr val="accent2"/>
                </a:solidFill>
                <a:effectLst/>
                <a:latin typeface="Calibri" panose="020F0502020204030204" pitchFamily="34" charset="0"/>
                <a:ea typeface="Times New Roman" panose="02020603050405020304" pitchFamily="18" charset="0"/>
              </a:rPr>
              <a:t>Committed Generation Capacity minus Load Forecast</a:t>
            </a:r>
          </a:p>
          <a:p>
            <a:pPr marR="0" lvl="0">
              <a:spcBef>
                <a:spcPts val="0"/>
              </a:spcBef>
              <a:spcAft>
                <a:spcPts val="0"/>
              </a:spcAft>
            </a:pPr>
            <a:r>
              <a:rPr lang="en-US" sz="1100" dirty="0">
                <a:solidFill>
                  <a:schemeClr val="accent2"/>
                </a:solidFill>
                <a:latin typeface="Calibri" panose="020F0502020204030204" pitchFamily="34" charset="0"/>
                <a:ea typeface="Times New Roman" panose="02020603050405020304" pitchFamily="18" charset="0"/>
              </a:rPr>
              <a:t>HASL Margin: HASL – Load Forecast</a:t>
            </a:r>
          </a:p>
          <a:p>
            <a:pPr marR="0" lvl="0">
              <a:spcBef>
                <a:spcPts val="0"/>
              </a:spcBef>
              <a:spcAft>
                <a:spcPts val="0"/>
              </a:spcAft>
            </a:pPr>
            <a:endParaRPr lang="en-US" sz="700" dirty="0">
              <a:solidFill>
                <a:schemeClr val="accent2"/>
              </a:solidFill>
              <a:effectLst/>
              <a:latin typeface="Calibri" panose="020F0502020204030204" pitchFamily="34" charset="0"/>
              <a:ea typeface="Times New Roman" panose="02020603050405020304" pitchFamily="18" charset="0"/>
            </a:endParaRPr>
          </a:p>
          <a:p>
            <a:pPr marR="0" lvl="0">
              <a:spcBef>
                <a:spcPts val="0"/>
              </a:spcBef>
              <a:spcAft>
                <a:spcPts val="0"/>
              </a:spcAft>
            </a:pPr>
            <a:r>
              <a:rPr lang="en-US" sz="1100" dirty="0">
                <a:solidFill>
                  <a:schemeClr val="accent2"/>
                </a:solidFill>
                <a:effectLst/>
                <a:latin typeface="Calibri" panose="020F0502020204030204" pitchFamily="34" charset="0"/>
                <a:ea typeface="Calibri" panose="020F0502020204030204" pitchFamily="34" charset="0"/>
              </a:rPr>
              <a:t>“Cold Days” = Jan 1-3, Feb 2-5, Feb 23-25</a:t>
            </a:r>
            <a:endParaRPr lang="en-US" sz="1000" dirty="0">
              <a:solidFill>
                <a:schemeClr val="tx2"/>
              </a:solidFill>
            </a:endParaRPr>
          </a:p>
        </p:txBody>
      </p:sp>
      <p:sp>
        <p:nvSpPr>
          <p:cNvPr id="11" name="TextBox 10">
            <a:extLst>
              <a:ext uri="{FF2B5EF4-FFF2-40B4-BE49-F238E27FC236}">
                <a16:creationId xmlns:a16="http://schemas.microsoft.com/office/drawing/2014/main" id="{9C48BEE3-7782-4983-BE85-EF670D53D3A6}"/>
              </a:ext>
            </a:extLst>
          </p:cNvPr>
          <p:cNvSpPr txBox="1"/>
          <p:nvPr/>
        </p:nvSpPr>
        <p:spPr>
          <a:xfrm>
            <a:off x="6164452" y="3209252"/>
            <a:ext cx="2837087" cy="2885212"/>
          </a:xfrm>
          <a:prstGeom prst="rect">
            <a:avLst/>
          </a:prstGeom>
          <a:noFill/>
        </p:spPr>
        <p:txBody>
          <a:bodyPr wrap="square">
            <a:noAutofit/>
          </a:bodyPr>
          <a:lstStyle/>
          <a:p>
            <a:pPr marL="285750" indent="-285750" defTabSz="685800">
              <a:spcBef>
                <a:spcPct val="20000"/>
              </a:spcBef>
              <a:buFont typeface="Arial" panose="020B0604020202020204" pitchFamily="34" charset="0"/>
              <a:buChar char="•"/>
            </a:pPr>
            <a:r>
              <a:rPr lang="en-US" sz="1400" dirty="0">
                <a:solidFill>
                  <a:schemeClr val="tx2"/>
                </a:solidFill>
              </a:rPr>
              <a:t>The questions about the RUCs to meet the HASL Margin are about </a:t>
            </a:r>
            <a:r>
              <a:rPr lang="en-US" sz="1400" i="1" dirty="0">
                <a:solidFill>
                  <a:schemeClr val="tx2"/>
                </a:solidFill>
              </a:rPr>
              <a:t>which units are committed and when.</a:t>
            </a:r>
          </a:p>
          <a:p>
            <a:pPr marL="285750" indent="-285750" defTabSz="685800">
              <a:spcBef>
                <a:spcPct val="20000"/>
              </a:spcBef>
              <a:buFont typeface="Arial" panose="020B0604020202020204" pitchFamily="34" charset="0"/>
              <a:buChar char="•"/>
            </a:pPr>
            <a:endParaRPr lang="en-US" sz="800" dirty="0">
              <a:solidFill>
                <a:schemeClr val="tx2"/>
              </a:solidFill>
            </a:endParaRPr>
          </a:p>
          <a:p>
            <a:pPr marL="285750" indent="-285750" defTabSz="685800">
              <a:spcBef>
                <a:spcPct val="20000"/>
              </a:spcBef>
              <a:buFont typeface="Arial" panose="020B0604020202020204" pitchFamily="34" charset="0"/>
              <a:buChar char="•"/>
            </a:pPr>
            <a:r>
              <a:rPr lang="en-US" sz="1400" dirty="0">
                <a:solidFill>
                  <a:schemeClr val="tx2"/>
                </a:solidFill>
              </a:rPr>
              <a:t>The questions about the RUCs to meet the Committed Capacity Margin are </a:t>
            </a:r>
            <a:r>
              <a:rPr lang="en-US" sz="1400" i="1" dirty="0">
                <a:solidFill>
                  <a:schemeClr val="tx2"/>
                </a:solidFill>
              </a:rPr>
              <a:t>about whether these additional RUCs above the HASL Margin are needed</a:t>
            </a:r>
          </a:p>
          <a:p>
            <a:pPr marL="285750" indent="-285750" defTabSz="685800">
              <a:spcBef>
                <a:spcPct val="20000"/>
              </a:spcBef>
              <a:buFont typeface="Arial" panose="020B0604020202020204" pitchFamily="34" charset="0"/>
              <a:buChar char="•"/>
            </a:pPr>
            <a:endParaRPr lang="en-US" sz="800" dirty="0">
              <a:solidFill>
                <a:schemeClr val="tx2"/>
              </a:solidFill>
            </a:endParaRPr>
          </a:p>
          <a:p>
            <a:pPr marL="285750" indent="-285750" defTabSz="685800">
              <a:spcBef>
                <a:spcPct val="20000"/>
              </a:spcBef>
              <a:buFont typeface="Arial" panose="020B0604020202020204" pitchFamily="34" charset="0"/>
              <a:buChar char="•"/>
            </a:pPr>
            <a:r>
              <a:rPr lang="en-US" sz="1400" dirty="0">
                <a:solidFill>
                  <a:schemeClr val="tx2"/>
                </a:solidFill>
              </a:rPr>
              <a:t>Will discuss these separately.</a:t>
            </a:r>
          </a:p>
        </p:txBody>
      </p:sp>
      <p:sp>
        <p:nvSpPr>
          <p:cNvPr id="8" name="TextBox 7">
            <a:extLst>
              <a:ext uri="{FF2B5EF4-FFF2-40B4-BE49-F238E27FC236}">
                <a16:creationId xmlns:a16="http://schemas.microsoft.com/office/drawing/2014/main" id="{95F539ED-3A0C-489B-A2A1-FF5C05C845F4}"/>
              </a:ext>
            </a:extLst>
          </p:cNvPr>
          <p:cNvSpPr txBox="1"/>
          <p:nvPr/>
        </p:nvSpPr>
        <p:spPr>
          <a:xfrm>
            <a:off x="3333750" y="1013052"/>
            <a:ext cx="5667789" cy="1471172"/>
          </a:xfrm>
          <a:prstGeom prst="rect">
            <a:avLst/>
          </a:prstGeom>
          <a:solidFill>
            <a:schemeClr val="bg2"/>
          </a:solidFill>
        </p:spPr>
        <p:txBody>
          <a:bodyPr wrap="square">
            <a:spAutoFit/>
          </a:bodyPr>
          <a:lstStyle/>
          <a:p>
            <a:pPr marL="285750" indent="-285750" defTabSz="685800">
              <a:spcBef>
                <a:spcPct val="20000"/>
              </a:spcBef>
              <a:buFont typeface="Arial" panose="020B0604020202020204" pitchFamily="34" charset="0"/>
              <a:buChar char="•"/>
            </a:pPr>
            <a:r>
              <a:rPr lang="en-US" sz="1400" dirty="0">
                <a:solidFill>
                  <a:schemeClr val="tx2"/>
                </a:solidFill>
              </a:rPr>
              <a:t>Of the RUC commitments outside of the cold weather events:</a:t>
            </a:r>
          </a:p>
          <a:p>
            <a:pPr marL="571500" lvl="1" indent="-285750" defTabSz="685800">
              <a:spcBef>
                <a:spcPct val="20000"/>
              </a:spcBef>
              <a:buFont typeface="Arial" panose="020B0604020202020204" pitchFamily="34" charset="0"/>
              <a:buChar char="•"/>
            </a:pPr>
            <a:r>
              <a:rPr lang="en-US" sz="1400" dirty="0">
                <a:solidFill>
                  <a:schemeClr val="tx2"/>
                </a:solidFill>
              </a:rPr>
              <a:t>68% of the remaining commitments occurred when HASL was less than Load Forecast (HASL Margin)</a:t>
            </a:r>
          </a:p>
          <a:p>
            <a:pPr marL="571500" lvl="1" indent="-285750" defTabSz="685800">
              <a:spcBef>
                <a:spcPct val="20000"/>
              </a:spcBef>
              <a:buFont typeface="Arial" panose="020B0604020202020204" pitchFamily="34" charset="0"/>
              <a:buChar char="•"/>
            </a:pPr>
            <a:r>
              <a:rPr lang="en-US" sz="1400" dirty="0">
                <a:solidFill>
                  <a:schemeClr val="tx2"/>
                </a:solidFill>
              </a:rPr>
              <a:t>10% of the remaining commitments occurred when HASL Margin was met but the 6500 MW committed generation capacity margin was not met.</a:t>
            </a:r>
          </a:p>
        </p:txBody>
      </p:sp>
      <p:grpSp>
        <p:nvGrpSpPr>
          <p:cNvPr id="9" name="Group 8">
            <a:extLst>
              <a:ext uri="{FF2B5EF4-FFF2-40B4-BE49-F238E27FC236}">
                <a16:creationId xmlns:a16="http://schemas.microsoft.com/office/drawing/2014/main" id="{94231A84-1CA8-4925-8C0F-A622A33D41F4}"/>
              </a:ext>
            </a:extLst>
          </p:cNvPr>
          <p:cNvGrpSpPr/>
          <p:nvPr/>
        </p:nvGrpSpPr>
        <p:grpSpPr>
          <a:xfrm>
            <a:off x="111581" y="882598"/>
            <a:ext cx="5633236" cy="5391764"/>
            <a:chOff x="111581" y="882598"/>
            <a:chExt cx="5633236" cy="5391764"/>
          </a:xfrm>
        </p:grpSpPr>
        <p:pic>
          <p:nvPicPr>
            <p:cNvPr id="6" name="Picture 5">
              <a:extLst>
                <a:ext uri="{FF2B5EF4-FFF2-40B4-BE49-F238E27FC236}">
                  <a16:creationId xmlns:a16="http://schemas.microsoft.com/office/drawing/2014/main" id="{AB171C6B-4894-4092-BFFD-8FB5E0EAD6F5}"/>
                </a:ext>
              </a:extLst>
            </p:cNvPr>
            <p:cNvPicPr>
              <a:picLocks noChangeAspect="1"/>
            </p:cNvPicPr>
            <p:nvPr/>
          </p:nvPicPr>
          <p:blipFill>
            <a:blip r:embed="rId3"/>
            <a:stretch>
              <a:fillRect/>
            </a:stretch>
          </p:blipFill>
          <p:spPr>
            <a:xfrm>
              <a:off x="111581" y="882598"/>
              <a:ext cx="3031142" cy="3026664"/>
            </a:xfrm>
            <a:prstGeom prst="rect">
              <a:avLst/>
            </a:prstGeom>
          </p:spPr>
        </p:pic>
        <p:grpSp>
          <p:nvGrpSpPr>
            <p:cNvPr id="25" name="Group 24">
              <a:extLst>
                <a:ext uri="{FF2B5EF4-FFF2-40B4-BE49-F238E27FC236}">
                  <a16:creationId xmlns:a16="http://schemas.microsoft.com/office/drawing/2014/main" id="{A3A519BC-1435-45B1-8E90-DC829F8C1042}"/>
                </a:ext>
              </a:extLst>
            </p:cNvPr>
            <p:cNvGrpSpPr/>
            <p:nvPr/>
          </p:nvGrpSpPr>
          <p:grpSpPr>
            <a:xfrm>
              <a:off x="1842993" y="1996575"/>
              <a:ext cx="3901824" cy="4277787"/>
              <a:chOff x="1842993" y="1996575"/>
              <a:chExt cx="3901824" cy="4277787"/>
            </a:xfrm>
          </p:grpSpPr>
          <p:cxnSp>
            <p:nvCxnSpPr>
              <p:cNvPr id="17" name="Straight Connector 16">
                <a:extLst>
                  <a:ext uri="{FF2B5EF4-FFF2-40B4-BE49-F238E27FC236}">
                    <a16:creationId xmlns:a16="http://schemas.microsoft.com/office/drawing/2014/main" id="{38CC5E54-B147-45AC-B5FE-9D5AC101AB9A}"/>
                  </a:ext>
                </a:extLst>
              </p:cNvPr>
              <p:cNvCxnSpPr>
                <a:cxnSpLocks/>
              </p:cNvCxnSpPr>
              <p:nvPr/>
            </p:nvCxnSpPr>
            <p:spPr>
              <a:xfrm flipH="1" flipV="1">
                <a:off x="2569971" y="1996575"/>
                <a:ext cx="3174846" cy="125112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D5F2ABF-3D0E-4EBB-8D13-3D81EF398516}"/>
                  </a:ext>
                </a:extLst>
              </p:cNvPr>
              <p:cNvCxnSpPr>
                <a:cxnSpLocks/>
              </p:cNvCxnSpPr>
              <p:nvPr/>
            </p:nvCxnSpPr>
            <p:spPr>
              <a:xfrm flipH="1" flipV="1">
                <a:off x="1842993" y="3790685"/>
                <a:ext cx="875160" cy="24836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DF3BDDEB-4984-4C1C-BEB0-B11A0292B39C}"/>
                </a:ext>
              </a:extLst>
            </p:cNvPr>
            <p:cNvPicPr>
              <a:picLocks noChangeAspect="1"/>
            </p:cNvPicPr>
            <p:nvPr/>
          </p:nvPicPr>
          <p:blipFill>
            <a:blip r:embed="rId4"/>
            <a:stretch>
              <a:fillRect/>
            </a:stretch>
          </p:blipFill>
          <p:spPr>
            <a:xfrm>
              <a:off x="2718153" y="3247698"/>
              <a:ext cx="3026664" cy="3026664"/>
            </a:xfrm>
            <a:prstGeom prst="rect">
              <a:avLst/>
            </a:prstGeom>
          </p:spPr>
        </p:pic>
      </p:grpSp>
      <p:sp>
        <p:nvSpPr>
          <p:cNvPr id="10" name="TextBox 9">
            <a:extLst>
              <a:ext uri="{FF2B5EF4-FFF2-40B4-BE49-F238E27FC236}">
                <a16:creationId xmlns:a16="http://schemas.microsoft.com/office/drawing/2014/main" id="{E56E3CD6-2F1F-4AE4-87C8-88274CEF4304}"/>
              </a:ext>
            </a:extLst>
          </p:cNvPr>
          <p:cNvSpPr txBox="1"/>
          <p:nvPr/>
        </p:nvSpPr>
        <p:spPr>
          <a:xfrm>
            <a:off x="4495813" y="2370535"/>
            <a:ext cx="4536605" cy="523220"/>
          </a:xfrm>
          <a:prstGeom prst="rect">
            <a:avLst/>
          </a:prstGeom>
          <a:noFill/>
        </p:spPr>
        <p:txBody>
          <a:bodyPr wrap="square" rtlCol="0">
            <a:spAutoFit/>
          </a:bodyPr>
          <a:lstStyle/>
          <a:p>
            <a:pPr marL="571500" lvl="1" indent="-285750" defTabSz="685800">
              <a:spcBef>
                <a:spcPct val="20000"/>
              </a:spcBef>
              <a:buFont typeface="Arial" panose="020B0604020202020204" pitchFamily="34" charset="0"/>
              <a:buChar char="•"/>
            </a:pPr>
            <a:r>
              <a:rPr lang="en-US" sz="1400" dirty="0">
                <a:solidFill>
                  <a:schemeClr val="tx2"/>
                </a:solidFill>
              </a:rPr>
              <a:t>21% of the remaining commitments were related to congestion (and occurred in March).</a:t>
            </a:r>
          </a:p>
        </p:txBody>
      </p:sp>
    </p:spTree>
    <p:extLst>
      <p:ext uri="{BB962C8B-B14F-4D97-AF65-F5344CB8AC3E}">
        <p14:creationId xmlns:p14="http://schemas.microsoft.com/office/powerpoint/2010/main" val="292372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484A73F-E2A2-495E-AA18-B80336650375}"/>
              </a:ext>
            </a:extLst>
          </p:cNvPr>
          <p:cNvSpPr>
            <a:spLocks noGrp="1"/>
          </p:cNvSpPr>
          <p:nvPr>
            <p:ph idx="1"/>
          </p:nvPr>
        </p:nvSpPr>
        <p:spPr/>
        <p:txBody>
          <a:bodyPr/>
          <a:lstStyle/>
          <a:p>
            <a:endParaRPr lang="en-US" dirty="0"/>
          </a:p>
        </p:txBody>
      </p:sp>
      <p:sp>
        <p:nvSpPr>
          <p:cNvPr id="3" name="Title 2">
            <a:extLst>
              <a:ext uri="{FF2B5EF4-FFF2-40B4-BE49-F238E27FC236}">
                <a16:creationId xmlns:a16="http://schemas.microsoft.com/office/drawing/2014/main" id="{395D182E-843F-4DF8-8C6B-66A9ABF9B9B9}"/>
              </a:ext>
            </a:extLst>
          </p:cNvPr>
          <p:cNvSpPr>
            <a:spLocks noGrp="1"/>
          </p:cNvSpPr>
          <p:nvPr>
            <p:ph type="title"/>
          </p:nvPr>
        </p:nvSpPr>
        <p:spPr/>
        <p:txBody>
          <a:bodyPr/>
          <a:lstStyle/>
          <a:p>
            <a:r>
              <a:rPr lang="en-US" sz="3200" b="1" dirty="0">
                <a:solidFill>
                  <a:schemeClr val="accent1"/>
                </a:solidFill>
              </a:rPr>
              <a:t>RUC Recommendations</a:t>
            </a:r>
            <a:endParaRPr lang="en-US" dirty="0"/>
          </a:p>
        </p:txBody>
      </p:sp>
      <p:grpSp>
        <p:nvGrpSpPr>
          <p:cNvPr id="28" name="Group 27">
            <a:extLst>
              <a:ext uri="{FF2B5EF4-FFF2-40B4-BE49-F238E27FC236}">
                <a16:creationId xmlns:a16="http://schemas.microsoft.com/office/drawing/2014/main" id="{FE0CA4CA-9C66-4F08-BA1D-1547084E7B8A}"/>
              </a:ext>
            </a:extLst>
          </p:cNvPr>
          <p:cNvGrpSpPr/>
          <p:nvPr/>
        </p:nvGrpSpPr>
        <p:grpSpPr>
          <a:xfrm>
            <a:off x="1998333" y="5546920"/>
            <a:ext cx="5484135" cy="276999"/>
            <a:chOff x="3505200" y="6338419"/>
            <a:chExt cx="4894886" cy="292383"/>
          </a:xfrm>
        </p:grpSpPr>
        <p:sp>
          <p:nvSpPr>
            <p:cNvPr id="30" name="Rectangle 29">
              <a:extLst>
                <a:ext uri="{FF2B5EF4-FFF2-40B4-BE49-F238E27FC236}">
                  <a16:creationId xmlns:a16="http://schemas.microsoft.com/office/drawing/2014/main" id="{79FDB7D3-8E98-4500-A537-34EA143E8618}"/>
                </a:ext>
              </a:extLst>
            </p:cNvPr>
            <p:cNvSpPr/>
            <p:nvPr/>
          </p:nvSpPr>
          <p:spPr>
            <a:xfrm>
              <a:off x="3733800" y="6400800"/>
              <a:ext cx="230155" cy="13684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TextBox 30">
              <a:extLst>
                <a:ext uri="{FF2B5EF4-FFF2-40B4-BE49-F238E27FC236}">
                  <a16:creationId xmlns:a16="http://schemas.microsoft.com/office/drawing/2014/main" id="{C8B2E3D8-6256-4E4D-9704-A843CC524550}"/>
                </a:ext>
              </a:extLst>
            </p:cNvPr>
            <p:cNvSpPr txBox="1"/>
            <p:nvPr/>
          </p:nvSpPr>
          <p:spPr>
            <a:xfrm>
              <a:off x="3914192" y="6338419"/>
              <a:ext cx="1109130" cy="292383"/>
            </a:xfrm>
            <a:prstGeom prst="rect">
              <a:avLst/>
            </a:prstGeom>
            <a:noFill/>
          </p:spPr>
          <p:txBody>
            <a:bodyPr wrap="none" rtlCol="0">
              <a:spAutoFit/>
            </a:bodyPr>
            <a:lstStyle/>
            <a:p>
              <a:r>
                <a:rPr lang="en-US" sz="1200" dirty="0"/>
                <a:t>Self-Committed</a:t>
              </a:r>
            </a:p>
          </p:txBody>
        </p:sp>
        <p:sp>
          <p:nvSpPr>
            <p:cNvPr id="32" name="Rectangle 31">
              <a:extLst>
                <a:ext uri="{FF2B5EF4-FFF2-40B4-BE49-F238E27FC236}">
                  <a16:creationId xmlns:a16="http://schemas.microsoft.com/office/drawing/2014/main" id="{FFADAEDC-475B-4790-9B7E-B9142F1F3783}"/>
                </a:ext>
              </a:extLst>
            </p:cNvPr>
            <p:cNvSpPr/>
            <p:nvPr/>
          </p:nvSpPr>
          <p:spPr>
            <a:xfrm>
              <a:off x="5211703" y="6400800"/>
              <a:ext cx="230155" cy="136849"/>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TextBox 32">
              <a:extLst>
                <a:ext uri="{FF2B5EF4-FFF2-40B4-BE49-F238E27FC236}">
                  <a16:creationId xmlns:a16="http://schemas.microsoft.com/office/drawing/2014/main" id="{0CC52705-34E6-41C6-82D9-ABC7A775F34E}"/>
                </a:ext>
              </a:extLst>
            </p:cNvPr>
            <p:cNvSpPr txBox="1"/>
            <p:nvPr/>
          </p:nvSpPr>
          <p:spPr>
            <a:xfrm>
              <a:off x="5408645" y="6338419"/>
              <a:ext cx="1049038" cy="292383"/>
            </a:xfrm>
            <a:prstGeom prst="rect">
              <a:avLst/>
            </a:prstGeom>
            <a:noFill/>
          </p:spPr>
          <p:txBody>
            <a:bodyPr wrap="none" rtlCol="0">
              <a:spAutoFit/>
            </a:bodyPr>
            <a:lstStyle/>
            <a:p>
              <a:r>
                <a:rPr lang="en-US" sz="1200" dirty="0"/>
                <a:t>Not committed</a:t>
              </a:r>
            </a:p>
          </p:txBody>
        </p:sp>
        <p:sp>
          <p:nvSpPr>
            <p:cNvPr id="34" name="Rectangle 33">
              <a:extLst>
                <a:ext uri="{FF2B5EF4-FFF2-40B4-BE49-F238E27FC236}">
                  <a16:creationId xmlns:a16="http://schemas.microsoft.com/office/drawing/2014/main" id="{2461DC84-52B3-4D30-834D-BBB374284E15}"/>
                </a:ext>
              </a:extLst>
            </p:cNvPr>
            <p:cNvSpPr/>
            <p:nvPr/>
          </p:nvSpPr>
          <p:spPr>
            <a:xfrm>
              <a:off x="3505200" y="6338419"/>
              <a:ext cx="4894886" cy="2616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E90A2518-36CE-4F53-B2E0-85F5859881E5}"/>
                </a:ext>
              </a:extLst>
            </p:cNvPr>
            <p:cNvSpPr/>
            <p:nvPr/>
          </p:nvSpPr>
          <p:spPr>
            <a:xfrm>
              <a:off x="6692741" y="6400800"/>
              <a:ext cx="230155" cy="136849"/>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6" name="TextBox 35">
              <a:extLst>
                <a:ext uri="{FF2B5EF4-FFF2-40B4-BE49-F238E27FC236}">
                  <a16:creationId xmlns:a16="http://schemas.microsoft.com/office/drawing/2014/main" id="{CADE5A7C-67FB-4EB4-9B41-56FA9E31D774}"/>
                </a:ext>
              </a:extLst>
            </p:cNvPr>
            <p:cNvSpPr txBox="1"/>
            <p:nvPr/>
          </p:nvSpPr>
          <p:spPr>
            <a:xfrm>
              <a:off x="6889684" y="6338419"/>
              <a:ext cx="1510402" cy="292383"/>
            </a:xfrm>
            <a:prstGeom prst="rect">
              <a:avLst/>
            </a:prstGeom>
            <a:noFill/>
          </p:spPr>
          <p:txBody>
            <a:bodyPr wrap="square" rtlCol="0">
              <a:spAutoFit/>
            </a:bodyPr>
            <a:lstStyle/>
            <a:p>
              <a:r>
                <a:rPr lang="en-US" sz="1200" dirty="0"/>
                <a:t>ERCOT-Committed</a:t>
              </a:r>
            </a:p>
          </p:txBody>
        </p:sp>
      </p:grpSp>
      <p:grpSp>
        <p:nvGrpSpPr>
          <p:cNvPr id="17" name="Group 16">
            <a:extLst>
              <a:ext uri="{FF2B5EF4-FFF2-40B4-BE49-F238E27FC236}">
                <a16:creationId xmlns:a16="http://schemas.microsoft.com/office/drawing/2014/main" id="{3CAE6FFF-67DF-4810-B0BA-99E86D030D3A}"/>
              </a:ext>
            </a:extLst>
          </p:cNvPr>
          <p:cNvGrpSpPr/>
          <p:nvPr/>
        </p:nvGrpSpPr>
        <p:grpSpPr>
          <a:xfrm>
            <a:off x="463924" y="1503113"/>
            <a:ext cx="8552951" cy="3977414"/>
            <a:chOff x="458781" y="1463497"/>
            <a:chExt cx="8552951" cy="3977414"/>
          </a:xfrm>
        </p:grpSpPr>
        <p:sp>
          <p:nvSpPr>
            <p:cNvPr id="5" name="Rectangle 4">
              <a:extLst>
                <a:ext uri="{FF2B5EF4-FFF2-40B4-BE49-F238E27FC236}">
                  <a16:creationId xmlns:a16="http://schemas.microsoft.com/office/drawing/2014/main" id="{97DE2665-87D8-4506-8098-5D382FE21614}"/>
                </a:ext>
              </a:extLst>
            </p:cNvPr>
            <p:cNvSpPr/>
            <p:nvPr/>
          </p:nvSpPr>
          <p:spPr>
            <a:xfrm>
              <a:off x="458781" y="4548003"/>
              <a:ext cx="7245221" cy="4665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REGUP and RRS-Gen</a:t>
              </a:r>
            </a:p>
          </p:txBody>
        </p:sp>
        <p:sp>
          <p:nvSpPr>
            <p:cNvPr id="6" name="Rectangle 5">
              <a:extLst>
                <a:ext uri="{FF2B5EF4-FFF2-40B4-BE49-F238E27FC236}">
                  <a16:creationId xmlns:a16="http://schemas.microsoft.com/office/drawing/2014/main" id="{EEECFCBF-C4BA-45E0-B016-2B37A3EF3484}"/>
                </a:ext>
              </a:extLst>
            </p:cNvPr>
            <p:cNvSpPr/>
            <p:nvPr/>
          </p:nvSpPr>
          <p:spPr>
            <a:xfrm>
              <a:off x="458781" y="4081472"/>
              <a:ext cx="7245221" cy="466531"/>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NSRS</a:t>
              </a:r>
            </a:p>
          </p:txBody>
        </p:sp>
        <p:sp>
          <p:nvSpPr>
            <p:cNvPr id="7" name="Rectangle 6">
              <a:extLst>
                <a:ext uri="{FF2B5EF4-FFF2-40B4-BE49-F238E27FC236}">
                  <a16:creationId xmlns:a16="http://schemas.microsoft.com/office/drawing/2014/main" id="{1BA8668D-C3A5-4983-A2C7-5C609E15A3AC}"/>
                </a:ext>
              </a:extLst>
            </p:cNvPr>
            <p:cNvSpPr/>
            <p:nvPr/>
          </p:nvSpPr>
          <p:spPr>
            <a:xfrm>
              <a:off x="7214145" y="2110705"/>
              <a:ext cx="489858" cy="349895"/>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t>Short starts not providing NS</a:t>
              </a:r>
            </a:p>
          </p:txBody>
        </p:sp>
        <p:sp>
          <p:nvSpPr>
            <p:cNvPr id="8" name="Rectangle 7">
              <a:extLst>
                <a:ext uri="{FF2B5EF4-FFF2-40B4-BE49-F238E27FC236}">
                  <a16:creationId xmlns:a16="http://schemas.microsoft.com/office/drawing/2014/main" id="{1617656B-67C8-4A16-A685-674D332AE24E}"/>
                </a:ext>
              </a:extLst>
            </p:cNvPr>
            <p:cNvSpPr/>
            <p:nvPr/>
          </p:nvSpPr>
          <p:spPr>
            <a:xfrm>
              <a:off x="5870538" y="2460186"/>
              <a:ext cx="1833466" cy="19546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2 Hour start time units</a:t>
              </a:r>
            </a:p>
          </p:txBody>
        </p:sp>
        <p:sp>
          <p:nvSpPr>
            <p:cNvPr id="9" name="Rectangle 8">
              <a:extLst>
                <a:ext uri="{FF2B5EF4-FFF2-40B4-BE49-F238E27FC236}">
                  <a16:creationId xmlns:a16="http://schemas.microsoft.com/office/drawing/2014/main" id="{0C84D7C7-7D06-4E6F-A049-179DA07C5183}"/>
                </a:ext>
              </a:extLst>
            </p:cNvPr>
            <p:cNvSpPr/>
            <p:nvPr/>
          </p:nvSpPr>
          <p:spPr>
            <a:xfrm>
              <a:off x="4484943" y="2655041"/>
              <a:ext cx="3219061" cy="19546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3-6 Hour start time units</a:t>
              </a:r>
            </a:p>
          </p:txBody>
        </p:sp>
        <p:sp>
          <p:nvSpPr>
            <p:cNvPr id="10" name="Rectangle 9">
              <a:extLst>
                <a:ext uri="{FF2B5EF4-FFF2-40B4-BE49-F238E27FC236}">
                  <a16:creationId xmlns:a16="http://schemas.microsoft.com/office/drawing/2014/main" id="{C110DCFE-B791-4F95-83F7-41EDAA739D48}"/>
                </a:ext>
              </a:extLst>
            </p:cNvPr>
            <p:cNvSpPr/>
            <p:nvPr/>
          </p:nvSpPr>
          <p:spPr>
            <a:xfrm>
              <a:off x="1998333" y="1682527"/>
              <a:ext cx="5705670" cy="195467"/>
            </a:xfrm>
            <a:prstGeom prst="rect">
              <a:avLst/>
            </a:prstGeom>
            <a:solidFill>
              <a:schemeClr val="accent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8 Hour start time units</a:t>
              </a:r>
            </a:p>
          </p:txBody>
        </p:sp>
        <p:sp>
          <p:nvSpPr>
            <p:cNvPr id="11" name="Right Brace 10">
              <a:extLst>
                <a:ext uri="{FF2B5EF4-FFF2-40B4-BE49-F238E27FC236}">
                  <a16:creationId xmlns:a16="http://schemas.microsoft.com/office/drawing/2014/main" id="{DF763941-61EE-4F90-AEB1-FC386F7F3852}"/>
                </a:ext>
              </a:extLst>
            </p:cNvPr>
            <p:cNvSpPr/>
            <p:nvPr/>
          </p:nvSpPr>
          <p:spPr>
            <a:xfrm>
              <a:off x="7850126" y="2023577"/>
              <a:ext cx="335903" cy="298580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a:p>
          </p:txBody>
        </p:sp>
        <p:sp>
          <p:nvSpPr>
            <p:cNvPr id="12" name="TextBox 11">
              <a:extLst>
                <a:ext uri="{FF2B5EF4-FFF2-40B4-BE49-F238E27FC236}">
                  <a16:creationId xmlns:a16="http://schemas.microsoft.com/office/drawing/2014/main" id="{58B9E550-A6C7-47A0-82D6-1AE1CD00A7B0}"/>
                </a:ext>
              </a:extLst>
            </p:cNvPr>
            <p:cNvSpPr txBox="1"/>
            <p:nvPr/>
          </p:nvSpPr>
          <p:spPr>
            <a:xfrm>
              <a:off x="8192277" y="3418282"/>
              <a:ext cx="819455" cy="276999"/>
            </a:xfrm>
            <a:prstGeom prst="rect">
              <a:avLst/>
            </a:prstGeom>
            <a:noFill/>
          </p:spPr>
          <p:txBody>
            <a:bodyPr wrap="none" rtlCol="0">
              <a:spAutoFit/>
            </a:bodyPr>
            <a:lstStyle/>
            <a:p>
              <a:r>
                <a:rPr lang="en-US" sz="1200" dirty="0" err="1">
                  <a:solidFill>
                    <a:srgbClr val="FF0000"/>
                  </a:solidFill>
                </a:rPr>
                <a:t>Load+AS</a:t>
              </a:r>
              <a:endParaRPr lang="en-US" sz="1200" dirty="0">
                <a:solidFill>
                  <a:srgbClr val="FF0000"/>
                </a:solidFill>
              </a:endParaRPr>
            </a:p>
          </p:txBody>
        </p:sp>
        <p:sp>
          <p:nvSpPr>
            <p:cNvPr id="13" name="TextBox 12">
              <a:extLst>
                <a:ext uri="{FF2B5EF4-FFF2-40B4-BE49-F238E27FC236}">
                  <a16:creationId xmlns:a16="http://schemas.microsoft.com/office/drawing/2014/main" id="{329C564B-BEB7-4536-AAE1-A0E868D18DBC}"/>
                </a:ext>
              </a:extLst>
            </p:cNvPr>
            <p:cNvSpPr txBox="1"/>
            <p:nvPr/>
          </p:nvSpPr>
          <p:spPr>
            <a:xfrm>
              <a:off x="7380081" y="5140829"/>
              <a:ext cx="487634" cy="300082"/>
            </a:xfrm>
            <a:prstGeom prst="rect">
              <a:avLst/>
            </a:prstGeom>
            <a:noFill/>
          </p:spPr>
          <p:txBody>
            <a:bodyPr wrap="none" rtlCol="0">
              <a:spAutoFit/>
            </a:bodyPr>
            <a:lstStyle/>
            <a:p>
              <a:r>
                <a:rPr lang="en-US" sz="1350" dirty="0"/>
                <a:t>T=0</a:t>
              </a:r>
            </a:p>
          </p:txBody>
        </p:sp>
        <p:sp>
          <p:nvSpPr>
            <p:cNvPr id="14" name="TextBox 13">
              <a:extLst>
                <a:ext uri="{FF2B5EF4-FFF2-40B4-BE49-F238E27FC236}">
                  <a16:creationId xmlns:a16="http://schemas.microsoft.com/office/drawing/2014/main" id="{375F1DD3-B57F-4A1B-943F-2E04B110FEBC}"/>
                </a:ext>
              </a:extLst>
            </p:cNvPr>
            <p:cNvSpPr txBox="1"/>
            <p:nvPr/>
          </p:nvSpPr>
          <p:spPr>
            <a:xfrm>
              <a:off x="1632425" y="5140829"/>
              <a:ext cx="545343" cy="300082"/>
            </a:xfrm>
            <a:prstGeom prst="rect">
              <a:avLst/>
            </a:prstGeom>
            <a:noFill/>
          </p:spPr>
          <p:txBody>
            <a:bodyPr wrap="none" rtlCol="0">
              <a:spAutoFit/>
            </a:bodyPr>
            <a:lstStyle/>
            <a:p>
              <a:r>
                <a:rPr lang="en-US" sz="1350" dirty="0"/>
                <a:t>T=-8</a:t>
              </a:r>
            </a:p>
          </p:txBody>
        </p:sp>
        <p:sp>
          <p:nvSpPr>
            <p:cNvPr id="15" name="TextBox 14">
              <a:extLst>
                <a:ext uri="{FF2B5EF4-FFF2-40B4-BE49-F238E27FC236}">
                  <a16:creationId xmlns:a16="http://schemas.microsoft.com/office/drawing/2014/main" id="{4D2FE418-55DE-449B-8B38-C026FAA7BCD9}"/>
                </a:ext>
              </a:extLst>
            </p:cNvPr>
            <p:cNvSpPr txBox="1"/>
            <p:nvPr/>
          </p:nvSpPr>
          <p:spPr>
            <a:xfrm>
              <a:off x="5618930" y="5140829"/>
              <a:ext cx="545343" cy="300082"/>
            </a:xfrm>
            <a:prstGeom prst="rect">
              <a:avLst/>
            </a:prstGeom>
            <a:noFill/>
          </p:spPr>
          <p:txBody>
            <a:bodyPr wrap="none" rtlCol="0">
              <a:spAutoFit/>
            </a:bodyPr>
            <a:lstStyle/>
            <a:p>
              <a:r>
                <a:rPr lang="en-US" sz="1350" dirty="0"/>
                <a:t>T=-2</a:t>
              </a:r>
            </a:p>
          </p:txBody>
        </p:sp>
        <p:sp>
          <p:nvSpPr>
            <p:cNvPr id="16" name="TextBox 15">
              <a:extLst>
                <a:ext uri="{FF2B5EF4-FFF2-40B4-BE49-F238E27FC236}">
                  <a16:creationId xmlns:a16="http://schemas.microsoft.com/office/drawing/2014/main" id="{BACC362B-6436-4BBC-8B95-BEFD7D0C0FF2}"/>
                </a:ext>
              </a:extLst>
            </p:cNvPr>
            <p:cNvSpPr txBox="1"/>
            <p:nvPr/>
          </p:nvSpPr>
          <p:spPr>
            <a:xfrm>
              <a:off x="4018411" y="5124260"/>
              <a:ext cx="545343" cy="300082"/>
            </a:xfrm>
            <a:prstGeom prst="rect">
              <a:avLst/>
            </a:prstGeom>
            <a:noFill/>
          </p:spPr>
          <p:txBody>
            <a:bodyPr wrap="none" rtlCol="0">
              <a:spAutoFit/>
            </a:bodyPr>
            <a:lstStyle/>
            <a:p>
              <a:r>
                <a:rPr lang="en-US" sz="1350" dirty="0"/>
                <a:t>T=-6</a:t>
              </a:r>
            </a:p>
          </p:txBody>
        </p:sp>
        <p:sp>
          <p:nvSpPr>
            <p:cNvPr id="18" name="TextBox 17">
              <a:extLst>
                <a:ext uri="{FF2B5EF4-FFF2-40B4-BE49-F238E27FC236}">
                  <a16:creationId xmlns:a16="http://schemas.microsoft.com/office/drawing/2014/main" id="{C8026884-2010-439F-BD6F-DA9462D35C4F}"/>
                </a:ext>
              </a:extLst>
            </p:cNvPr>
            <p:cNvSpPr txBox="1"/>
            <p:nvPr/>
          </p:nvSpPr>
          <p:spPr>
            <a:xfrm>
              <a:off x="6300065" y="5138256"/>
              <a:ext cx="545343" cy="300082"/>
            </a:xfrm>
            <a:prstGeom prst="rect">
              <a:avLst/>
            </a:prstGeom>
            <a:noFill/>
          </p:spPr>
          <p:txBody>
            <a:bodyPr wrap="none" rtlCol="0">
              <a:spAutoFit/>
            </a:bodyPr>
            <a:lstStyle/>
            <a:p>
              <a:r>
                <a:rPr lang="en-US" sz="1350" dirty="0"/>
                <a:t>T=-1</a:t>
              </a:r>
            </a:p>
          </p:txBody>
        </p:sp>
        <p:sp>
          <p:nvSpPr>
            <p:cNvPr id="24" name="Rectangle 23">
              <a:extLst>
                <a:ext uri="{FF2B5EF4-FFF2-40B4-BE49-F238E27FC236}">
                  <a16:creationId xmlns:a16="http://schemas.microsoft.com/office/drawing/2014/main" id="{8B4ED7D5-0FC0-49CA-8EF3-C5D60648213F}"/>
                </a:ext>
              </a:extLst>
            </p:cNvPr>
            <p:cNvSpPr/>
            <p:nvPr/>
          </p:nvSpPr>
          <p:spPr>
            <a:xfrm>
              <a:off x="7214145" y="1878472"/>
              <a:ext cx="489858" cy="235595"/>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 dirty="0"/>
                <a:t>QGSRs not providing NS</a:t>
              </a:r>
            </a:p>
          </p:txBody>
        </p:sp>
        <p:grpSp>
          <p:nvGrpSpPr>
            <p:cNvPr id="2" name="Group 1">
              <a:extLst>
                <a:ext uri="{FF2B5EF4-FFF2-40B4-BE49-F238E27FC236}">
                  <a16:creationId xmlns:a16="http://schemas.microsoft.com/office/drawing/2014/main" id="{C353DA98-2043-4D98-8185-6CB2BC41CBA5}"/>
                </a:ext>
              </a:extLst>
            </p:cNvPr>
            <p:cNvGrpSpPr/>
            <p:nvPr/>
          </p:nvGrpSpPr>
          <p:grpSpPr>
            <a:xfrm>
              <a:off x="458781" y="2850094"/>
              <a:ext cx="7245222" cy="1223147"/>
              <a:chOff x="611709" y="3906405"/>
              <a:chExt cx="9660296" cy="1630863"/>
            </a:xfrm>
          </p:grpSpPr>
          <p:sp>
            <p:nvSpPr>
              <p:cNvPr id="4" name="Rectangle 3">
                <a:extLst>
                  <a:ext uri="{FF2B5EF4-FFF2-40B4-BE49-F238E27FC236}">
                    <a16:creationId xmlns:a16="http://schemas.microsoft.com/office/drawing/2014/main" id="{C72E0F83-8885-43D4-8B96-1D68B4E0E5D4}"/>
                  </a:ext>
                </a:extLst>
              </p:cNvPr>
              <p:cNvSpPr/>
              <p:nvPr/>
            </p:nvSpPr>
            <p:spPr>
              <a:xfrm>
                <a:off x="5119396" y="3906415"/>
                <a:ext cx="5152609" cy="162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Self-Committed Gen</a:t>
                </a:r>
              </a:p>
            </p:txBody>
          </p:sp>
          <p:sp>
            <p:nvSpPr>
              <p:cNvPr id="25" name="Right Triangle 24">
                <a:extLst>
                  <a:ext uri="{FF2B5EF4-FFF2-40B4-BE49-F238E27FC236}">
                    <a16:creationId xmlns:a16="http://schemas.microsoft.com/office/drawing/2014/main" id="{7446B433-54DD-49AE-AC37-0BD436BDBFC4}"/>
                  </a:ext>
                </a:extLst>
              </p:cNvPr>
              <p:cNvSpPr/>
              <p:nvPr/>
            </p:nvSpPr>
            <p:spPr>
              <a:xfrm flipH="1">
                <a:off x="696685" y="3906405"/>
                <a:ext cx="4422709" cy="162975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Rectangle 26">
                <a:extLst>
                  <a:ext uri="{FF2B5EF4-FFF2-40B4-BE49-F238E27FC236}">
                    <a16:creationId xmlns:a16="http://schemas.microsoft.com/office/drawing/2014/main" id="{6ACD6744-292C-4D7B-AE56-83B770FF22F3}"/>
                  </a:ext>
                </a:extLst>
              </p:cNvPr>
              <p:cNvSpPr/>
              <p:nvPr/>
            </p:nvSpPr>
            <p:spPr>
              <a:xfrm>
                <a:off x="611709" y="4915227"/>
                <a:ext cx="9660295" cy="6220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cxnSp>
          <p:nvCxnSpPr>
            <p:cNvPr id="37" name="Straight Connector 36">
              <a:extLst>
                <a:ext uri="{FF2B5EF4-FFF2-40B4-BE49-F238E27FC236}">
                  <a16:creationId xmlns:a16="http://schemas.microsoft.com/office/drawing/2014/main" id="{23740CC1-28B9-47C2-A376-0A8A428DCFD3}"/>
                </a:ext>
              </a:extLst>
            </p:cNvPr>
            <p:cNvCxnSpPr/>
            <p:nvPr/>
          </p:nvCxnSpPr>
          <p:spPr>
            <a:xfrm>
              <a:off x="1927276" y="1463497"/>
              <a:ext cx="0" cy="397484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52" name="Speech Bubble: Oval 51">
            <a:extLst>
              <a:ext uri="{FF2B5EF4-FFF2-40B4-BE49-F238E27FC236}">
                <a16:creationId xmlns:a16="http://schemas.microsoft.com/office/drawing/2014/main" id="{67C944D1-6610-4F40-8832-3941C61C9D92}"/>
              </a:ext>
            </a:extLst>
          </p:cNvPr>
          <p:cNvSpPr/>
          <p:nvPr/>
        </p:nvSpPr>
        <p:spPr>
          <a:xfrm>
            <a:off x="8010524" y="1343898"/>
            <a:ext cx="1123523" cy="518319"/>
          </a:xfrm>
          <a:prstGeom prst="wedgeEllipseCallout">
            <a:avLst>
              <a:gd name="adj1" fmla="val -79401"/>
              <a:gd name="adj2" fmla="val 75167"/>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QGSRs not providing NS</a:t>
            </a:r>
            <a:endParaRPr lang="en-US" sz="900" dirty="0"/>
          </a:p>
        </p:txBody>
      </p:sp>
      <p:sp>
        <p:nvSpPr>
          <p:cNvPr id="53" name="Speech Bubble: Oval 52">
            <a:extLst>
              <a:ext uri="{FF2B5EF4-FFF2-40B4-BE49-F238E27FC236}">
                <a16:creationId xmlns:a16="http://schemas.microsoft.com/office/drawing/2014/main" id="{74C9FB1F-F5AB-4BD1-9D62-ACFE054A8894}"/>
              </a:ext>
            </a:extLst>
          </p:cNvPr>
          <p:cNvSpPr/>
          <p:nvPr/>
        </p:nvSpPr>
        <p:spPr>
          <a:xfrm>
            <a:off x="8039692" y="1931742"/>
            <a:ext cx="1094356" cy="655117"/>
          </a:xfrm>
          <a:prstGeom prst="wedgeEllipseCallout">
            <a:avLst>
              <a:gd name="adj1" fmla="val -84487"/>
              <a:gd name="adj2" fmla="val 13232"/>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2"/>
                </a:solidFill>
              </a:rPr>
              <a:t>Short starts not providing NS</a:t>
            </a:r>
          </a:p>
        </p:txBody>
      </p:sp>
    </p:spTree>
    <p:extLst>
      <p:ext uri="{BB962C8B-B14F-4D97-AF65-F5344CB8AC3E}">
        <p14:creationId xmlns:p14="http://schemas.microsoft.com/office/powerpoint/2010/main" val="3312071824"/>
      </p:ext>
    </p:extLst>
  </p:cSld>
  <p:clrMapOvr>
    <a:masterClrMapping/>
  </p:clrMapOvr>
</p:sld>
</file>

<file path=ppt/theme/theme1.xml><?xml version="1.0" encoding="utf-8"?>
<a:theme xmlns:a="http://schemas.openxmlformats.org/drawingml/2006/main" name="1_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1697</Words>
  <Application>Microsoft Office PowerPoint</Application>
  <PresentationFormat>On-screen Show (4:3)</PresentationFormat>
  <Paragraphs>224</Paragraphs>
  <Slides>17</Slides>
  <Notes>13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Calibri</vt:lpstr>
      <vt:lpstr>Courier New</vt:lpstr>
      <vt:lpstr>Symbol</vt:lpstr>
      <vt:lpstr>Wingdings</vt:lpstr>
      <vt:lpstr>1_Office Theme</vt:lpstr>
      <vt:lpstr>2_Custom Design</vt:lpstr>
      <vt:lpstr>3_Custom Design</vt:lpstr>
      <vt:lpstr>PowerPoint Presentation</vt:lpstr>
      <vt:lpstr>RUCed Capacity by Cause Q1 2022</vt:lpstr>
      <vt:lpstr>RUCed Capacity (HSL) in Q1 2022</vt:lpstr>
      <vt:lpstr>Gas Restrictions and Fuel Oil Use</vt:lpstr>
      <vt:lpstr>Potential Icing Impact on Wind Power</vt:lpstr>
      <vt:lpstr>Real-time Headroom Trend Q1 2022</vt:lpstr>
      <vt:lpstr>Reserves without RUCs on Feb 23-24, 2022</vt:lpstr>
      <vt:lpstr>RUCed Capacity by Cause (Non-Cold Days) Q1 2022</vt:lpstr>
      <vt:lpstr>RUC Recommendations</vt:lpstr>
      <vt:lpstr>RUC Recommendations</vt:lpstr>
      <vt:lpstr>Bias toward Committing Short Lead-Time Units</vt:lpstr>
      <vt:lpstr>Re-ran HRUC for Several Historic Days without Bias Scaling</vt:lpstr>
      <vt:lpstr>RUC Lead-Time Margin Trend</vt:lpstr>
      <vt:lpstr>RUCs for 6,500 MW Criteria</vt:lpstr>
      <vt:lpstr>Non-Spinning Reserves Q1 2022</vt:lpstr>
      <vt:lpstr>Sufficiency of NSRS Procurement on Non-Cold Days in Q1 2022 </vt:lpstr>
      <vt:lpstr>Summary and some Potential Changes related to RUCs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2022-04-21T15:42:15Z</dcterms:created>
  <dcterms:modified xsi:type="dcterms:W3CDTF">2022-04-21T15:42:32Z</dcterms:modified>
</cp:coreProperties>
</file>