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355" r:id="rId7"/>
    <p:sldId id="261" r:id="rId8"/>
    <p:sldId id="277" r:id="rId9"/>
    <p:sldId id="352" r:id="rId10"/>
    <p:sldId id="296" r:id="rId11"/>
    <p:sldId id="297" r:id="rId12"/>
    <p:sldId id="276" r:id="rId13"/>
    <p:sldId id="287" r:id="rId14"/>
    <p:sldId id="353" r:id="rId15"/>
    <p:sldId id="35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8852" autoAdjust="0"/>
  </p:normalViewPr>
  <p:slideViewPr>
    <p:cSldViewPr showGuides="1">
      <p:cViewPr varScale="1">
        <p:scale>
          <a:sx n="78" d="100"/>
          <a:sy n="78" d="100"/>
        </p:scale>
        <p:origin x="102" y="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Monthly Review of Reliability Unit Commitment Market Impacts - March 2022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WMWG</a:t>
            </a:r>
          </a:p>
          <a:p>
            <a:r>
              <a:rPr lang="en-US" dirty="0">
                <a:solidFill>
                  <a:schemeClr val="tx2"/>
                </a:solidFill>
              </a:rPr>
              <a:t>April 22, 2022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762000"/>
            <a:ext cx="8229599" cy="53500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Reliability Deployment Price Adder: March 2022</a:t>
            </a:r>
            <a:br>
              <a:rPr lang="en-US" sz="2400" dirty="0"/>
            </a:br>
            <a:r>
              <a:rPr lang="en-US" sz="1400" dirty="0"/>
              <a:t>OD March 26th has the highest daily average RTORDPA of $36.94/MWh within the month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310775"/>
            <a:ext cx="8648700" cy="815998"/>
          </a:xfrm>
        </p:spPr>
        <p:txBody>
          <a:bodyPr/>
          <a:lstStyle/>
          <a:p>
            <a:r>
              <a:rPr lang="en-US" sz="2400" dirty="0"/>
              <a:t>RUC Clawback, Capacity Short Charges, and Shortfall</a:t>
            </a:r>
            <a:br>
              <a:rPr lang="en-US" sz="2400" dirty="0"/>
            </a:br>
            <a:r>
              <a:rPr lang="en-US" sz="1400" dirty="0"/>
              <a:t>For March 2022, the total Clawback charge was $0.24 million, and the total Capacity Short Charge was $0.64 million. The Capacity Short Charge was nearly fully covered by Make-whole payment.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8583B7C-53AF-4F44-80C7-CD2EFF17B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504370"/>
              </p:ext>
            </p:extLst>
          </p:nvPr>
        </p:nvGraphicFramePr>
        <p:xfrm>
          <a:off x="6781800" y="4953000"/>
          <a:ext cx="188258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413">
                  <a:extLst>
                    <a:ext uri="{9D8B030D-6E8A-4147-A177-3AD203B41FA5}">
                      <a16:colId xmlns:a16="http://schemas.microsoft.com/office/drawing/2014/main" val="14573922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March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0491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Make-whole</a:t>
                      </a:r>
                    </a:p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($ Million)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0.636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Uplift to Load</a:t>
                      </a:r>
                    </a:p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($)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655" y="1290762"/>
            <a:ext cx="6609146" cy="462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943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  <a:endParaRPr lang="en-US" sz="3200" dirty="0">
              <a:solidFill>
                <a:schemeClr val="accent2"/>
              </a:solidFill>
              <a:cs typeface="Book Antiqua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E22A16-8DCE-41AD-B4B7-99DC8C026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47976"/>
              </p:ext>
            </p:extLst>
          </p:nvPr>
        </p:nvGraphicFramePr>
        <p:xfrm>
          <a:off x="1280160" y="1371600"/>
          <a:ext cx="658368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March 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Instructed Resource-Hours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277.0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62.0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215.0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Count</a:t>
                      </a:r>
                      <a:endParaRPr lang="en-US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255.5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55.7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199.9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LSL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129.4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LDL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112.3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BP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178.3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HSL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335.2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341.1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March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255.5 effective RUC Resource-hours.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198.0 Resource-hours (77.46%) for capacity concerns.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57.6 Resource-hours (22.54%) for congestion concerns.</a:t>
            </a: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55.7 effective Resource-hours (21.80%) were successfully bought back.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392" y="1001721"/>
            <a:ext cx="7517216" cy="526254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517525"/>
          </a:xfrm>
        </p:spPr>
        <p:txBody>
          <a:bodyPr/>
          <a:lstStyle/>
          <a:p>
            <a:r>
              <a:rPr lang="en-US" sz="2000" dirty="0"/>
              <a:t>Non-opt-out and Opt-out Totals: Last 13 Months</a:t>
            </a:r>
            <a:br>
              <a:rPr lang="en-US" sz="2000" dirty="0"/>
            </a:br>
            <a:r>
              <a:rPr lang="en-US" sz="1400" dirty="0"/>
              <a:t>March 2022 has a total of 199.9 non-opt-out effective Resource-hours and 55.7 opt-out effective Resource-hours.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000" dirty="0"/>
              <a:t>Non-opt-out and Opt-out Totals: March 2022</a:t>
            </a:r>
            <a:br>
              <a:rPr lang="en-US" sz="1800" dirty="0"/>
            </a:br>
            <a:r>
              <a:rPr lang="en-US" sz="1400" dirty="0"/>
              <a:t>RUC in March 2022 were primarily driven by capacity concerns. Most Opt-out Resource-hours occurred on Operating Day 3/1/2022 and 3/7/2022.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1020590"/>
            <a:ext cx="7467599" cy="522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Average Resource Age</a:t>
            </a:r>
            <a:br>
              <a:rPr lang="en-US" sz="3600" dirty="0"/>
            </a:br>
            <a:r>
              <a:rPr lang="en-US" sz="1300" dirty="0"/>
              <a:t>In March 2022, mean opt-out Resource age is 38 years, and mean non-opt-out Resource age is 45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199" y="1318362"/>
            <a:ext cx="7391401" cy="456900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74" y="6019800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4322" y="3590838"/>
            <a:ext cx="6035356" cy="27163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02" y="874503"/>
            <a:ext cx="6035356" cy="27163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Age Category</a:t>
            </a:r>
            <a:br>
              <a:rPr lang="en-US" sz="2400" dirty="0"/>
            </a:br>
            <a:r>
              <a:rPr lang="en-US" sz="1400" dirty="0"/>
              <a:t>Majority of RUC Committed Resources in March 2022 were older than 40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4563501" y="1066884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572000" y="3807023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RUC-Instructed Resource Dispatch above LDL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0600"/>
            <a:ext cx="8315326" cy="4953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March 2022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When Resources did not successfully opt out, there were 6.6 effective Resource-hours for which the Resource was dispatched above its LDL.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For 3.3 of these Resource-hours, the RUC-instructed Resource was mitigated.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For the other 3.3 of these Resource-hours, the RUC-instructed Resource was DAM-committed, and the Resource-hours were counted as Opt-out.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Reliability Deployment Price Adder: Last 13 Months</a:t>
            </a:r>
            <a:br>
              <a:rPr lang="en-US" sz="1800" dirty="0"/>
            </a:br>
            <a:r>
              <a:rPr lang="en-US" sz="1200" dirty="0"/>
              <a:t>March 2022 has a total of 68.2 RTORDPA hours with an average value of $7.3/MWh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667" y="3493689"/>
            <a:ext cx="5946368" cy="26758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401" y="838200"/>
            <a:ext cx="5933530" cy="267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23699</TotalTime>
  <Words>450</Words>
  <Application>Microsoft Office PowerPoint</Application>
  <PresentationFormat>On-screen Show (4:3)</PresentationFormat>
  <Paragraphs>90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RUC Resource-Hours</vt:lpstr>
      <vt:lpstr>RUC Instruction Reasons</vt:lpstr>
      <vt:lpstr>Non-opt-out and Opt-out Totals: Last 13 Months March 2022 has a total of 199.9 non-opt-out effective Resource-hours and 55.7 opt-out effective Resource-hours. </vt:lpstr>
      <vt:lpstr>Non-opt-out and Opt-out Totals: March 2022 RUC in March 2022 were primarily driven by capacity concerns. Most Opt-out Resource-hours occurred on Operating Day 3/1/2022 and 3/7/2022.</vt:lpstr>
      <vt:lpstr>Average Resource Age In March 2022, mean opt-out Resource age is 38 years, and mean non-opt-out Resource age is 45 years.</vt:lpstr>
      <vt:lpstr>Age Category Majority of RUC Committed Resources in March 2022 were older than 40 years.</vt:lpstr>
      <vt:lpstr>RUC-Instructed Resource Dispatch above LDL</vt:lpstr>
      <vt:lpstr>Reliability Deployment Price Adder: Last 13 Months March 2022 has a total of 68.2 RTORDPA hours with an average value of $7.3/MWh </vt:lpstr>
      <vt:lpstr>Reliability Deployment Price Adder: March 2022 OD March 26th has the highest daily average RTORDPA of $36.94/MWh within the month</vt:lpstr>
      <vt:lpstr>RUC Clawback, Capacity Short Charges, and Shortfall For March 2022, the total Clawback charge was $0.24 million, and the total Capacity Short Charge was $0.64 million. The Capacity Short Charge was nearly fully covered by Make-whole payment.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Kersulis, Jonas</cp:lastModifiedBy>
  <cp:revision>801</cp:revision>
  <cp:lastPrinted>2016-01-21T20:53:15Z</cp:lastPrinted>
  <dcterms:created xsi:type="dcterms:W3CDTF">2016-01-21T15:20:31Z</dcterms:created>
  <dcterms:modified xsi:type="dcterms:W3CDTF">2022-04-19T18:19:34Z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