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75" r:id="rId4"/>
    <p:sldId id="263" r:id="rId5"/>
    <p:sldId id="287" r:id="rId6"/>
    <p:sldId id="268" r:id="rId7"/>
    <p:sldId id="269" r:id="rId8"/>
    <p:sldId id="279" r:id="rId9"/>
    <p:sldId id="280" r:id="rId10"/>
    <p:sldId id="281" r:id="rId11"/>
    <p:sldId id="271" r:id="rId12"/>
    <p:sldId id="272" r:id="rId13"/>
    <p:sldId id="270" r:id="rId14"/>
    <p:sldId id="288" r:id="rId15"/>
    <p:sldId id="289" r:id="rId16"/>
    <p:sldId id="290" r:id="rId17"/>
    <p:sldId id="291" r:id="rId18"/>
    <p:sldId id="292" r:id="rId19"/>
    <p:sldId id="293" r:id="rId20"/>
    <p:sldId id="294" r:id="rId21"/>
    <p:sldId id="295" r:id="rId22"/>
    <p:sldId id="296" r:id="rId23"/>
    <p:sldId id="298"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Inroy, Adam" initials="MA" lastIdx="13" clrIdx="0">
    <p:extLst>
      <p:ext uri="{19B8F6BF-5375-455C-9EA6-DF929625EA0E}">
        <p15:presenceInfo xmlns:p15="http://schemas.microsoft.com/office/powerpoint/2012/main" userId="S::Adam.McInroy@austinenergy.com::f40ad83a-2f99-4653-9b48-0d27e2a71f9f" providerId="AD"/>
      </p:ext>
    </p:extLst>
  </p:cmAuthor>
  <p:cmAuthor id="2" name="Abbott, Kristin" initials="AK" lastIdx="1" clrIdx="1">
    <p:extLst>
      <p:ext uri="{19B8F6BF-5375-455C-9EA6-DF929625EA0E}">
        <p15:presenceInfo xmlns:p15="http://schemas.microsoft.com/office/powerpoint/2012/main" userId="S::Kristin.Abbott@austinenergy.com::1d8df470-9d8a-49a0-9ccb-29f6fe3a7be6" providerId="AD"/>
      </p:ext>
    </p:extLst>
  </p:cmAuthor>
  <p:cmAuthor id="3" name="Clif Lange" initials="CL" lastIdx="1" clrIdx="2">
    <p:extLst>
      <p:ext uri="{19B8F6BF-5375-455C-9EA6-DF929625EA0E}">
        <p15:presenceInfo xmlns:p15="http://schemas.microsoft.com/office/powerpoint/2012/main" userId="S::clif@stec.org::64161e65-cd67-47c5-bc73-79c5987021fb" providerId="AD"/>
      </p:ext>
    </p:extLst>
  </p:cmAuthor>
  <p:cmAuthor id="4" name="Bob Wittmeyer" initials="BW" lastIdx="2" clrIdx="3">
    <p:extLst>
      <p:ext uri="{19B8F6BF-5375-455C-9EA6-DF929625EA0E}">
        <p15:presenceInfo xmlns:p15="http://schemas.microsoft.com/office/powerpoint/2012/main" userId="45c59adbb13fed66" providerId="Windows Live"/>
      </p:ext>
    </p:extLst>
  </p:cmAuthor>
  <p:cmAuthor id="5" name="Cline, Darrell" initials="CD" lastIdx="1" clrIdx="4">
    <p:extLst>
      <p:ext uri="{19B8F6BF-5375-455C-9EA6-DF929625EA0E}">
        <p15:presenceInfo xmlns:p15="http://schemas.microsoft.com/office/powerpoint/2012/main" userId="S-1-5-21-1636110869-1185688836-1706901704-104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26" autoAdjust="0"/>
    <p:restoredTop sz="93734" autoAdjust="0"/>
  </p:normalViewPr>
  <p:slideViewPr>
    <p:cSldViewPr snapToGrid="0">
      <p:cViewPr varScale="1">
        <p:scale>
          <a:sx n="67" d="100"/>
          <a:sy n="67" d="100"/>
        </p:scale>
        <p:origin x="1086" y="78"/>
      </p:cViewPr>
      <p:guideLst/>
    </p:cSldViewPr>
  </p:slideViewPr>
  <p:outlineViewPr>
    <p:cViewPr>
      <p:scale>
        <a:sx n="33" d="100"/>
        <a:sy n="33" d="100"/>
      </p:scale>
      <p:origin x="0" y="-270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6FF1547-EADF-44DF-AC8E-E8F27FC66A7B}" type="datetimeFigureOut">
              <a:rPr lang="en-US" smtClean="0"/>
              <a:t>4/21/2022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0D63DA2-B2C8-46BD-B46F-BEC7DB903819}" type="slidenum">
              <a:rPr lang="en-US" smtClean="0"/>
              <a:t>‹#›</a:t>
            </a:fld>
            <a:endParaRPr lang="en-US"/>
          </a:p>
        </p:txBody>
      </p:sp>
    </p:spTree>
    <p:extLst>
      <p:ext uri="{BB962C8B-B14F-4D97-AF65-F5344CB8AC3E}">
        <p14:creationId xmlns:p14="http://schemas.microsoft.com/office/powerpoint/2010/main" val="1801633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D63DA2-B2C8-46BD-B46F-BEC7DB903819}" type="slidenum">
              <a:rPr lang="en-US" smtClean="0"/>
              <a:t>4</a:t>
            </a:fld>
            <a:endParaRPr lang="en-US"/>
          </a:p>
        </p:txBody>
      </p:sp>
    </p:spTree>
    <p:extLst>
      <p:ext uri="{BB962C8B-B14F-4D97-AF65-F5344CB8AC3E}">
        <p14:creationId xmlns:p14="http://schemas.microsoft.com/office/powerpoint/2010/main" val="1098161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D63DA2-B2C8-46BD-B46F-BEC7DB903819}" type="slidenum">
              <a:rPr lang="en-US" smtClean="0"/>
              <a:t>6</a:t>
            </a:fld>
            <a:endParaRPr lang="en-US"/>
          </a:p>
        </p:txBody>
      </p:sp>
    </p:spTree>
    <p:extLst>
      <p:ext uri="{BB962C8B-B14F-4D97-AF65-F5344CB8AC3E}">
        <p14:creationId xmlns:p14="http://schemas.microsoft.com/office/powerpoint/2010/main" val="1647841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D63DA2-B2C8-46BD-B46F-BEC7DB903819}" type="slidenum">
              <a:rPr lang="en-US" smtClean="0"/>
              <a:t>7</a:t>
            </a:fld>
            <a:endParaRPr lang="en-US"/>
          </a:p>
        </p:txBody>
      </p:sp>
    </p:spTree>
    <p:extLst>
      <p:ext uri="{BB962C8B-B14F-4D97-AF65-F5344CB8AC3E}">
        <p14:creationId xmlns:p14="http://schemas.microsoft.com/office/powerpoint/2010/main" val="2720317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D63DA2-B2C8-46BD-B46F-BEC7DB903819}" type="slidenum">
              <a:rPr lang="en-US" smtClean="0"/>
              <a:t>10</a:t>
            </a:fld>
            <a:endParaRPr lang="en-US"/>
          </a:p>
        </p:txBody>
      </p:sp>
    </p:spTree>
    <p:extLst>
      <p:ext uri="{BB962C8B-B14F-4D97-AF65-F5344CB8AC3E}">
        <p14:creationId xmlns:p14="http://schemas.microsoft.com/office/powerpoint/2010/main" val="776700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AAAFEA-E183-4907-81F0-CC7DDEFAF17D}" type="datetime1">
              <a:rPr lang="en-US" smtClean="0"/>
              <a:t>4/21/2022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632883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0C5AA0-F973-47FA-9551-E1498E29A8FC}" type="datetime1">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243513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9E39BB-E124-4DB2-BE00-E03011D62A8B}"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75502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8BDBA3-4162-4F74-BCB1-E84EBDDBD705}"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6627116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9CCEE9-9C09-4CB4-A045-2AE9497F0749}"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2546834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0DE7F3-7E37-4BB5-B8FE-90D79B0FE716}"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772033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17CD76-949E-4DCB-AEC9-6B97CFFB0EDB}"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2596287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BBC08A-A707-41B5-8538-910C203F69DD}"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1405897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F7AB8D-7477-4B86-844C-D8C4082E9983}"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68364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6AEFB1-7F25-48C9-8F08-7D54530BB727}"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126023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EC7F1E-F537-4E2C-BFDE-6E154AC3E17F}" type="datetime1">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122977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D79930-1C8A-4344-8892-A0145B585DF5}" type="datetime1">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261603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61AF30-895C-48CC-B78F-139DDDEEC835}" type="datetime1">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286475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7E3848-B56F-4ECF-A881-E25E87CBF61F}" type="datetime1">
              <a:rPr lang="en-US" smtClean="0"/>
              <a:t>4/21/2022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23994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B89B0-1BF5-4E67-9F0A-A6DD13E082EC}" type="datetime1">
              <a:rPr lang="en-US" smtClean="0"/>
              <a:t>4/21/2022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747896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71D5A3-ED03-4791-A8A9-E4FE98FAF9E2}" type="datetime1">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347854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4DE9F5-6C81-4B59-BA68-B24D695271D2}" type="datetime1">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C31899-6F06-45F5-A1D6-C81E93BBBD2B}" type="slidenum">
              <a:rPr lang="en-US" smtClean="0"/>
              <a:t>‹#›</a:t>
            </a:fld>
            <a:endParaRPr lang="en-US"/>
          </a:p>
        </p:txBody>
      </p:sp>
    </p:spTree>
    <p:extLst>
      <p:ext uri="{BB962C8B-B14F-4D97-AF65-F5344CB8AC3E}">
        <p14:creationId xmlns:p14="http://schemas.microsoft.com/office/powerpoint/2010/main" val="2997378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B6D093D-2E77-4C80-8718-7635D432CADA}" type="datetime1">
              <a:rPr lang="en-US" smtClean="0"/>
              <a:t>4/21/2022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EC31899-6F06-45F5-A1D6-C81E93BBBD2B}" type="slidenum">
              <a:rPr lang="en-US" smtClean="0"/>
              <a:t>‹#›</a:t>
            </a:fld>
            <a:endParaRPr lang="en-US"/>
          </a:p>
        </p:txBody>
      </p:sp>
    </p:spTree>
    <p:extLst>
      <p:ext uri="{BB962C8B-B14F-4D97-AF65-F5344CB8AC3E}">
        <p14:creationId xmlns:p14="http://schemas.microsoft.com/office/powerpoint/2010/main" val="558564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itchratings.com/research/us-public-finance/texas-public-power-slowly-recovering-from-2021-winter-storm-winterization-crucial-28-03-202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25EFC-B3BC-4850-8E01-A6F46F839FB3}"/>
              </a:ext>
            </a:extLst>
          </p:cNvPr>
          <p:cNvSpPr>
            <a:spLocks noGrp="1"/>
          </p:cNvSpPr>
          <p:nvPr>
            <p:ph type="ctrTitle"/>
          </p:nvPr>
        </p:nvSpPr>
        <p:spPr/>
        <p:txBody>
          <a:bodyPr>
            <a:normAutofit fontScale="90000"/>
          </a:bodyPr>
          <a:lstStyle/>
          <a:p>
            <a:r>
              <a:rPr lang="en-US" dirty="0"/>
              <a:t>NPRR1112</a:t>
            </a:r>
            <a:br>
              <a:rPr lang="en-US" dirty="0"/>
            </a:br>
            <a:r>
              <a:rPr lang="en-US" i="1" dirty="0"/>
              <a:t>Reduction of Unsecured Credit Limits </a:t>
            </a:r>
            <a:endParaRPr lang="en-US" dirty="0"/>
          </a:p>
        </p:txBody>
      </p:sp>
      <p:sp>
        <p:nvSpPr>
          <p:cNvPr id="3" name="Subtitle 2">
            <a:extLst>
              <a:ext uri="{FF2B5EF4-FFF2-40B4-BE49-F238E27FC236}">
                <a16:creationId xmlns:a16="http://schemas.microsoft.com/office/drawing/2014/main" id="{7432DAD4-C329-4322-8311-4BA3B8B05532}"/>
              </a:ext>
            </a:extLst>
          </p:cNvPr>
          <p:cNvSpPr>
            <a:spLocks noGrp="1"/>
          </p:cNvSpPr>
          <p:nvPr>
            <p:ph type="subTitle" idx="1"/>
          </p:nvPr>
        </p:nvSpPr>
        <p:spPr>
          <a:xfrm>
            <a:off x="2359023" y="4256380"/>
            <a:ext cx="9144000" cy="1655762"/>
          </a:xfrm>
        </p:spPr>
        <p:txBody>
          <a:bodyPr>
            <a:normAutofit fontScale="92500" lnSpcReduction="20000"/>
          </a:bodyPr>
          <a:lstStyle/>
          <a:p>
            <a:r>
              <a:rPr lang="en-US" dirty="0"/>
              <a:t>ERCOT Board of Directors Meeting</a:t>
            </a:r>
            <a:br>
              <a:rPr lang="en-US" dirty="0"/>
            </a:br>
            <a:r>
              <a:rPr lang="en-US" dirty="0"/>
              <a:t>April 28, 2022</a:t>
            </a:r>
          </a:p>
          <a:p>
            <a:endParaRPr lang="en-US" dirty="0"/>
          </a:p>
          <a:p>
            <a:r>
              <a:rPr lang="en-US" dirty="0"/>
              <a:t>Presented by Darrell Cline</a:t>
            </a:r>
            <a:br>
              <a:rPr lang="en-US" dirty="0"/>
            </a:br>
            <a:r>
              <a:rPr lang="en-US" dirty="0"/>
              <a:t>General Manager and CEO, Garland Power &amp; Light </a:t>
            </a:r>
          </a:p>
        </p:txBody>
      </p:sp>
      <p:sp>
        <p:nvSpPr>
          <p:cNvPr id="4" name="Slide Number Placeholder 3">
            <a:extLst>
              <a:ext uri="{FF2B5EF4-FFF2-40B4-BE49-F238E27FC236}">
                <a16:creationId xmlns:a16="http://schemas.microsoft.com/office/drawing/2014/main" id="{3CBB331A-813B-472C-B408-9B2BC86BA1B5}"/>
              </a:ext>
            </a:extLst>
          </p:cNvPr>
          <p:cNvSpPr>
            <a:spLocks noGrp="1"/>
          </p:cNvSpPr>
          <p:nvPr>
            <p:ph type="sldNum" sz="quarter" idx="12"/>
          </p:nvPr>
        </p:nvSpPr>
        <p:spPr/>
        <p:txBody>
          <a:bodyPr/>
          <a:lstStyle/>
          <a:p>
            <a:fld id="{CEC31899-6F06-45F5-A1D6-C81E93BBBD2B}" type="slidenum">
              <a:rPr lang="en-US" smtClean="0"/>
              <a:t>1</a:t>
            </a:fld>
            <a:endParaRPr lang="en-US"/>
          </a:p>
        </p:txBody>
      </p:sp>
    </p:spTree>
    <p:extLst>
      <p:ext uri="{BB962C8B-B14F-4D97-AF65-F5344CB8AC3E}">
        <p14:creationId xmlns:p14="http://schemas.microsoft.com/office/powerpoint/2010/main" val="1825509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84310" y="0"/>
            <a:ext cx="10018713" cy="1752599"/>
          </a:xfrm>
        </p:spPr>
        <p:txBody>
          <a:bodyPr>
            <a:normAutofit/>
          </a:bodyPr>
          <a:lstStyle/>
          <a:p>
            <a:r>
              <a:rPr lang="en-US" dirty="0"/>
              <a:t>Less Market Liquidity</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430847"/>
            <a:ext cx="10018713" cy="5007429"/>
          </a:xfrm>
        </p:spPr>
        <p:txBody>
          <a:bodyPr>
            <a:normAutofit lnSpcReduction="10000"/>
          </a:bodyPr>
          <a:lstStyle/>
          <a:p>
            <a:r>
              <a:rPr lang="en-US" dirty="0"/>
              <a:t>Elimination of unsecured credit will reduce liquidity in the ERCOT Market, which could increase cost of transacting in ERCOT for Market Participants and electric consumers in ERCOT</a:t>
            </a:r>
          </a:p>
          <a:p>
            <a:r>
              <a:rPr lang="en-US" dirty="0"/>
              <a:t>In setting the current $50 million unsecured credit limit for the other ISOs, FERC recognized that unsecured credit provides liquidity to wholesale energy markets * </a:t>
            </a:r>
          </a:p>
          <a:p>
            <a:r>
              <a:rPr lang="en-US" dirty="0"/>
              <a:t>The $50 million cap was an appropriate balance between the costs that would need to be incurred by market participants to provide this level of secured credit and the effects of potential market disruption under a market participant default event</a:t>
            </a:r>
          </a:p>
          <a:p>
            <a:pPr marL="0" indent="0">
              <a:buNone/>
            </a:pPr>
            <a:endParaRPr lang="en-US" dirty="0"/>
          </a:p>
          <a:p>
            <a:pPr marL="0" indent="0">
              <a:buNone/>
            </a:pPr>
            <a:r>
              <a:rPr lang="en-US" dirty="0"/>
              <a:t>               * FERC Docket RM10-13-000; Order 741; PP 50</a:t>
            </a:r>
          </a:p>
        </p:txBody>
      </p:sp>
      <p:sp>
        <p:nvSpPr>
          <p:cNvPr id="4" name="Slide Number Placeholder 3">
            <a:extLst>
              <a:ext uri="{FF2B5EF4-FFF2-40B4-BE49-F238E27FC236}">
                <a16:creationId xmlns:a16="http://schemas.microsoft.com/office/drawing/2014/main" id="{7B9AAE8F-106A-4798-A349-7D6BFEA53D20}"/>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10</a:t>
            </a:fld>
            <a:endParaRPr lang="en-US" dirty="0"/>
          </a:p>
        </p:txBody>
      </p:sp>
    </p:spTree>
    <p:extLst>
      <p:ext uri="{BB962C8B-B14F-4D97-AF65-F5344CB8AC3E}">
        <p14:creationId xmlns:p14="http://schemas.microsoft.com/office/powerpoint/2010/main" val="133078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625826" y="0"/>
            <a:ext cx="10018713" cy="1752599"/>
          </a:xfrm>
        </p:spPr>
        <p:txBody>
          <a:bodyPr>
            <a:normAutofit/>
          </a:bodyPr>
          <a:lstStyle/>
          <a:p>
            <a:r>
              <a:rPr lang="en-US" dirty="0"/>
              <a:t>Increased Costs for Consumers </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752599"/>
            <a:ext cx="10018713" cy="4441372"/>
          </a:xfrm>
        </p:spPr>
        <p:txBody>
          <a:bodyPr>
            <a:normAutofit/>
          </a:bodyPr>
          <a:lstStyle/>
          <a:p>
            <a:r>
              <a:rPr lang="en-US" dirty="0"/>
              <a:t>Secured credit creates an expense that must be recovered from consumers</a:t>
            </a:r>
          </a:p>
          <a:p>
            <a:r>
              <a:rPr lang="en-US" dirty="0"/>
              <a:t>Market Participants with investor grade ratings will need to seek secured credit from a limited number of financial institutions – increasing exposure to financial institutions</a:t>
            </a:r>
            <a:r>
              <a:rPr lang="en-US" i="1" dirty="0"/>
              <a:t> </a:t>
            </a:r>
            <a:r>
              <a:rPr lang="en-US" dirty="0"/>
              <a:t>and financial institutions to ERCOT</a:t>
            </a:r>
          </a:p>
          <a:p>
            <a:r>
              <a:rPr lang="en-US" sz="2400" dirty="0"/>
              <a:t>Many of the affected Market Participants </a:t>
            </a:r>
            <a:r>
              <a:rPr lang="en-US" dirty="0"/>
              <a:t>have higher credit ratings </a:t>
            </a:r>
            <a:r>
              <a:rPr lang="en-US" sz="2400" dirty="0"/>
              <a:t>than the financial institutions from whom they would have to seek credit under ERCOT’s proposal</a:t>
            </a:r>
            <a:endParaRPr lang="en-US" dirty="0"/>
          </a:p>
          <a:p>
            <a:r>
              <a:rPr lang="en-US" dirty="0"/>
              <a:t>Secured credit will increase costs to electricity consumers without any appreciable benefit in reducing risk </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F022667C-FB80-40A9-93A2-993FCFC7E628}"/>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11</a:t>
            </a:fld>
            <a:endParaRPr lang="en-US" dirty="0"/>
          </a:p>
        </p:txBody>
      </p:sp>
    </p:spTree>
    <p:extLst>
      <p:ext uri="{BB962C8B-B14F-4D97-AF65-F5344CB8AC3E}">
        <p14:creationId xmlns:p14="http://schemas.microsoft.com/office/powerpoint/2010/main" val="1668110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78176-447D-49BC-A52B-EC1AD717E399}"/>
              </a:ext>
            </a:extLst>
          </p:cNvPr>
          <p:cNvSpPr>
            <a:spLocks noGrp="1"/>
          </p:cNvSpPr>
          <p:nvPr>
            <p:ph type="title"/>
          </p:nvPr>
        </p:nvSpPr>
        <p:spPr>
          <a:xfrm>
            <a:off x="1484310" y="0"/>
            <a:ext cx="10018713" cy="1752599"/>
          </a:xfrm>
        </p:spPr>
        <p:txBody>
          <a:bodyPr>
            <a:normAutofit/>
          </a:bodyPr>
          <a:lstStyle/>
          <a:p>
            <a:r>
              <a:rPr lang="en-US" dirty="0"/>
              <a:t>Market Participants Bear the Risk for Non-Performance by Counter-Parties</a:t>
            </a:r>
          </a:p>
        </p:txBody>
      </p:sp>
      <p:sp>
        <p:nvSpPr>
          <p:cNvPr id="3" name="Content Placeholder 2">
            <a:extLst>
              <a:ext uri="{FF2B5EF4-FFF2-40B4-BE49-F238E27FC236}">
                <a16:creationId xmlns:a16="http://schemas.microsoft.com/office/drawing/2014/main" id="{9679B155-DF9D-4584-A764-EB79DFC46DF2}"/>
              </a:ext>
            </a:extLst>
          </p:cNvPr>
          <p:cNvSpPr>
            <a:spLocks noGrp="1"/>
          </p:cNvSpPr>
          <p:nvPr>
            <p:ph idx="1"/>
          </p:nvPr>
        </p:nvSpPr>
        <p:spPr>
          <a:xfrm>
            <a:off x="1484310" y="1752599"/>
            <a:ext cx="10018713" cy="4702628"/>
          </a:xfrm>
        </p:spPr>
        <p:txBody>
          <a:bodyPr>
            <a:normAutofit fontScale="85000" lnSpcReduction="20000"/>
          </a:bodyPr>
          <a:lstStyle/>
          <a:p>
            <a:r>
              <a:rPr lang="en-US" dirty="0">
                <a:effectLst/>
                <a:ea typeface="Times New Roman" panose="02020603050405020304" pitchFamily="18" charset="0"/>
              </a:rPr>
              <a:t>If a Market Participant exits the market without resolving its obligations, it is other Market Participants that must pay default uplift charges</a:t>
            </a:r>
          </a:p>
          <a:p>
            <a:r>
              <a:rPr lang="en-US" dirty="0">
                <a:ea typeface="Times New Roman" panose="02020603050405020304" pitchFamily="18" charset="0"/>
              </a:rPr>
              <a:t>Both the Credit Professionals and Market Participants which bear the uplift risk, have voted to retain unsecured credit</a:t>
            </a:r>
            <a:endParaRPr lang="en-US" dirty="0">
              <a:effectLst/>
              <a:ea typeface="Times New Roman" panose="02020603050405020304" pitchFamily="18" charset="0"/>
            </a:endParaRPr>
          </a:p>
          <a:p>
            <a:r>
              <a:rPr lang="en-US" dirty="0">
                <a:effectLst/>
                <a:ea typeface="Times New Roman" panose="02020603050405020304" pitchFamily="18" charset="0"/>
              </a:rPr>
              <a:t>ERCOT is not at risk of financial default as a result of extending credit to qualified Market Participants; this posture makes ERCOT a neutral party to extending credit on behalf of other Market Participants</a:t>
            </a:r>
          </a:p>
          <a:p>
            <a:r>
              <a:rPr lang="en-US" dirty="0">
                <a:effectLst/>
                <a:ea typeface="Times New Roman" panose="02020603050405020304" pitchFamily="18" charset="0"/>
              </a:rPr>
              <a:t>No evidence of exit or refusal to enter the ERCOT market by entities because of perceived risk of unsecured credit </a:t>
            </a:r>
            <a:r>
              <a:rPr lang="en-US" dirty="0">
                <a:ea typeface="Times New Roman" panose="02020603050405020304" pitchFamily="18" charset="0"/>
              </a:rPr>
              <a:t>extension on their behalf</a:t>
            </a:r>
            <a:endParaRPr lang="en-US" dirty="0">
              <a:effectLst/>
              <a:ea typeface="Times New Roman" panose="02020603050405020304" pitchFamily="18" charset="0"/>
            </a:endParaRPr>
          </a:p>
          <a:p>
            <a:r>
              <a:rPr lang="en-US" dirty="0">
                <a:effectLst/>
                <a:ea typeface="Times New Roman" panose="02020603050405020304" pitchFamily="18" charset="0"/>
              </a:rPr>
              <a:t>To date, there have been no Market Participants who have filed comments in support of ERCOT’s position to terminate the extension of unsecured credit</a:t>
            </a:r>
          </a:p>
          <a:p>
            <a:r>
              <a:rPr lang="en-US" dirty="0">
                <a:ea typeface="Times New Roman" panose="02020603050405020304" pitchFamily="18" charset="0"/>
              </a:rPr>
              <a:t>Market Participants did, however, speak through their votes:</a:t>
            </a:r>
          </a:p>
          <a:p>
            <a:pPr lvl="1"/>
            <a:r>
              <a:rPr lang="en-US" dirty="0">
                <a:ea typeface="Times New Roman" panose="02020603050405020304" pitchFamily="18" charset="0"/>
              </a:rPr>
              <a:t>Initial vote to </a:t>
            </a:r>
            <a:r>
              <a:rPr lang="en-US" b="1" dirty="0">
                <a:ea typeface="Times New Roman" panose="02020603050405020304" pitchFamily="18" charset="0"/>
              </a:rPr>
              <a:t>approve ERCOT’s language was rejected by 84%</a:t>
            </a:r>
          </a:p>
          <a:p>
            <a:pPr lvl="1"/>
            <a:r>
              <a:rPr lang="en-US" dirty="0">
                <a:ea typeface="Times New Roman" panose="02020603050405020304" pitchFamily="18" charset="0"/>
              </a:rPr>
              <a:t>Vote to </a:t>
            </a:r>
            <a:r>
              <a:rPr lang="en-US" b="1" dirty="0">
                <a:ea typeface="Times New Roman" panose="02020603050405020304" pitchFamily="18" charset="0"/>
              </a:rPr>
              <a:t>approve Technical Advisory Committee (TAC) version was 92% in favor</a:t>
            </a:r>
            <a:endParaRPr lang="en-US" b="1" dirty="0"/>
          </a:p>
        </p:txBody>
      </p:sp>
      <p:sp>
        <p:nvSpPr>
          <p:cNvPr id="4" name="Slide Number Placeholder 3">
            <a:extLst>
              <a:ext uri="{FF2B5EF4-FFF2-40B4-BE49-F238E27FC236}">
                <a16:creationId xmlns:a16="http://schemas.microsoft.com/office/drawing/2014/main" id="{DF6CD97A-D892-48EB-8382-61D902CDA4C4}"/>
              </a:ext>
            </a:extLst>
          </p:cNvPr>
          <p:cNvSpPr>
            <a:spLocks noGrp="1"/>
          </p:cNvSpPr>
          <p:nvPr>
            <p:ph type="sldNum" sz="quarter" idx="12"/>
          </p:nvPr>
        </p:nvSpPr>
        <p:spPr/>
        <p:txBody>
          <a:bodyPr/>
          <a:lstStyle/>
          <a:p>
            <a:fld id="{CEC31899-6F06-45F5-A1D6-C81E93BBBD2B}" type="slidenum">
              <a:rPr lang="en-US" smtClean="0"/>
              <a:t>12</a:t>
            </a:fld>
            <a:endParaRPr lang="en-US"/>
          </a:p>
        </p:txBody>
      </p:sp>
    </p:spTree>
    <p:extLst>
      <p:ext uri="{BB962C8B-B14F-4D97-AF65-F5344CB8AC3E}">
        <p14:creationId xmlns:p14="http://schemas.microsoft.com/office/powerpoint/2010/main" val="2684860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84310" y="0"/>
            <a:ext cx="10018713" cy="1752599"/>
          </a:xfrm>
        </p:spPr>
        <p:txBody>
          <a:bodyPr>
            <a:normAutofit/>
          </a:bodyPr>
          <a:lstStyle/>
          <a:p>
            <a:r>
              <a:rPr lang="en-US" dirty="0"/>
              <a:t>TAC Endorsed Version Represents </a:t>
            </a:r>
            <a:br>
              <a:rPr lang="en-US" dirty="0"/>
            </a:br>
            <a:r>
              <a:rPr lang="en-US" dirty="0"/>
              <a:t>Reasonable Compromise</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308682" y="1850792"/>
            <a:ext cx="10800827" cy="4667250"/>
          </a:xfrm>
        </p:spPr>
        <p:txBody>
          <a:bodyPr>
            <a:normAutofit/>
          </a:bodyPr>
          <a:lstStyle/>
          <a:p>
            <a:r>
              <a:rPr lang="en-US" dirty="0"/>
              <a:t>TAC endorsement to reduce the total unsecured credit from $50M to $30M is made in a spirit of compromise </a:t>
            </a:r>
          </a:p>
          <a:p>
            <a:pPr lvl="1"/>
            <a:r>
              <a:rPr lang="en-US" dirty="0"/>
              <a:t>All other ISOs/RTOs that extend unsecured credit are capped at $50 million.</a:t>
            </a:r>
          </a:p>
          <a:p>
            <a:r>
              <a:rPr lang="en-US" dirty="0"/>
              <a:t>Unsecured credit limit is reduced 40% to reflect commensurate change in the high system-wide offer cap from $9,000/MWh to $5,000/MWh</a:t>
            </a:r>
          </a:p>
          <a:p>
            <a:r>
              <a:rPr lang="en-US" dirty="0"/>
              <a:t>TAC believes this proposal is appropriate in view of PUC’s work to lower market price exposure</a:t>
            </a:r>
          </a:p>
          <a:p>
            <a:r>
              <a:rPr lang="en-US" dirty="0"/>
              <a:t>Acknowledges ERCOT’s concerns but ensures appropriate credit diversity to mitigate against increased exposure to financial institutions</a:t>
            </a:r>
          </a:p>
          <a:p>
            <a:pPr marL="0" indent="0">
              <a:buNone/>
            </a:pPr>
            <a:r>
              <a:rPr lang="en-US" dirty="0"/>
              <a:t> </a:t>
            </a:r>
          </a:p>
        </p:txBody>
      </p:sp>
      <p:sp>
        <p:nvSpPr>
          <p:cNvPr id="4" name="Slide Number Placeholder 3">
            <a:extLst>
              <a:ext uri="{FF2B5EF4-FFF2-40B4-BE49-F238E27FC236}">
                <a16:creationId xmlns:a16="http://schemas.microsoft.com/office/drawing/2014/main" id="{A3A10B56-5321-40C5-A8EF-81C69B5637B3}"/>
              </a:ext>
            </a:extLst>
          </p:cNvPr>
          <p:cNvSpPr>
            <a:spLocks noGrp="1"/>
          </p:cNvSpPr>
          <p:nvPr>
            <p:ph type="sldNum" sz="quarter" idx="12"/>
          </p:nvPr>
        </p:nvSpPr>
        <p:spPr/>
        <p:txBody>
          <a:bodyPr/>
          <a:lstStyle/>
          <a:p>
            <a:fld id="{CEC31899-6F06-45F5-A1D6-C81E93BBBD2B}" type="slidenum">
              <a:rPr lang="en-US" smtClean="0"/>
              <a:t>13</a:t>
            </a:fld>
            <a:endParaRPr lang="en-US"/>
          </a:p>
        </p:txBody>
      </p:sp>
    </p:spTree>
    <p:extLst>
      <p:ext uri="{BB962C8B-B14F-4D97-AF65-F5344CB8AC3E}">
        <p14:creationId xmlns:p14="http://schemas.microsoft.com/office/powerpoint/2010/main" val="392529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60301" y="0"/>
            <a:ext cx="10018713" cy="1233085"/>
          </a:xfrm>
        </p:spPr>
        <p:txBody>
          <a:bodyPr>
            <a:normAutofit/>
          </a:bodyPr>
          <a:lstStyle/>
          <a:p>
            <a:r>
              <a:rPr lang="en-US" dirty="0"/>
              <a:t>Conclusion</a:t>
            </a:r>
          </a:p>
        </p:txBody>
      </p:sp>
      <p:sp>
        <p:nvSpPr>
          <p:cNvPr id="5" name="Content Placeholder 4">
            <a:extLst>
              <a:ext uri="{FF2B5EF4-FFF2-40B4-BE49-F238E27FC236}">
                <a16:creationId xmlns:a16="http://schemas.microsoft.com/office/drawing/2014/main" id="{8A272194-0EDE-48C7-9A51-53DE9B9DB5DF}"/>
              </a:ext>
            </a:extLst>
          </p:cNvPr>
          <p:cNvSpPr>
            <a:spLocks noGrp="1"/>
          </p:cNvSpPr>
          <p:nvPr>
            <p:ph idx="1"/>
          </p:nvPr>
        </p:nvSpPr>
        <p:spPr>
          <a:xfrm>
            <a:off x="1977404" y="1233086"/>
            <a:ext cx="9768281" cy="5107754"/>
          </a:xfrm>
        </p:spPr>
        <p:txBody>
          <a:bodyPr>
            <a:normAutofit fontScale="92500"/>
          </a:bodyPr>
          <a:lstStyle/>
          <a:p>
            <a:r>
              <a:rPr lang="en-US" dirty="0"/>
              <a:t>Credit rating agencies recognize meaningful reforms in reducing risk </a:t>
            </a:r>
          </a:p>
          <a:p>
            <a:r>
              <a:rPr lang="en-US" dirty="0"/>
              <a:t>Eliminating unsecured credit does not materially improve credit risk in ERCOT</a:t>
            </a:r>
          </a:p>
          <a:p>
            <a:r>
              <a:rPr lang="en-US" dirty="0"/>
              <a:t>Eliminating unsecured credit will result in unattended consequences, such as: </a:t>
            </a:r>
          </a:p>
          <a:p>
            <a:pPr lvl="1"/>
            <a:r>
              <a:rPr lang="en-US" sz="2200" dirty="0"/>
              <a:t>failure to differentiate creditworthiness; </a:t>
            </a:r>
          </a:p>
          <a:p>
            <a:pPr lvl="1"/>
            <a:r>
              <a:rPr lang="en-US" sz="2200" dirty="0"/>
              <a:t>less market liquidity; </a:t>
            </a:r>
          </a:p>
          <a:p>
            <a:pPr lvl="1"/>
            <a:r>
              <a:rPr lang="en-US" sz="2200" dirty="0"/>
              <a:t>and increase in costs to consumers </a:t>
            </a:r>
          </a:p>
          <a:p>
            <a:r>
              <a:rPr lang="en-US" dirty="0"/>
              <a:t>Other more comprehensive NPRRs are more appropriate vehicles for specifically targeting meaningful credit risk – such as NPRR1067, </a:t>
            </a:r>
            <a:r>
              <a:rPr lang="en-US" i="1" dirty="0"/>
              <a:t>Market Entry Qualifications, Continued Participation Requirements, and Credit Risk Assessment</a:t>
            </a:r>
          </a:p>
          <a:p>
            <a:r>
              <a:rPr lang="en-US" dirty="0"/>
              <a:t>TAC recommends the Board approve NPRR1112 as endorsed by the Credit Working Group on March 14, 2022 and as endorsed by TAC on April 13, 2022</a:t>
            </a:r>
          </a:p>
        </p:txBody>
      </p:sp>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14</a:t>
            </a:fld>
            <a:endParaRPr lang="en-US"/>
          </a:p>
        </p:txBody>
      </p:sp>
    </p:spTree>
    <p:extLst>
      <p:ext uri="{BB962C8B-B14F-4D97-AF65-F5344CB8AC3E}">
        <p14:creationId xmlns:p14="http://schemas.microsoft.com/office/powerpoint/2010/main" val="2523525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60301" y="0"/>
            <a:ext cx="10018713" cy="1233085"/>
          </a:xfrm>
        </p:spPr>
        <p:txBody>
          <a:bodyPr>
            <a:normAutofit/>
          </a:bodyPr>
          <a:lstStyle/>
          <a:p>
            <a:r>
              <a:rPr lang="en-US" dirty="0"/>
              <a:t>Appendix</a:t>
            </a:r>
          </a:p>
        </p:txBody>
      </p:sp>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15</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2667000"/>
            <a:ext cx="10018713" cy="1830050"/>
          </a:xfrm>
        </p:spPr>
        <p:txBody>
          <a:bodyPr>
            <a:normAutofit/>
          </a:bodyPr>
          <a:lstStyle/>
          <a:p>
            <a:pPr marL="0" indent="0" algn="ctr">
              <a:buNone/>
            </a:pPr>
            <a:r>
              <a:rPr lang="en-US" sz="2800" dirty="0"/>
              <a:t>Rebuttal of ERCOT’s April 21, 2021 Comments</a:t>
            </a:r>
          </a:p>
        </p:txBody>
      </p:sp>
    </p:spTree>
    <p:extLst>
      <p:ext uri="{BB962C8B-B14F-4D97-AF65-F5344CB8AC3E}">
        <p14:creationId xmlns:p14="http://schemas.microsoft.com/office/powerpoint/2010/main" val="954885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16</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5"/>
            <a:ext cx="10018713" cy="5165456"/>
          </a:xfrm>
        </p:spPr>
        <p:txBody>
          <a:bodyPr>
            <a:normAutofit/>
          </a:bodyPr>
          <a:lstStyle/>
          <a:p>
            <a:pPr marL="0" indent="0">
              <a:buNone/>
            </a:pPr>
            <a:r>
              <a:rPr lang="en-US" dirty="0"/>
              <a:t>a.)	Since Independent System Operators/Regional Transmission Operators (ISO/RTOs) function as central clearinghouses, there is no inherent reason why ISO/RTOs should provide free credit for some Market Participants.  Since banks are in the business of understanding and pricing credit risk, they are better positioned to provide credit support for Market Participants.  </a:t>
            </a:r>
          </a:p>
          <a:p>
            <a:pPr marL="0" indent="0">
              <a:buNone/>
            </a:pPr>
            <a:r>
              <a:rPr lang="en-US" i="1" dirty="0"/>
              <a:t>ERCOT is not providing free credit support for Market Participants.  Market Participants are responsible for payment of defaults.  If there is a concern by ERCOT with the ability to accurately gauge credit risk, it would be more appropriate for ERCOT to perform a comprehensive study of credit best practices, rather than entirely eliminating unsecured credit.</a:t>
            </a:r>
          </a:p>
          <a:p>
            <a:pPr marL="0" indent="0" algn="ctr">
              <a:buNone/>
            </a:pPr>
            <a:endParaRPr lang="en-US" sz="2800" dirty="0"/>
          </a:p>
        </p:txBody>
      </p:sp>
    </p:spTree>
    <p:extLst>
      <p:ext uri="{BB962C8B-B14F-4D97-AF65-F5344CB8AC3E}">
        <p14:creationId xmlns:p14="http://schemas.microsoft.com/office/powerpoint/2010/main" val="1035183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17</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5"/>
            <a:ext cx="10018713" cy="5165456"/>
          </a:xfrm>
        </p:spPr>
        <p:txBody>
          <a:bodyPr>
            <a:normAutofit/>
          </a:bodyPr>
          <a:lstStyle/>
          <a:p>
            <a:pPr marL="0" lvl="0" indent="0">
              <a:buNone/>
            </a:pPr>
            <a:r>
              <a:rPr lang="en-US" dirty="0"/>
              <a:t>b.)	The availability of Unsecured Credit Limits is in effect a shifting of the credit risk and associated costs of some Market Participants to others, since all Market Participants must share in default uplift costs.  </a:t>
            </a:r>
          </a:p>
          <a:p>
            <a:pPr marL="0" lvl="0" indent="0">
              <a:buNone/>
            </a:pPr>
            <a:r>
              <a:rPr lang="en-US" i="1" dirty="0"/>
              <a:t>There is no cost to ERCOT or Market Participants in making unsecured credit available.  ERCOT’s proposal fails to differentiate creditworthiness between Market Participants, effectively equating an investment grade and creditworthy entity’s ability to pay with that of a lower creditworthy entity.  The elimination of  unsecured credit results in cost increases to Market Participants.   </a:t>
            </a:r>
          </a:p>
          <a:p>
            <a:pPr marL="0" indent="0" algn="ctr">
              <a:buNone/>
            </a:pPr>
            <a:endParaRPr lang="en-US" sz="2800" dirty="0"/>
          </a:p>
        </p:txBody>
      </p:sp>
    </p:spTree>
    <p:extLst>
      <p:ext uri="{BB962C8B-B14F-4D97-AF65-F5344CB8AC3E}">
        <p14:creationId xmlns:p14="http://schemas.microsoft.com/office/powerpoint/2010/main" val="464140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18</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4"/>
            <a:ext cx="10018713" cy="4815686"/>
          </a:xfrm>
        </p:spPr>
        <p:txBody>
          <a:bodyPr>
            <a:normAutofit/>
          </a:bodyPr>
          <a:lstStyle/>
          <a:p>
            <a:pPr marL="0" lvl="0" indent="0">
              <a:buNone/>
            </a:pPr>
            <a:r>
              <a:rPr lang="en-US" dirty="0"/>
              <a:t>c.)	Highly-rated Market Participants eligible for Unsecured Credit Limits should be able to obtain replacement financing from eligible letter of credit-issuing banks. If such a bank is unwilling to execute a letter of credit with one of these Market Participants, it is doubtful whether the overall ERCOT wholesale market should be financing their credit risk at no cost to the Market Participant.  </a:t>
            </a:r>
          </a:p>
          <a:p>
            <a:pPr marL="0" lvl="0" indent="0">
              <a:buNone/>
            </a:pPr>
            <a:r>
              <a:rPr lang="en-US" i="1" dirty="0"/>
              <a:t>Highly-rated and creditworthy Market Participants will be able to get letters of credit, but at a cost that will be unnecessarily borne by their ratepayers or customers.  These Market Participants are already paying a cost to maintain their high credit rating and creditworthiness.</a:t>
            </a:r>
            <a:endParaRPr lang="en-US" sz="2800" i="1" dirty="0"/>
          </a:p>
        </p:txBody>
      </p:sp>
    </p:spTree>
    <p:extLst>
      <p:ext uri="{BB962C8B-B14F-4D97-AF65-F5344CB8AC3E}">
        <p14:creationId xmlns:p14="http://schemas.microsoft.com/office/powerpoint/2010/main" val="3236177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19</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4"/>
            <a:ext cx="10018713" cy="5775056"/>
          </a:xfrm>
        </p:spPr>
        <p:txBody>
          <a:bodyPr>
            <a:normAutofit lnSpcReduction="10000"/>
          </a:bodyPr>
          <a:lstStyle/>
          <a:p>
            <a:pPr marL="0" lvl="0" indent="0">
              <a:buNone/>
            </a:pPr>
            <a:r>
              <a:rPr lang="en-US" dirty="0"/>
              <a:t>d.)	Relatedly, ERCOT creditworthiness requirements for banks issuing letters of credit are, in the aggregate, more stringent than those currently used to grant Unsecured Credit Limits. Therefore, it can be expected that elimination of Unsecured Credit Limits, and assumption of those credit risks by banks, would improve ERCOT’s overall credit profile.  To illustrate this, the percentage distribution by credit rating of Counter-Parties with Unsecured Credit Limits compared to banks with currently posted letters of credit is shown below. </a:t>
            </a:r>
          </a:p>
          <a:p>
            <a:pPr marL="0" indent="0">
              <a:buNone/>
            </a:pPr>
            <a:r>
              <a:rPr lang="en-US" i="1" dirty="0"/>
              <a:t>Under current Protocols, a financially strong entity should receive more unsecured credit than a financially weaker entity.  The Protocols currently allow for entities to not receive unsecured credit based on their financial position.  If the concern is that the current Protocols are not appropriately reflecting the credit risk of entities, it would be more appropriate for ERCOT to perform a comprehensive study of credit best practices, rather than entirely eliminating unsecured credit.</a:t>
            </a:r>
          </a:p>
          <a:p>
            <a:pPr marL="0" lvl="0" indent="0">
              <a:buNone/>
            </a:pPr>
            <a:endParaRPr lang="en-US" i="1" dirty="0"/>
          </a:p>
        </p:txBody>
      </p:sp>
    </p:spTree>
    <p:extLst>
      <p:ext uri="{BB962C8B-B14F-4D97-AF65-F5344CB8AC3E}">
        <p14:creationId xmlns:p14="http://schemas.microsoft.com/office/powerpoint/2010/main" val="405979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84309" y="135"/>
            <a:ext cx="10018713" cy="1752599"/>
          </a:xfrm>
        </p:spPr>
        <p:txBody>
          <a:bodyPr/>
          <a:lstStyle/>
          <a:p>
            <a:r>
              <a:rPr lang="en-US" dirty="0"/>
              <a:t>What is “Unsecured Credit”</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600201"/>
            <a:ext cx="10018713" cy="4102099"/>
          </a:xfrm>
        </p:spPr>
        <p:txBody>
          <a:bodyPr>
            <a:normAutofit fontScale="92500" lnSpcReduction="20000"/>
          </a:bodyPr>
          <a:lstStyle/>
          <a:p>
            <a:r>
              <a:rPr lang="en-US" dirty="0"/>
              <a:t>Credit that is backed by the credit rating or credit worthiness of the borrower rather than by assets held by the borrower</a:t>
            </a:r>
          </a:p>
          <a:p>
            <a:r>
              <a:rPr lang="en-US" dirty="0"/>
              <a:t>Commonly used by Market Participants (MP) in lieu of cash or Letters of Credit to secure bilateral agreements</a:t>
            </a:r>
          </a:p>
          <a:p>
            <a:r>
              <a:rPr lang="en-US" dirty="0"/>
              <a:t>Provided by all other Independent System Operators (ISOs) in the United States, up to $50 million</a:t>
            </a:r>
          </a:p>
          <a:p>
            <a:r>
              <a:rPr lang="en-US" dirty="0"/>
              <a:t>ERCOT currently provides up to $50 million in unsecured credit to Market Participants with:</a:t>
            </a:r>
          </a:p>
          <a:p>
            <a:pPr lvl="1"/>
            <a:r>
              <a:rPr lang="en-US" sz="2200" dirty="0"/>
              <a:t>Investment grade credit ratings; or</a:t>
            </a:r>
          </a:p>
          <a:p>
            <a:pPr lvl="1"/>
            <a:r>
              <a:rPr lang="en-US" sz="2200" dirty="0"/>
              <a:t>Unrated municipals or cooperatives that meet financial requirements in Section 16.11.2 (2) (a) and (b) of the ERCOT Protocols</a:t>
            </a:r>
          </a:p>
          <a:p>
            <a:r>
              <a:rPr lang="en-US" dirty="0"/>
              <a:t>The amount of unsecured credit allowed is based on the MP’s financials</a:t>
            </a:r>
          </a:p>
        </p:txBody>
      </p:sp>
      <p:sp>
        <p:nvSpPr>
          <p:cNvPr id="4" name="Slide Number Placeholder 3">
            <a:extLst>
              <a:ext uri="{FF2B5EF4-FFF2-40B4-BE49-F238E27FC236}">
                <a16:creationId xmlns:a16="http://schemas.microsoft.com/office/drawing/2014/main" id="{8B67DA5D-1412-4BE1-87FD-89D441542B03}"/>
              </a:ext>
            </a:extLst>
          </p:cNvPr>
          <p:cNvSpPr>
            <a:spLocks noGrp="1"/>
          </p:cNvSpPr>
          <p:nvPr>
            <p:ph type="sldNum" sz="quarter" idx="12"/>
          </p:nvPr>
        </p:nvSpPr>
        <p:spPr/>
        <p:txBody>
          <a:bodyPr/>
          <a:lstStyle/>
          <a:p>
            <a:fld id="{CEC31899-6F06-45F5-A1D6-C81E93BBBD2B}" type="slidenum">
              <a:rPr lang="en-US" smtClean="0"/>
              <a:t>2</a:t>
            </a:fld>
            <a:endParaRPr lang="en-US"/>
          </a:p>
        </p:txBody>
      </p:sp>
    </p:spTree>
    <p:extLst>
      <p:ext uri="{BB962C8B-B14F-4D97-AF65-F5344CB8AC3E}">
        <p14:creationId xmlns:p14="http://schemas.microsoft.com/office/powerpoint/2010/main" val="2612139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20</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4"/>
            <a:ext cx="10018713" cy="5775056"/>
          </a:xfrm>
        </p:spPr>
        <p:txBody>
          <a:bodyPr>
            <a:normAutofit/>
          </a:bodyPr>
          <a:lstStyle/>
          <a:p>
            <a:pPr marL="0" lvl="0" indent="0">
              <a:buNone/>
            </a:pPr>
            <a:r>
              <a:rPr lang="en-US" dirty="0"/>
              <a:t>e.)	It has been suggested that NPRR1112 is unnecessary since ERCOT has discretionary authority under Section 16.11.2, Requirements for Setting a Counter-Party’s Unsecured Credit Limit, to set Unsecured Credit Limits, and under Section 16.11.4.1, Determination of Total Potential Exposure for a Counter-Party, to revise Total Potential Exposure to reflect a Counter-Party’s financial risk. Historically, ERCOT has interpreted these provisions as providing responses to specific market-related risks (e.g. an unexpected bankruptcy filing), rather than providing means to set overall credit policy.  As such, ERCOT does not believe that discretionary authority was meant to apply broadly as a net but rather as a spear. Notwithstanding allowable discretionary authority, ERCOT believes that NPRR1112, as amended by the 3/18/22 ERCOT comments, is an appropriate credit policy. </a:t>
            </a:r>
          </a:p>
          <a:p>
            <a:pPr marL="0" lvl="0" indent="0">
              <a:buNone/>
            </a:pPr>
            <a:r>
              <a:rPr lang="en-US" i="1" dirty="0"/>
              <a:t>This concern can be alleviated by clarifying the existing discretion that ERCOT is granted in the Protocols rather than a blanket elimination of unsecured credit. </a:t>
            </a:r>
          </a:p>
        </p:txBody>
      </p:sp>
    </p:spTree>
    <p:extLst>
      <p:ext uri="{BB962C8B-B14F-4D97-AF65-F5344CB8AC3E}">
        <p14:creationId xmlns:p14="http://schemas.microsoft.com/office/powerpoint/2010/main" val="1299551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21</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4"/>
            <a:ext cx="10018713" cy="5606512"/>
          </a:xfrm>
        </p:spPr>
        <p:txBody>
          <a:bodyPr>
            <a:normAutofit/>
          </a:bodyPr>
          <a:lstStyle/>
          <a:p>
            <a:pPr marL="0" lvl="0" indent="0">
              <a:buNone/>
            </a:pPr>
            <a:r>
              <a:rPr lang="en-US" dirty="0"/>
              <a:t>f.)	A stakeholder at TAC asserted that ERCOT’s assumption of credit risk via unsecured credit is costless. This is belied by the fact that, as Market Participants readily agree, they would be charged by banks for letters of credit. If there were no cost for credit support and the assumption of credit risk, then banks would have no reason to charge for letters of credit. Provision of unsecured credit does not make the cost of credit risk vanish; instead, it socializes that cost among other Market Participants.  </a:t>
            </a:r>
          </a:p>
          <a:p>
            <a:pPr marL="0" lvl="0" indent="0">
              <a:buNone/>
            </a:pPr>
            <a:r>
              <a:rPr lang="en-US" i="1" dirty="0"/>
              <a:t>There is no cost to ERCOT or Market Participants in making unsecured credit available.  ERCOT correctly identifies that there will be costs and these costs will be unnecessarily borne by ratepayers or customers; in particular for highly-rated  and creditworthy Market Participants that are already paying a cost to maintain their high credit rating and credit worthiness.</a:t>
            </a:r>
          </a:p>
        </p:txBody>
      </p:sp>
    </p:spTree>
    <p:extLst>
      <p:ext uri="{BB962C8B-B14F-4D97-AF65-F5344CB8AC3E}">
        <p14:creationId xmlns:p14="http://schemas.microsoft.com/office/powerpoint/2010/main" val="223613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22</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4"/>
            <a:ext cx="10018713" cy="5606512"/>
          </a:xfrm>
        </p:spPr>
        <p:txBody>
          <a:bodyPr>
            <a:normAutofit/>
          </a:bodyPr>
          <a:lstStyle/>
          <a:p>
            <a:pPr marL="0" lvl="0" indent="0">
              <a:buNone/>
            </a:pPr>
            <a:r>
              <a:rPr lang="en-US" dirty="0"/>
              <a:t>g.)	Some stakeholders also argued that the cost of credit support by banks would increase costs to end-use consumers. Consistent with paragraph (f) above, ERCOT believes that elimination of Unsecured Credit Limits will not increase the cost of ERCOT market credit risk in the aggregate, but rather reallocate that cost in an appropriate and non-distortive manner.  </a:t>
            </a:r>
          </a:p>
          <a:p>
            <a:pPr marL="0" lvl="0" indent="0">
              <a:buNone/>
            </a:pPr>
            <a:r>
              <a:rPr lang="en-US" i="1" dirty="0"/>
              <a:t>Costs will be increased for highly rated and creditworthy entities and will be unnecessarily borne by ratepayers or customers. ERCOT’s proposal fails to differentiate creditworthiness between Market Participants, effectively equating an investment grade and creditworthy entity’s ability to pay with that of a lower creditworthy entity, which will be distortive and not reflective of its stated objective of “credit best practices to reduce the risk of future under-collateralization”.</a:t>
            </a:r>
          </a:p>
        </p:txBody>
      </p:sp>
    </p:spTree>
    <p:extLst>
      <p:ext uri="{BB962C8B-B14F-4D97-AF65-F5344CB8AC3E}">
        <p14:creationId xmlns:p14="http://schemas.microsoft.com/office/powerpoint/2010/main" val="848256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8ADBAE-4A31-451E-AD94-A78FE4BDBD6E}"/>
              </a:ext>
            </a:extLst>
          </p:cNvPr>
          <p:cNvSpPr>
            <a:spLocks noGrp="1"/>
          </p:cNvSpPr>
          <p:nvPr>
            <p:ph type="sldNum" sz="quarter" idx="12"/>
          </p:nvPr>
        </p:nvSpPr>
        <p:spPr/>
        <p:txBody>
          <a:bodyPr/>
          <a:lstStyle/>
          <a:p>
            <a:fld id="{CEC31899-6F06-45F5-A1D6-C81E93BBBD2B}" type="slidenum">
              <a:rPr lang="en-US" smtClean="0"/>
              <a:t>23</a:t>
            </a:fld>
            <a:endParaRPr lang="en-US"/>
          </a:p>
        </p:txBody>
      </p:sp>
      <p:sp>
        <p:nvSpPr>
          <p:cNvPr id="6" name="Content Placeholder 5">
            <a:extLst>
              <a:ext uri="{FF2B5EF4-FFF2-40B4-BE49-F238E27FC236}">
                <a16:creationId xmlns:a16="http://schemas.microsoft.com/office/drawing/2014/main" id="{633EA9FE-01C0-4066-AD44-A6C0F940C90F}"/>
              </a:ext>
            </a:extLst>
          </p:cNvPr>
          <p:cNvSpPr>
            <a:spLocks noGrp="1"/>
          </p:cNvSpPr>
          <p:nvPr>
            <p:ph idx="1"/>
          </p:nvPr>
        </p:nvSpPr>
        <p:spPr>
          <a:xfrm>
            <a:off x="1484310" y="625744"/>
            <a:ext cx="10018713" cy="5606512"/>
          </a:xfrm>
        </p:spPr>
        <p:txBody>
          <a:bodyPr>
            <a:normAutofit fontScale="92500" lnSpcReduction="10000"/>
          </a:bodyPr>
          <a:lstStyle/>
          <a:p>
            <a:pPr marL="0" lvl="0" indent="0">
              <a:buNone/>
            </a:pPr>
            <a:r>
              <a:rPr lang="en-US" dirty="0"/>
              <a:t>h.)	Some stakeholders further stated that actions taken by the PUC since the 2021 extreme winter weather event, such as the reduction in the System-Wide Offer Cap, have reduced credit risk in the ERCOT wholesale market to the extent that Unsecured Credit Limits remain justifiable. Notwithstanding changes made since the winter event, ERCOT wholesale market credit risk has not been eliminated. Market Participant defaults may be driven by any number of factors outside the scope of ERCOT market design, such as poor hedging strategies, and therefore the ERCOT wholesale market should maintain a conservative credit risk profile.  </a:t>
            </a:r>
          </a:p>
          <a:p>
            <a:pPr marL="0" lvl="0" indent="0">
              <a:buNone/>
            </a:pPr>
            <a:r>
              <a:rPr lang="en-US" i="1" dirty="0"/>
              <a:t>As recognized by rating agencies, the actions taken by the State Legislature and PUC since Winter Storm Uri have been viewed as credit positive.  These actions taken have reduced credit risk that was present when the unsecured credit limit was $50M.  Through the ERCOT committee process, Market Participants have expressed a willingness to continue to extend unsecured credit to Market Participants even at a lower level.  With a lower overall credit risk profile driven by market changes already in place, and with future market changes that are expected to also improve the credit risk profile, removing unsecured credit from the market is an effort that is moving in an opposite direction of the risk profile of the overall market.</a:t>
            </a:r>
          </a:p>
        </p:txBody>
      </p:sp>
    </p:spTree>
    <p:extLst>
      <p:ext uri="{BB962C8B-B14F-4D97-AF65-F5344CB8AC3E}">
        <p14:creationId xmlns:p14="http://schemas.microsoft.com/office/powerpoint/2010/main" val="2348643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680253" y="97972"/>
            <a:ext cx="10018713" cy="1208314"/>
          </a:xfrm>
        </p:spPr>
        <p:txBody>
          <a:bodyPr>
            <a:normAutofit/>
          </a:bodyPr>
          <a:lstStyle/>
          <a:p>
            <a:r>
              <a:rPr lang="en-US" dirty="0"/>
              <a:t>Background</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2721" y="1894114"/>
            <a:ext cx="10413776" cy="4963886"/>
          </a:xfrm>
        </p:spPr>
        <p:txBody>
          <a:bodyPr>
            <a:normAutofit fontScale="85000" lnSpcReduction="20000"/>
          </a:bodyPr>
          <a:lstStyle/>
          <a:p>
            <a:r>
              <a:rPr lang="en-US" dirty="0"/>
              <a:t>Winter Storm Uri was a devastating event that caused billions in economic damages </a:t>
            </a:r>
          </a:p>
          <a:p>
            <a:r>
              <a:rPr lang="en-US" dirty="0"/>
              <a:t>36 of 37 Market Participants who had unsecured credit during the Winter Storm have paid their bills in full  </a:t>
            </a:r>
          </a:p>
          <a:p>
            <a:r>
              <a:rPr lang="en-US" dirty="0"/>
              <a:t>The remaining Market Participant with unsecured credit that has not yet paid has ongoing litigation with ERCOT and a disputed balance</a:t>
            </a:r>
          </a:p>
          <a:p>
            <a:r>
              <a:rPr lang="en-US" dirty="0"/>
              <a:t>No more than $50M of the $1.9B in dispute is impacted by unsecured credit (less than 2.7% of the total) </a:t>
            </a:r>
          </a:p>
          <a:p>
            <a:r>
              <a:rPr lang="en-US" dirty="0"/>
              <a:t>December 2021: ERCOT proposed the elimination of unsecured credit </a:t>
            </a:r>
          </a:p>
          <a:p>
            <a:r>
              <a:rPr lang="en-US" dirty="0"/>
              <a:t>Referred to Credit Work Group (Credit WG) who unanimously endorsed retaining unsecured credit with a $30 million limit – reduced from $50 million</a:t>
            </a:r>
          </a:p>
          <a:p>
            <a:r>
              <a:rPr lang="en-US" dirty="0"/>
              <a:t>Protocol Revision Subcommittee (PRS) endorsed (90.5%) the reduction of the unsecured credit limit to $30 million</a:t>
            </a:r>
          </a:p>
          <a:p>
            <a:r>
              <a:rPr lang="en-US" dirty="0"/>
              <a:t>Technical Advisory Committee (TAC) recommended approval (92%) of the reduction of the unsecured credit limit to $30 million</a:t>
            </a:r>
          </a:p>
          <a:p>
            <a:r>
              <a:rPr lang="en-US" dirty="0"/>
              <a:t>To-date, no party has filed comments in support of ERCOT’s position</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FB1D7C2-5C4B-4E2E-85CE-66219884053F}"/>
              </a:ext>
            </a:extLst>
          </p:cNvPr>
          <p:cNvSpPr>
            <a:spLocks noGrp="1"/>
          </p:cNvSpPr>
          <p:nvPr>
            <p:ph type="sldNum" sz="quarter" idx="12"/>
          </p:nvPr>
        </p:nvSpPr>
        <p:spPr/>
        <p:txBody>
          <a:bodyPr/>
          <a:lstStyle/>
          <a:p>
            <a:fld id="{CEC31899-6F06-45F5-A1D6-C81E93BBBD2B}" type="slidenum">
              <a:rPr lang="en-US" smtClean="0"/>
              <a:t>3</a:t>
            </a:fld>
            <a:endParaRPr lang="en-US" dirty="0"/>
          </a:p>
        </p:txBody>
      </p:sp>
    </p:spTree>
    <p:extLst>
      <p:ext uri="{BB962C8B-B14F-4D97-AF65-F5344CB8AC3E}">
        <p14:creationId xmlns:p14="http://schemas.microsoft.com/office/powerpoint/2010/main" val="129504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838200" y="18255"/>
            <a:ext cx="10515600" cy="1325563"/>
          </a:xfrm>
        </p:spPr>
        <p:txBody>
          <a:bodyPr>
            <a:normAutofit/>
          </a:bodyPr>
          <a:lstStyle/>
          <a:p>
            <a:r>
              <a:rPr lang="en-US" dirty="0"/>
              <a:t>Credit Work Group</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35915" y="1090072"/>
            <a:ext cx="10360403" cy="5376041"/>
          </a:xfrm>
        </p:spPr>
        <p:txBody>
          <a:bodyPr>
            <a:normAutofit lnSpcReduction="10000"/>
          </a:bodyPr>
          <a:lstStyle/>
          <a:p>
            <a:r>
              <a:rPr lang="en-US" dirty="0"/>
              <a:t>Credit Work Group (Credit WG) is established by the Board and reports to the Financial &amp; Audit Committee </a:t>
            </a:r>
          </a:p>
          <a:p>
            <a:r>
              <a:rPr lang="en-US" dirty="0"/>
              <a:t>Credit WG members must have credit-related qualifications and experience</a:t>
            </a:r>
          </a:p>
          <a:p>
            <a:r>
              <a:rPr lang="en-US" dirty="0"/>
              <a:t>Credit WG considered NPRR1112 at three separate meetings </a:t>
            </a:r>
          </a:p>
          <a:p>
            <a:pPr lvl="1"/>
            <a:r>
              <a:rPr lang="en-US" dirty="0"/>
              <a:t>ERCOT presented to the January 19, 2022 meeting of the Credit WG. A motion was made to table NPRR1112 and submit a proposal to lower the unsecured credit limit cap</a:t>
            </a:r>
          </a:p>
          <a:p>
            <a:pPr lvl="1"/>
            <a:r>
              <a:rPr lang="en-US" dirty="0"/>
              <a:t>On February 2, 2022 a group of joint commenters filed a revision to lower the cap by 45% to $27.5M</a:t>
            </a:r>
          </a:p>
          <a:p>
            <a:pPr lvl="1"/>
            <a:r>
              <a:rPr lang="en-US" dirty="0"/>
              <a:t>At its February 16, 2022 meeting, the Credit WG voted to </a:t>
            </a:r>
            <a:r>
              <a:rPr lang="en-US" b="1" dirty="0"/>
              <a:t>Endorse NPRR1112 … Revising Proposed Limit from $27.5M to $30M</a:t>
            </a:r>
            <a:r>
              <a:rPr lang="en-US" dirty="0"/>
              <a:t> </a:t>
            </a:r>
          </a:p>
          <a:p>
            <a:pPr lvl="1"/>
            <a:r>
              <a:rPr lang="en-US" dirty="0"/>
              <a:t>March 15, 2022 Credit WG comments (emphasis added) </a:t>
            </a:r>
          </a:p>
          <a:p>
            <a:pPr lvl="2"/>
            <a:r>
              <a:rPr lang="en-US" sz="1400" b="1" i="1" dirty="0">
                <a:effectLst/>
                <a:latin typeface="Arial" panose="020B0604020202020204" pitchFamily="34" charset="0"/>
                <a:ea typeface="Times New Roman" panose="02020603050405020304" pitchFamily="18" charset="0"/>
                <a:cs typeface="Times New Roman" panose="02020603050405020304" pitchFamily="18" charset="0"/>
              </a:rPr>
              <a:t>“</a:t>
            </a:r>
            <a:r>
              <a:rPr lang="en-US" b="1" dirty="0">
                <a:effectLst/>
                <a:ea typeface="Times New Roman" panose="02020603050405020304" pitchFamily="18" charset="0"/>
                <a:cs typeface="Times New Roman" panose="02020603050405020304" pitchFamily="18" charset="0"/>
              </a:rPr>
              <a:t>Credit WG can support retaining the existing credit limit or a reduction to $30M.</a:t>
            </a:r>
            <a:r>
              <a:rPr lang="en-US" dirty="0">
                <a:effectLst/>
                <a:ea typeface="Times New Roman" panose="02020603050405020304" pitchFamily="18" charset="0"/>
                <a:cs typeface="Times New Roman" panose="02020603050405020304" pitchFamily="18" charset="0"/>
              </a:rPr>
              <a:t>  Based on information reviewed to date, </a:t>
            </a:r>
            <a:r>
              <a:rPr lang="en-US" b="1" u="sng" dirty="0">
                <a:effectLst/>
                <a:highlight>
                  <a:srgbClr val="FFFF00"/>
                </a:highlight>
                <a:ea typeface="Times New Roman" panose="02020603050405020304" pitchFamily="18" charset="0"/>
                <a:cs typeface="Times New Roman" panose="02020603050405020304" pitchFamily="18" charset="0"/>
              </a:rPr>
              <a:t>Credit WG has not seen evidence of a material improvement in credit risk due to the reduction or elimination of unsecured credit.”</a:t>
            </a:r>
            <a:endParaRPr lang="en-US" sz="2600" dirty="0">
              <a:highlight>
                <a:srgbClr val="FFFF00"/>
              </a:highlight>
            </a:endParaRPr>
          </a:p>
        </p:txBody>
      </p:sp>
      <p:sp>
        <p:nvSpPr>
          <p:cNvPr id="4" name="Slide Number Placeholder 3">
            <a:extLst>
              <a:ext uri="{FF2B5EF4-FFF2-40B4-BE49-F238E27FC236}">
                <a16:creationId xmlns:a16="http://schemas.microsoft.com/office/drawing/2014/main" id="{354C70D4-CD0E-48BA-AA6C-B11FC46093B9}"/>
              </a:ext>
            </a:extLst>
          </p:cNvPr>
          <p:cNvSpPr>
            <a:spLocks noGrp="1"/>
          </p:cNvSpPr>
          <p:nvPr>
            <p:ph type="sldNum" sz="quarter" idx="12"/>
          </p:nvPr>
        </p:nvSpPr>
        <p:spPr/>
        <p:txBody>
          <a:bodyPr/>
          <a:lstStyle/>
          <a:p>
            <a:fld id="{CEC31899-6F06-45F5-A1D6-C81E93BBBD2B}" type="slidenum">
              <a:rPr lang="en-US" smtClean="0"/>
              <a:t>4</a:t>
            </a:fld>
            <a:endParaRPr lang="en-US"/>
          </a:p>
        </p:txBody>
      </p:sp>
    </p:spTree>
    <p:extLst>
      <p:ext uri="{BB962C8B-B14F-4D97-AF65-F5344CB8AC3E}">
        <p14:creationId xmlns:p14="http://schemas.microsoft.com/office/powerpoint/2010/main" val="3191482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84309" y="135"/>
            <a:ext cx="10018713" cy="1752599"/>
          </a:xfrm>
        </p:spPr>
        <p:txBody>
          <a:bodyPr/>
          <a:lstStyle/>
          <a:p>
            <a:r>
              <a:rPr lang="en-US" dirty="0"/>
              <a:t>Post-Uri Legislative Reforms Have Been Significant in Reducing Credit Risk</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600201"/>
            <a:ext cx="10018713" cy="4102099"/>
          </a:xfrm>
        </p:spPr>
        <p:txBody>
          <a:bodyPr>
            <a:normAutofit/>
          </a:bodyPr>
          <a:lstStyle/>
          <a:p>
            <a:r>
              <a:rPr lang="en-US" dirty="0"/>
              <a:t>Mandated weatherization of generation and transmission facilities</a:t>
            </a:r>
          </a:p>
          <a:p>
            <a:r>
              <a:rPr lang="en-US" dirty="0"/>
              <a:t>Lowered the overall system-wide offer cap, limited its potential duration, and capped ancillary service (AS) prices</a:t>
            </a:r>
          </a:p>
          <a:p>
            <a:pPr lvl="1"/>
            <a:r>
              <a:rPr lang="en-US" sz="2400" dirty="0"/>
              <a:t>These changes alone would have significantly reduced total cost exposure of Winter Storm Uri </a:t>
            </a:r>
          </a:p>
          <a:p>
            <a:r>
              <a:rPr lang="en-US" dirty="0"/>
              <a:t>Removal of highly volatile retail plans </a:t>
            </a:r>
          </a:p>
          <a:p>
            <a:r>
              <a:rPr lang="en-US" dirty="0"/>
              <a:t>Still to come: market redesign; year-round weatherization standards; supply chain mapping; improved coordination with gas industry</a:t>
            </a:r>
          </a:p>
        </p:txBody>
      </p:sp>
      <p:sp>
        <p:nvSpPr>
          <p:cNvPr id="4" name="Slide Number Placeholder 3">
            <a:extLst>
              <a:ext uri="{FF2B5EF4-FFF2-40B4-BE49-F238E27FC236}">
                <a16:creationId xmlns:a16="http://schemas.microsoft.com/office/drawing/2014/main" id="{8B67DA5D-1412-4BE1-87FD-89D441542B03}"/>
              </a:ext>
            </a:extLst>
          </p:cNvPr>
          <p:cNvSpPr>
            <a:spLocks noGrp="1"/>
          </p:cNvSpPr>
          <p:nvPr>
            <p:ph type="sldNum" sz="quarter" idx="12"/>
          </p:nvPr>
        </p:nvSpPr>
        <p:spPr/>
        <p:txBody>
          <a:bodyPr/>
          <a:lstStyle/>
          <a:p>
            <a:fld id="{CEC31899-6F06-45F5-A1D6-C81E93BBBD2B}" type="slidenum">
              <a:rPr lang="en-US" smtClean="0"/>
              <a:t>5</a:t>
            </a:fld>
            <a:endParaRPr lang="en-US" dirty="0"/>
          </a:p>
        </p:txBody>
      </p:sp>
    </p:spTree>
    <p:extLst>
      <p:ext uri="{BB962C8B-B14F-4D97-AF65-F5344CB8AC3E}">
        <p14:creationId xmlns:p14="http://schemas.microsoft.com/office/powerpoint/2010/main" val="301172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84310" y="50650"/>
            <a:ext cx="10018713" cy="1752599"/>
          </a:xfrm>
        </p:spPr>
        <p:txBody>
          <a:bodyPr>
            <a:normAutofit/>
          </a:bodyPr>
          <a:lstStyle/>
          <a:p>
            <a:r>
              <a:rPr lang="en-US" dirty="0"/>
              <a:t>Credit Rating Agencies Recognize Recent Reforms to Reduce Risk</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665514"/>
            <a:ext cx="10018713" cy="4566741"/>
          </a:xfrm>
        </p:spPr>
        <p:txBody>
          <a:bodyPr>
            <a:normAutofit/>
          </a:bodyPr>
          <a:lstStyle/>
          <a:p>
            <a:r>
              <a:rPr lang="en-US" sz="2600" dirty="0"/>
              <a:t>Fitch Ratings on March 28, 2022:</a:t>
            </a:r>
          </a:p>
          <a:p>
            <a:pPr marL="0" indent="0">
              <a:buNone/>
            </a:pPr>
            <a:r>
              <a:rPr lang="en-US" dirty="0">
                <a:solidFill>
                  <a:srgbClr val="000000"/>
                </a:solidFill>
                <a:latin typeface="Lato" panose="020F0502020204030203" pitchFamily="34" charset="0"/>
              </a:rPr>
              <a:t>	</a:t>
            </a:r>
            <a:r>
              <a:rPr lang="en-US" sz="2200" dirty="0">
                <a:solidFill>
                  <a:srgbClr val="000000"/>
                </a:solidFill>
              </a:rPr>
              <a:t>“Operating risk will remain elevated for ERCOT utilities, and Fitch will continue to 	factor it into individual credit profiles. However, </a:t>
            </a:r>
            <a:r>
              <a:rPr lang="en-US" sz="2200" b="1" dirty="0">
                <a:solidFill>
                  <a:srgbClr val="000000"/>
                </a:solidFill>
              </a:rPr>
              <a:t>the utilities have largely 	financed storm costs long-term, raised rates where needed, and taken steps 	to reduce market exposure. </a:t>
            </a:r>
            <a:r>
              <a:rPr lang="en-US" sz="2200" dirty="0">
                <a:solidFill>
                  <a:srgbClr val="000000"/>
                </a:solidFill>
              </a:rPr>
              <a:t>This points to an improving credit environment 	that could stabilize Rating Outlooks over time.</a:t>
            </a:r>
            <a:br>
              <a:rPr lang="en-US" sz="2200" dirty="0"/>
            </a:br>
            <a:br>
              <a:rPr lang="en-US" sz="2200" dirty="0"/>
            </a:br>
            <a:r>
              <a:rPr lang="en-US" sz="2200" dirty="0"/>
              <a:t>	</a:t>
            </a:r>
            <a:r>
              <a:rPr lang="en-US" sz="2200" dirty="0">
                <a:solidFill>
                  <a:srgbClr val="000000"/>
                </a:solidFill>
              </a:rPr>
              <a:t>‘The </a:t>
            </a:r>
            <a:r>
              <a:rPr lang="en-US" sz="2200" b="1" dirty="0">
                <a:solidFill>
                  <a:srgbClr val="000000"/>
                </a:solidFill>
              </a:rPr>
              <a:t>winterization of generation assets</a:t>
            </a:r>
            <a:r>
              <a:rPr lang="en-US" sz="2200" dirty="0">
                <a:solidFill>
                  <a:srgbClr val="000000"/>
                </a:solidFill>
              </a:rPr>
              <a:t>, </a:t>
            </a:r>
            <a:r>
              <a:rPr lang="en-US" sz="2200" b="1" dirty="0">
                <a:solidFill>
                  <a:srgbClr val="000000"/>
                </a:solidFill>
              </a:rPr>
              <a:t>market reforms</a:t>
            </a:r>
            <a:r>
              <a:rPr lang="en-US" sz="2200" dirty="0">
                <a:solidFill>
                  <a:srgbClr val="000000"/>
                </a:solidFill>
              </a:rPr>
              <a:t> </a:t>
            </a:r>
            <a:r>
              <a:rPr lang="en-US" sz="2200" b="1" dirty="0">
                <a:solidFill>
                  <a:srgbClr val="000000"/>
                </a:solidFill>
              </a:rPr>
              <a:t>and</a:t>
            </a:r>
            <a:r>
              <a:rPr lang="en-US" sz="2200" dirty="0">
                <a:solidFill>
                  <a:srgbClr val="000000"/>
                </a:solidFill>
              </a:rPr>
              <a:t> </a:t>
            </a:r>
            <a:r>
              <a:rPr lang="en-US" sz="2200" b="1" dirty="0">
                <a:solidFill>
                  <a:srgbClr val="000000"/>
                </a:solidFill>
              </a:rPr>
              <a:t>steps</a:t>
            </a:r>
            <a:r>
              <a:rPr lang="en-US" sz="2200" dirty="0">
                <a:solidFill>
                  <a:srgbClr val="000000"/>
                </a:solidFill>
              </a:rPr>
              <a:t> </a:t>
            </a:r>
            <a:r>
              <a:rPr lang="en-US" sz="2200" b="1" dirty="0">
                <a:solidFill>
                  <a:srgbClr val="000000"/>
                </a:solidFill>
              </a:rPr>
              <a:t>taken by 	the utilities to hedge supplies should materially</a:t>
            </a:r>
            <a:r>
              <a:rPr lang="en-US" sz="2200" dirty="0">
                <a:solidFill>
                  <a:srgbClr val="000000"/>
                </a:solidFill>
              </a:rPr>
              <a:t> </a:t>
            </a:r>
            <a:r>
              <a:rPr lang="en-US" sz="2200" b="1" dirty="0">
                <a:solidFill>
                  <a:srgbClr val="000000"/>
                </a:solidFill>
              </a:rPr>
              <a:t>reduce financial exposure </a:t>
            </a:r>
            <a:r>
              <a:rPr lang="en-US" sz="2200" dirty="0">
                <a:solidFill>
                  <a:srgbClr val="000000"/>
                </a:solidFill>
              </a:rPr>
              <a:t>to 	future winter storm events,” said Senior Director Kathy Masterson. ‘Similar 	outage events could still occur in ERCOT, </a:t>
            </a:r>
            <a:r>
              <a:rPr lang="en-US" sz="2200" b="1" dirty="0">
                <a:solidFill>
                  <a:srgbClr val="000000"/>
                </a:solidFill>
              </a:rPr>
              <a:t>but financial costs would be reduced</a:t>
            </a:r>
            <a:r>
              <a:rPr lang="en-US" sz="2200" dirty="0">
                <a:solidFill>
                  <a:srgbClr val="000000"/>
                </a:solidFill>
              </a:rPr>
              <a:t>.’</a:t>
            </a:r>
            <a:endParaRPr lang="en-US" sz="2200" dirty="0"/>
          </a:p>
        </p:txBody>
      </p:sp>
      <p:sp>
        <p:nvSpPr>
          <p:cNvPr id="4" name="TextBox 3">
            <a:extLst>
              <a:ext uri="{FF2B5EF4-FFF2-40B4-BE49-F238E27FC236}">
                <a16:creationId xmlns:a16="http://schemas.microsoft.com/office/drawing/2014/main" id="{877C3DC8-7F8C-42F4-94D1-CFDCB698DA5A}"/>
              </a:ext>
            </a:extLst>
          </p:cNvPr>
          <p:cNvSpPr txBox="1"/>
          <p:nvPr/>
        </p:nvSpPr>
        <p:spPr>
          <a:xfrm>
            <a:off x="2536348" y="6461288"/>
            <a:ext cx="5644081" cy="307777"/>
          </a:xfrm>
          <a:prstGeom prst="rect">
            <a:avLst/>
          </a:prstGeom>
          <a:noFill/>
        </p:spPr>
        <p:txBody>
          <a:bodyPr wrap="square" rtlCol="0">
            <a:spAutoFit/>
          </a:bodyPr>
          <a:lstStyle/>
          <a:p>
            <a:r>
              <a:rPr lang="en-US" sz="1400" dirty="0"/>
              <a:t>Fitch Ratings, 28 March 2022 – </a:t>
            </a:r>
            <a:r>
              <a:rPr lang="en-US" sz="1400" dirty="0">
                <a:hlinkClick r:id="rId3"/>
              </a:rPr>
              <a:t>Source</a:t>
            </a:r>
            <a:r>
              <a:rPr lang="en-US" sz="1400" dirty="0"/>
              <a:t> </a:t>
            </a:r>
          </a:p>
        </p:txBody>
      </p:sp>
      <p:sp>
        <p:nvSpPr>
          <p:cNvPr id="5" name="Slide Number Placeholder 4">
            <a:extLst>
              <a:ext uri="{FF2B5EF4-FFF2-40B4-BE49-F238E27FC236}">
                <a16:creationId xmlns:a16="http://schemas.microsoft.com/office/drawing/2014/main" id="{A1AEDBF8-E529-4A13-BE28-95EF184B5008}"/>
              </a:ext>
            </a:extLst>
          </p:cNvPr>
          <p:cNvSpPr>
            <a:spLocks noGrp="1"/>
          </p:cNvSpPr>
          <p:nvPr>
            <p:ph type="sldNum" sz="quarter" idx="12"/>
          </p:nvPr>
        </p:nvSpPr>
        <p:spPr/>
        <p:txBody>
          <a:bodyPr/>
          <a:lstStyle/>
          <a:p>
            <a:fld id="{CEC31899-6F06-45F5-A1D6-C81E93BBBD2B}" type="slidenum">
              <a:rPr lang="en-US" smtClean="0"/>
              <a:t>6</a:t>
            </a:fld>
            <a:endParaRPr lang="en-US"/>
          </a:p>
        </p:txBody>
      </p:sp>
    </p:spTree>
    <p:extLst>
      <p:ext uri="{BB962C8B-B14F-4D97-AF65-F5344CB8AC3E}">
        <p14:creationId xmlns:p14="http://schemas.microsoft.com/office/powerpoint/2010/main" val="3199712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484310" y="0"/>
            <a:ext cx="10018713" cy="1752599"/>
          </a:xfrm>
        </p:spPr>
        <p:txBody>
          <a:bodyPr>
            <a:noAutofit/>
          </a:bodyPr>
          <a:lstStyle/>
          <a:p>
            <a:r>
              <a:rPr lang="en-US" dirty="0"/>
              <a:t>Eliminating Unsecured Credit Does Not Materially Improve Credit Risk in ERCOT</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393371"/>
            <a:ext cx="10018713" cy="4702629"/>
          </a:xfrm>
        </p:spPr>
        <p:txBody>
          <a:bodyPr>
            <a:normAutofit/>
          </a:bodyPr>
          <a:lstStyle/>
          <a:p>
            <a:r>
              <a:rPr lang="en-US" dirty="0"/>
              <a:t>Approximately $420mm remains in default that occurred from Winter Storm Uri excluding Brazos*</a:t>
            </a:r>
          </a:p>
          <a:p>
            <a:pPr lvl="1"/>
            <a:r>
              <a:rPr lang="en-US" dirty="0"/>
              <a:t>None of these parties were extended unsecured credit</a:t>
            </a:r>
          </a:p>
          <a:p>
            <a:r>
              <a:rPr lang="en-US" dirty="0"/>
              <a:t>Other, more appropriate vehicles exist to target credit risk </a:t>
            </a:r>
          </a:p>
          <a:p>
            <a:pPr lvl="1"/>
            <a:r>
              <a:rPr lang="en-US" dirty="0"/>
              <a:t>NPRR1067, </a:t>
            </a:r>
            <a:r>
              <a:rPr lang="en-US" i="1" dirty="0"/>
              <a:t>Market Entry Qualifications, Continued Participation Requirements, and Credit Risk Assessment</a:t>
            </a:r>
          </a:p>
          <a:p>
            <a:pPr lvl="1"/>
            <a:r>
              <a:rPr lang="en-US" dirty="0"/>
              <a:t>A comprehensive study of credit best practices</a:t>
            </a:r>
          </a:p>
          <a:p>
            <a:r>
              <a:rPr lang="en-US" dirty="0"/>
              <a:t>As evidenced by the Credit Work Group’s comments, elimination of unsecured credit does not materially improve credit risk in ERCOT</a:t>
            </a:r>
          </a:p>
          <a:p>
            <a:pPr lvl="1"/>
            <a:endParaRPr lang="en-US" dirty="0"/>
          </a:p>
        </p:txBody>
      </p:sp>
      <p:sp>
        <p:nvSpPr>
          <p:cNvPr id="4" name="Content Placeholder 2">
            <a:extLst>
              <a:ext uri="{FF2B5EF4-FFF2-40B4-BE49-F238E27FC236}">
                <a16:creationId xmlns:a16="http://schemas.microsoft.com/office/drawing/2014/main" id="{45D77D7E-5745-4B39-B633-7B76AF5EBC9C}"/>
              </a:ext>
            </a:extLst>
          </p:cNvPr>
          <p:cNvSpPr txBox="1">
            <a:spLocks/>
          </p:cNvSpPr>
          <p:nvPr/>
        </p:nvSpPr>
        <p:spPr>
          <a:xfrm>
            <a:off x="2856451" y="6470876"/>
            <a:ext cx="7683310" cy="46835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dirty="0">
                <a:solidFill>
                  <a:srgbClr val="000000"/>
                </a:solidFill>
                <a:latin typeface="Lato" panose="020F0502020204030203" pitchFamily="34" charset="0"/>
              </a:rPr>
              <a:t>* Estimation from ERCOT’s Dec. 2, 2021 Market Bulletin, removing amounts from Brazos Electric, Rayburn Country and Hanwha Energy</a:t>
            </a:r>
            <a:r>
              <a:rPr lang="en-US" dirty="0">
                <a:solidFill>
                  <a:srgbClr val="000000"/>
                </a:solidFill>
                <a:latin typeface="Lato" panose="020F0502020204030203" pitchFamily="34" charset="0"/>
              </a:rPr>
              <a:t>	</a:t>
            </a:r>
            <a:endParaRPr lang="en-US" dirty="0"/>
          </a:p>
        </p:txBody>
      </p:sp>
      <p:sp>
        <p:nvSpPr>
          <p:cNvPr id="5" name="Slide Number Placeholder 4">
            <a:extLst>
              <a:ext uri="{FF2B5EF4-FFF2-40B4-BE49-F238E27FC236}">
                <a16:creationId xmlns:a16="http://schemas.microsoft.com/office/drawing/2014/main" id="{18D2E8C9-8314-4AAA-9BE1-AA49B9877FF1}"/>
              </a:ext>
            </a:extLst>
          </p:cNvPr>
          <p:cNvSpPr>
            <a:spLocks noGrp="1"/>
          </p:cNvSpPr>
          <p:nvPr>
            <p:ph type="sldNum" sz="quarter" idx="12"/>
          </p:nvPr>
        </p:nvSpPr>
        <p:spPr/>
        <p:txBody>
          <a:bodyPr/>
          <a:lstStyle/>
          <a:p>
            <a:fld id="{CEC31899-6F06-45F5-A1D6-C81E93BBBD2B}" type="slidenum">
              <a:rPr lang="en-US" smtClean="0"/>
              <a:t>7</a:t>
            </a:fld>
            <a:endParaRPr lang="en-US"/>
          </a:p>
        </p:txBody>
      </p:sp>
    </p:spTree>
    <p:extLst>
      <p:ext uri="{BB962C8B-B14F-4D97-AF65-F5344CB8AC3E}">
        <p14:creationId xmlns:p14="http://schemas.microsoft.com/office/powerpoint/2010/main" val="1494862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F067-BED9-43B0-950A-2D8E840DE819}"/>
              </a:ext>
            </a:extLst>
          </p:cNvPr>
          <p:cNvSpPr>
            <a:spLocks noGrp="1"/>
          </p:cNvSpPr>
          <p:nvPr>
            <p:ph type="title"/>
          </p:nvPr>
        </p:nvSpPr>
        <p:spPr>
          <a:xfrm>
            <a:off x="1571397" y="0"/>
            <a:ext cx="10018713" cy="1752599"/>
          </a:xfrm>
        </p:spPr>
        <p:txBody>
          <a:bodyPr>
            <a:normAutofit/>
          </a:bodyPr>
          <a:lstStyle/>
          <a:p>
            <a:r>
              <a:rPr lang="en-US" dirty="0"/>
              <a:t>Eliminating Unsecured Credit Will Have Unintended Consequences</a:t>
            </a:r>
          </a:p>
        </p:txBody>
      </p:sp>
      <p:sp>
        <p:nvSpPr>
          <p:cNvPr id="3" name="Content Placeholder 2">
            <a:extLst>
              <a:ext uri="{FF2B5EF4-FFF2-40B4-BE49-F238E27FC236}">
                <a16:creationId xmlns:a16="http://schemas.microsoft.com/office/drawing/2014/main" id="{45D77D7E-5745-4B39-B633-7B76AF5EBC9C}"/>
              </a:ext>
            </a:extLst>
          </p:cNvPr>
          <p:cNvSpPr>
            <a:spLocks noGrp="1"/>
          </p:cNvSpPr>
          <p:nvPr>
            <p:ph idx="1"/>
          </p:nvPr>
        </p:nvSpPr>
        <p:spPr>
          <a:xfrm>
            <a:off x="1484310" y="1600200"/>
            <a:ext cx="10018713" cy="3046751"/>
          </a:xfrm>
        </p:spPr>
        <p:txBody>
          <a:bodyPr>
            <a:normAutofit/>
          </a:bodyPr>
          <a:lstStyle/>
          <a:p>
            <a:r>
              <a:rPr lang="en-US" sz="2600" dirty="0"/>
              <a:t>Failure to Differentiate Creditworthiness</a:t>
            </a:r>
          </a:p>
          <a:p>
            <a:r>
              <a:rPr lang="en-US" sz="2600" dirty="0"/>
              <a:t>Less Market Liquidity</a:t>
            </a:r>
          </a:p>
          <a:p>
            <a:r>
              <a:rPr lang="en-US" sz="2600" dirty="0"/>
              <a:t>Increase in Cost to Consumers</a:t>
            </a:r>
            <a:endParaRPr lang="en-US" sz="2600" i="1" dirty="0"/>
          </a:p>
          <a:p>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F0ED4B37-8128-48AE-B598-391681576765}"/>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8</a:t>
            </a:fld>
            <a:endParaRPr lang="en-US" dirty="0"/>
          </a:p>
        </p:txBody>
      </p:sp>
    </p:spTree>
    <p:extLst>
      <p:ext uri="{BB962C8B-B14F-4D97-AF65-F5344CB8AC3E}">
        <p14:creationId xmlns:p14="http://schemas.microsoft.com/office/powerpoint/2010/main" val="3850046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2B7C4-64B2-4985-BAC7-3471C4EFE118}"/>
              </a:ext>
            </a:extLst>
          </p:cNvPr>
          <p:cNvSpPr>
            <a:spLocks noGrp="1"/>
          </p:cNvSpPr>
          <p:nvPr>
            <p:ph type="title"/>
          </p:nvPr>
        </p:nvSpPr>
        <p:spPr>
          <a:xfrm>
            <a:off x="1484310" y="0"/>
            <a:ext cx="10018713" cy="1752599"/>
          </a:xfrm>
        </p:spPr>
        <p:txBody>
          <a:bodyPr>
            <a:normAutofit/>
          </a:bodyPr>
          <a:lstStyle/>
          <a:p>
            <a:r>
              <a:rPr lang="en-US" dirty="0"/>
              <a:t>Failure to Differentiate Creditworthiness</a:t>
            </a:r>
          </a:p>
        </p:txBody>
      </p:sp>
      <p:sp>
        <p:nvSpPr>
          <p:cNvPr id="3" name="Content Placeholder 2">
            <a:extLst>
              <a:ext uri="{FF2B5EF4-FFF2-40B4-BE49-F238E27FC236}">
                <a16:creationId xmlns:a16="http://schemas.microsoft.com/office/drawing/2014/main" id="{BCF9776E-69EB-41B7-BA89-4AAC5AD5A3C1}"/>
              </a:ext>
            </a:extLst>
          </p:cNvPr>
          <p:cNvSpPr>
            <a:spLocks noGrp="1"/>
          </p:cNvSpPr>
          <p:nvPr>
            <p:ph idx="1"/>
          </p:nvPr>
        </p:nvSpPr>
        <p:spPr>
          <a:xfrm>
            <a:off x="1484310" y="1349829"/>
            <a:ext cx="10018713" cy="4778828"/>
          </a:xfrm>
        </p:spPr>
        <p:txBody>
          <a:bodyPr>
            <a:normAutofit lnSpcReduction="10000"/>
          </a:bodyPr>
          <a:lstStyle/>
          <a:p>
            <a:r>
              <a:rPr lang="en-US" sz="2400" dirty="0">
                <a:effectLst/>
                <a:ea typeface="Times New Roman" panose="02020603050405020304" pitchFamily="18" charset="0"/>
                <a:cs typeface="Times New Roman" panose="02020603050405020304" pitchFamily="18" charset="0"/>
              </a:rPr>
              <a:t>Elimination of unsecured credit is ERCOT’s attempt to “provide a more level playing field” and prevent “subsidization” of other Market Participants</a:t>
            </a:r>
          </a:p>
          <a:p>
            <a:r>
              <a:rPr lang="en-US" sz="2400" dirty="0">
                <a:ea typeface="Times New Roman" panose="02020603050405020304" pitchFamily="18" charset="0"/>
                <a:cs typeface="Times New Roman" panose="02020603050405020304" pitchFamily="18" charset="0"/>
              </a:rPr>
              <a:t>T</a:t>
            </a:r>
            <a:r>
              <a:rPr lang="en-US" sz="2400" dirty="0">
                <a:effectLst/>
                <a:ea typeface="Times New Roman" panose="02020603050405020304" pitchFamily="18" charset="0"/>
                <a:cs typeface="Times New Roman" panose="02020603050405020304" pitchFamily="18" charset="0"/>
              </a:rPr>
              <a:t>his attempt eliminates the current process that </a:t>
            </a:r>
            <a:r>
              <a:rPr lang="en-US" sz="2400" dirty="0">
                <a:ea typeface="Times New Roman" panose="02020603050405020304" pitchFamily="18" charset="0"/>
                <a:cs typeface="Times New Roman" panose="02020603050405020304" pitchFamily="18" charset="0"/>
              </a:rPr>
              <a:t>properly differentiates </a:t>
            </a:r>
            <a:r>
              <a:rPr lang="en-US" sz="2400" dirty="0">
                <a:effectLst/>
                <a:ea typeface="Times New Roman" panose="02020603050405020304" pitchFamily="18" charset="0"/>
                <a:cs typeface="Times New Roman" panose="02020603050405020304" pitchFamily="18" charset="0"/>
              </a:rPr>
              <a:t>a Market Participant’s creditworthiness and effectively places an investment grade entity </a:t>
            </a:r>
            <a:r>
              <a:rPr lang="en-US" sz="2400" dirty="0">
                <a:ea typeface="Times New Roman" panose="02020603050405020304" pitchFamily="18" charset="0"/>
                <a:cs typeface="Times New Roman" panose="02020603050405020304" pitchFamily="18" charset="0"/>
              </a:rPr>
              <a:t>above </a:t>
            </a:r>
            <a:r>
              <a:rPr lang="en-US" sz="2400" dirty="0">
                <a:effectLst/>
                <a:ea typeface="Times New Roman" panose="02020603050405020304" pitchFamily="18" charset="0"/>
                <a:cs typeface="Times New Roman" panose="02020603050405020304" pitchFamily="18" charset="0"/>
              </a:rPr>
              <a:t>a non-investment grade </a:t>
            </a:r>
            <a:r>
              <a:rPr lang="en-US" sz="2400" dirty="0">
                <a:ea typeface="Times New Roman" panose="02020603050405020304" pitchFamily="18" charset="0"/>
                <a:cs typeface="Times New Roman" panose="02020603050405020304" pitchFamily="18" charset="0"/>
              </a:rPr>
              <a:t>e</a:t>
            </a:r>
            <a:r>
              <a:rPr lang="en-US" sz="2400" dirty="0">
                <a:effectLst/>
                <a:ea typeface="Times New Roman" panose="02020603050405020304" pitchFamily="18" charset="0"/>
                <a:cs typeface="Times New Roman" panose="02020603050405020304" pitchFamily="18" charset="0"/>
              </a:rPr>
              <a:t>ntity</a:t>
            </a:r>
          </a:p>
          <a:p>
            <a:r>
              <a:rPr lang="en-US" sz="2400" dirty="0">
                <a:effectLst/>
                <a:ea typeface="Times New Roman" panose="02020603050405020304" pitchFamily="18" charset="0"/>
                <a:cs typeface="Times New Roman" panose="02020603050405020304" pitchFamily="18" charset="0"/>
              </a:rPr>
              <a:t>ERCOT’s proposal could </a:t>
            </a:r>
            <a:r>
              <a:rPr lang="en-US" sz="2400" b="1" u="sng" dirty="0">
                <a:effectLst/>
                <a:ea typeface="Times New Roman" panose="02020603050405020304" pitchFamily="18" charset="0"/>
                <a:cs typeface="Times New Roman" panose="02020603050405020304" pitchFamily="18" charset="0"/>
              </a:rPr>
              <a:t>require a Market Participant with a non-investment grade credit rating to post the same security as a Market Participant with a AAA credit rating</a:t>
            </a:r>
          </a:p>
          <a:p>
            <a:r>
              <a:rPr lang="en-US" sz="2400" dirty="0">
                <a:ea typeface="Times New Roman" panose="02020603050405020304" pitchFamily="18" charset="0"/>
                <a:cs typeface="Times New Roman" panose="02020603050405020304" pitchFamily="18" charset="0"/>
              </a:rPr>
              <a:t>ERCOT’s proposal is a step backward in properly differentiating risk between entities based on their creditworthiness </a:t>
            </a:r>
          </a:p>
          <a:p>
            <a:r>
              <a:rPr lang="en-US" sz="2400" dirty="0">
                <a:ea typeface="Times New Roman" panose="02020603050405020304" pitchFamily="18" charset="0"/>
                <a:cs typeface="Times New Roman" panose="02020603050405020304" pitchFamily="18" charset="0"/>
              </a:rPr>
              <a:t>ERCOT’s proposal does not align with its stated objective of</a:t>
            </a:r>
            <a:r>
              <a:rPr lang="en-US" sz="2400" dirty="0">
                <a:effectLst/>
                <a:ea typeface="Times New Roman" panose="02020603050405020304" pitchFamily="18" charset="0"/>
                <a:cs typeface="Times New Roman" panose="02020603050405020304" pitchFamily="18" charset="0"/>
              </a:rPr>
              <a:t> “credit best practices to reduce the risk of future under-collateralization</a:t>
            </a:r>
            <a:r>
              <a:rPr lang="en-US" sz="2400" dirty="0">
                <a:ea typeface="Times New Roman" panose="02020603050405020304" pitchFamily="18" charset="0"/>
                <a:cs typeface="Times New Roman" panose="02020603050405020304" pitchFamily="18" charset="0"/>
              </a:rPr>
              <a:t>”</a:t>
            </a:r>
            <a:endParaRPr lang="en-US" sz="2400" dirty="0">
              <a:effectLst/>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E81CAF3-CE85-4FDF-90B2-FE8B7093FE53}"/>
              </a:ext>
            </a:extLst>
          </p:cNvPr>
          <p:cNvSpPr>
            <a:spLocks noGrp="1"/>
          </p:cNvSpPr>
          <p:nvPr>
            <p:ph type="sldNum" sz="quarter" idx="12"/>
          </p:nvPr>
        </p:nvSpPr>
        <p:spPr>
          <a:xfrm>
            <a:off x="10951856" y="5867131"/>
            <a:ext cx="551167" cy="365125"/>
          </a:xfrm>
        </p:spPr>
        <p:txBody>
          <a:bodyPr/>
          <a:lstStyle/>
          <a:p>
            <a:fld id="{CEC31899-6F06-45F5-A1D6-C81E93BBBD2B}" type="slidenum">
              <a:rPr lang="en-US" smtClean="0"/>
              <a:t>9</a:t>
            </a:fld>
            <a:endParaRPr lang="en-US" dirty="0"/>
          </a:p>
        </p:txBody>
      </p:sp>
    </p:spTree>
    <p:extLst>
      <p:ext uri="{BB962C8B-B14F-4D97-AF65-F5344CB8AC3E}">
        <p14:creationId xmlns:p14="http://schemas.microsoft.com/office/powerpoint/2010/main" val="2869652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1223</TotalTime>
  <Words>2796</Words>
  <Application>Microsoft Office PowerPoint</Application>
  <PresentationFormat>Widescreen</PresentationFormat>
  <Paragraphs>143</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Corbel</vt:lpstr>
      <vt:lpstr>Lato</vt:lpstr>
      <vt:lpstr>Parallax</vt:lpstr>
      <vt:lpstr>NPRR1112 Reduction of Unsecured Credit Limits </vt:lpstr>
      <vt:lpstr>What is “Unsecured Credit”</vt:lpstr>
      <vt:lpstr>Background</vt:lpstr>
      <vt:lpstr>Credit Work Group</vt:lpstr>
      <vt:lpstr>Post-Uri Legislative Reforms Have Been Significant in Reducing Credit Risk</vt:lpstr>
      <vt:lpstr>Credit Rating Agencies Recognize Recent Reforms to Reduce Risk</vt:lpstr>
      <vt:lpstr>Eliminating Unsecured Credit Does Not Materially Improve Credit Risk in ERCOT</vt:lpstr>
      <vt:lpstr>Eliminating Unsecured Credit Will Have Unintended Consequences</vt:lpstr>
      <vt:lpstr>Failure to Differentiate Creditworthiness</vt:lpstr>
      <vt:lpstr>Less Market Liquidity</vt:lpstr>
      <vt:lpstr>Increased Costs for Consumers </vt:lpstr>
      <vt:lpstr>Market Participants Bear the Risk for Non-Performance by Counter-Parties</vt:lpstr>
      <vt:lpstr>TAC Endorsed Version Represents  Reasonable Compromise</vt:lpstr>
      <vt:lpstr>Conclusion</vt:lpstr>
      <vt:lpstr>Appendix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NPRR1112 Reduction of Unsecured Credit Limit</dc:title>
  <dc:creator>Abbott, Kristin</dc:creator>
  <cp:lastModifiedBy>ERCOT 042022</cp:lastModifiedBy>
  <cp:revision>142</cp:revision>
  <cp:lastPrinted>2022-04-21T01:36:28Z</cp:lastPrinted>
  <dcterms:created xsi:type="dcterms:W3CDTF">2022-04-19T15:39:12Z</dcterms:created>
  <dcterms:modified xsi:type="dcterms:W3CDTF">2022-04-21T23:28:12Z</dcterms:modified>
</cp:coreProperties>
</file>