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5"/>
  </p:notesMasterIdLst>
  <p:handoutMasterIdLst>
    <p:handoutMasterId r:id="rId26"/>
  </p:handoutMasterIdLst>
  <p:sldIdLst>
    <p:sldId id="260" r:id="rId7"/>
    <p:sldId id="278" r:id="rId8"/>
    <p:sldId id="262" r:id="rId9"/>
    <p:sldId id="263" r:id="rId10"/>
    <p:sldId id="266" r:id="rId11"/>
    <p:sldId id="267" r:id="rId12"/>
    <p:sldId id="269" r:id="rId13"/>
    <p:sldId id="279" r:id="rId14"/>
    <p:sldId id="268" r:id="rId15"/>
    <p:sldId id="277" r:id="rId16"/>
    <p:sldId id="272" r:id="rId17"/>
    <p:sldId id="273" r:id="rId18"/>
    <p:sldId id="270" r:id="rId19"/>
    <p:sldId id="274" r:id="rId20"/>
    <p:sldId id="265" r:id="rId21"/>
    <p:sldId id="275" r:id="rId22"/>
    <p:sldId id="276" r:id="rId23"/>
    <p:sldId id="257"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guide id="3" orient="horz" pos="1776" userDrawn="1">
          <p15:clr>
            <a:srgbClr val="A4A3A4"/>
          </p15:clr>
        </p15:guide>
        <p15:guide id="4" orient="horz" pos="3936" userDrawn="1">
          <p15:clr>
            <a:srgbClr val="A4A3A4"/>
          </p15:clr>
        </p15:guide>
        <p15:guide id="5" orient="horz" pos="768" userDrawn="1">
          <p15:clr>
            <a:srgbClr val="A4A3A4"/>
          </p15:clr>
        </p15:guide>
        <p15:guide id="6" orient="horz" pos="1440" userDrawn="1">
          <p15:clr>
            <a:srgbClr val="A4A3A4"/>
          </p15:clr>
        </p15:guide>
        <p15:guide id="7" pos="57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pells, Vanessa" initials="SV" lastIdx="2" clrIdx="0">
    <p:extLst>
      <p:ext uri="{19B8F6BF-5375-455C-9EA6-DF929625EA0E}">
        <p15:presenceInfo xmlns:p15="http://schemas.microsoft.com/office/powerpoint/2012/main" userId="S-1-5-21-639947351-343809578-3807592339-4322" providerId="AD"/>
      </p:ext>
    </p:extLst>
  </p:cmAuthor>
  <p:cmAuthor id="2" name="Dwyer, Davida" initials="DD" lastIdx="16" clrIdx="1">
    <p:extLst>
      <p:ext uri="{19B8F6BF-5375-455C-9EA6-DF929625EA0E}">
        <p15:presenceInfo xmlns:p15="http://schemas.microsoft.com/office/powerpoint/2012/main" userId="S::Davida.Dwyer@ercot.com::79b08b87-7cab-486c-83ce-9fe1deb6aa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4" d="100"/>
          <a:sy n="104" d="100"/>
        </p:scale>
        <p:origin x="1746" y="108"/>
      </p:cViewPr>
      <p:guideLst>
        <p:guide orient="horz" pos="2160"/>
        <p:guide pos="2880"/>
        <p:guide orient="horz" pos="1776"/>
        <p:guide orient="horz" pos="3936"/>
        <p:guide orient="horz" pos="768"/>
        <p:guide orient="horz" pos="1440"/>
        <p:guide pos="576"/>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4/25/2022</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4/25/2022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886550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dirty="0"/>
          </a:p>
        </p:txBody>
      </p:sp>
    </p:spTree>
    <p:extLst>
      <p:ext uri="{BB962C8B-B14F-4D97-AF65-F5344CB8AC3E}">
        <p14:creationId xmlns:p14="http://schemas.microsoft.com/office/powerpoint/2010/main" val="18263615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dirty="0"/>
          </a:p>
        </p:txBody>
      </p:sp>
    </p:spTree>
    <p:extLst>
      <p:ext uri="{BB962C8B-B14F-4D97-AF65-F5344CB8AC3E}">
        <p14:creationId xmlns:p14="http://schemas.microsoft.com/office/powerpoint/2010/main" val="2568613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dirty="0"/>
          </a:p>
        </p:txBody>
      </p:sp>
    </p:spTree>
    <p:extLst>
      <p:ext uri="{BB962C8B-B14F-4D97-AF65-F5344CB8AC3E}">
        <p14:creationId xmlns:p14="http://schemas.microsoft.com/office/powerpoint/2010/main" val="386661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dirty="0"/>
          </a:p>
        </p:txBody>
      </p:sp>
    </p:spTree>
    <p:extLst>
      <p:ext uri="{BB962C8B-B14F-4D97-AF65-F5344CB8AC3E}">
        <p14:creationId xmlns:p14="http://schemas.microsoft.com/office/powerpoint/2010/main" val="2016960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dirty="0"/>
          </a:p>
        </p:txBody>
      </p:sp>
    </p:spTree>
    <p:extLst>
      <p:ext uri="{BB962C8B-B14F-4D97-AF65-F5344CB8AC3E}">
        <p14:creationId xmlns:p14="http://schemas.microsoft.com/office/powerpoint/2010/main" val="987727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18</a:t>
            </a:fld>
            <a:endParaRPr lang="en-US" dirty="0"/>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103624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1702813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1056863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2569334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3076562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921141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2567205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dirty="0"/>
          </a:p>
        </p:txBody>
      </p:sp>
    </p:spTree>
    <p:extLst>
      <p:ext uri="{BB962C8B-B14F-4D97-AF65-F5344CB8AC3E}">
        <p14:creationId xmlns:p14="http://schemas.microsoft.com/office/powerpoint/2010/main" val="1407436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76200" y="6457890"/>
            <a:ext cx="1164525" cy="400110"/>
          </a:xfrm>
          <a:prstGeom prst="rect">
            <a:avLst/>
          </a:prstGeom>
          <a:noFill/>
        </p:spPr>
        <p:txBody>
          <a:bodyPr wrap="square" rtlCol="0">
            <a:spAutoFit/>
          </a:bodyPr>
          <a:lstStyle/>
          <a:p>
            <a:pPr algn="l"/>
            <a:r>
              <a:rPr lang="en-US" sz="1000" b="1" baseline="0" dirty="0">
                <a:solidFill>
                  <a:schemeClr val="tx1"/>
                </a:solidFill>
              </a:rPr>
              <a:t>Item 11.3.2</a:t>
            </a:r>
          </a:p>
          <a:p>
            <a:pPr algn="l"/>
            <a:r>
              <a:rPr lang="en-US" sz="1000" b="0" baseline="0" dirty="0">
                <a:solidFill>
                  <a:schemeClr val="tx1"/>
                </a:solidFill>
              </a:rPr>
              <a:t>ERCOT Public</a:t>
            </a:r>
            <a:endParaRPr lang="en-US" sz="1000" b="1"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86200" y="1520785"/>
            <a:ext cx="5105400" cy="3816429"/>
          </a:xfrm>
          <a:prstGeom prst="rect">
            <a:avLst/>
          </a:prstGeom>
          <a:noFill/>
        </p:spPr>
        <p:txBody>
          <a:bodyPr wrap="square" rtlCol="0">
            <a:spAutoFit/>
          </a:bodyPr>
          <a:lstStyle/>
          <a:p>
            <a:r>
              <a:rPr lang="en-US" sz="2000" b="1" dirty="0"/>
              <a:t>Item 11.3.2: TAC Recommendation Opposition of ERCOT on NPRR1112, Reduction of Unsecured Credit Limits (URGENT) – ERCOT Position Statement</a:t>
            </a:r>
          </a:p>
          <a:p>
            <a:endParaRPr lang="en-US" dirty="0"/>
          </a:p>
          <a:p>
            <a:r>
              <a:rPr lang="en-US" i="1" dirty="0"/>
              <a:t>Kenan </a:t>
            </a:r>
            <a:r>
              <a:rPr lang="en-US" i="1" dirty="0" err="1">
                <a:cs typeface="Arial" panose="020B0604020202020204" pitchFamily="34" charset="0"/>
              </a:rPr>
              <a:t>Ö</a:t>
            </a:r>
            <a:r>
              <a:rPr lang="en-US" i="1" dirty="0" err="1"/>
              <a:t>gelman</a:t>
            </a:r>
            <a:endParaRPr lang="en-US" i="1" dirty="0"/>
          </a:p>
          <a:p>
            <a:r>
              <a:rPr lang="en-US" dirty="0"/>
              <a:t>Vice President, Commercial Operations</a:t>
            </a:r>
          </a:p>
          <a:p>
            <a:endParaRPr lang="en-US" dirty="0"/>
          </a:p>
          <a:p>
            <a:r>
              <a:rPr lang="en-US" dirty="0"/>
              <a:t>Board of Directors Meeting</a:t>
            </a:r>
          </a:p>
          <a:p>
            <a:endParaRPr lang="en-US" dirty="0"/>
          </a:p>
          <a:p>
            <a:r>
              <a:rPr lang="en-US" dirty="0"/>
              <a:t>ERCOT Public</a:t>
            </a:r>
          </a:p>
          <a:p>
            <a:r>
              <a:rPr lang="en-US" dirty="0"/>
              <a:t>April 28, 2022</a:t>
            </a:r>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610600" y="6561139"/>
            <a:ext cx="381000" cy="144462"/>
          </a:xfrm>
        </p:spPr>
        <p:txBody>
          <a:bodyPr/>
          <a:lstStyle/>
          <a:p>
            <a:fld id="{1D93BD3E-1E9A-4970-A6F7-E7AC52762E0C}" type="slidenum">
              <a:rPr lang="en-US" smtClean="0"/>
              <a:t>10</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3" name="TextBox 2">
            <a:extLst>
              <a:ext uri="{FF2B5EF4-FFF2-40B4-BE49-F238E27FC236}">
                <a16:creationId xmlns:a16="http://schemas.microsoft.com/office/drawing/2014/main" id="{E4CDA9CA-4245-4614-AD39-8C6273EC6FFD}"/>
              </a:ext>
            </a:extLst>
          </p:cNvPr>
          <p:cNvSpPr txBox="1"/>
          <p:nvPr/>
        </p:nvSpPr>
        <p:spPr>
          <a:xfrm>
            <a:off x="381000" y="1234150"/>
            <a:ext cx="8382000" cy="1056379"/>
          </a:xfrm>
          <a:prstGeom prst="rect">
            <a:avLst/>
          </a:prstGeom>
          <a:noFill/>
          <a:ln>
            <a:noFill/>
          </a:ln>
        </p:spPr>
        <p:txBody>
          <a:bodyPr wrap="square" rtlCol="0">
            <a:spAutoFit/>
          </a:bodyPr>
          <a:lstStyle/>
          <a:p>
            <a:pPr marL="0" marR="0">
              <a:lnSpc>
                <a:spcPct val="107000"/>
              </a:lnSpc>
              <a:spcBef>
                <a:spcPts val="0"/>
              </a:spcBef>
              <a:spcAft>
                <a:spcPts val="800"/>
              </a:spcAft>
            </a:pPr>
            <a:r>
              <a:rPr lang="en-US" sz="2000" dirty="0">
                <a:effectLst/>
                <a:ea typeface="Calibri" panose="020F0502020204030204" pitchFamily="34" charset="0"/>
                <a:cs typeface="Times New Roman" panose="02020603050405020304" pitchFamily="18" charset="0"/>
              </a:rPr>
              <a:t>Unsecured credit is currently capped at $50 million per Counter-Party. This chart shows the amount of unsecured credit that would be outstanding at lower cap values.</a:t>
            </a:r>
          </a:p>
        </p:txBody>
      </p:sp>
      <p:pic>
        <p:nvPicPr>
          <p:cNvPr id="8" name="Picture 7">
            <a:extLst>
              <a:ext uri="{FF2B5EF4-FFF2-40B4-BE49-F238E27FC236}">
                <a16:creationId xmlns:a16="http://schemas.microsoft.com/office/drawing/2014/main" id="{3F63458F-BFE4-40DA-B213-23C66B41A553}"/>
              </a:ext>
            </a:extLst>
          </p:cNvPr>
          <p:cNvPicPr>
            <a:picLocks noChangeAspect="1"/>
          </p:cNvPicPr>
          <p:nvPr/>
        </p:nvPicPr>
        <p:blipFill>
          <a:blip r:embed="rId3"/>
          <a:stretch>
            <a:fillRect/>
          </a:stretch>
        </p:blipFill>
        <p:spPr>
          <a:xfrm>
            <a:off x="1416304" y="2298700"/>
            <a:ext cx="6311392" cy="3902507"/>
          </a:xfrm>
          <a:prstGeom prst="rect">
            <a:avLst/>
          </a:prstGeom>
        </p:spPr>
      </p:pic>
    </p:spTree>
    <p:extLst>
      <p:ext uri="{BB962C8B-B14F-4D97-AF65-F5344CB8AC3E}">
        <p14:creationId xmlns:p14="http://schemas.microsoft.com/office/powerpoint/2010/main" val="647095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458200" y="6561139"/>
            <a:ext cx="533400" cy="144462"/>
          </a:xfrm>
        </p:spPr>
        <p:txBody>
          <a:bodyPr/>
          <a:lstStyle/>
          <a:p>
            <a:fld id="{1D93BD3E-1E9A-4970-A6F7-E7AC52762E0C}" type="slidenum">
              <a:rPr lang="en-US" smtClean="0"/>
              <a:t>11</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8" name="Content Placeholder 2">
            <a:extLst>
              <a:ext uri="{FF2B5EF4-FFF2-40B4-BE49-F238E27FC236}">
                <a16:creationId xmlns:a16="http://schemas.microsoft.com/office/drawing/2014/main" id="{107685BD-DBEC-4AC6-8162-9DD44499A1CC}"/>
              </a:ext>
            </a:extLst>
          </p:cNvPr>
          <p:cNvSpPr txBox="1">
            <a:spLocks/>
          </p:cNvSpPr>
          <p:nvPr/>
        </p:nvSpPr>
        <p:spPr>
          <a:xfrm>
            <a:off x="457200" y="1219855"/>
            <a:ext cx="8229600" cy="5379934"/>
          </a:xfrm>
          <a:prstGeom prst="rect">
            <a:avLst/>
          </a:prstGeom>
          <a:noFill/>
          <a:ln>
            <a:noFill/>
          </a:ln>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200" dirty="0">
                <a:effectLst/>
                <a:latin typeface="Arial" panose="020B0604020202020204" pitchFamily="34" charset="0"/>
                <a:ea typeface="Times New Roman" panose="02020603050405020304" pitchFamily="18" charset="0"/>
              </a:rPr>
              <a:t>Since ISO/RTOs function as central clearinghouses, there is no inherent reason why ISO/RTOs should provide free credit for some Counter-Parties. Since banks are in the business of understanding and pricing credit risk, they are better positioned to provide credit support for Counter-Parties.</a:t>
            </a:r>
          </a:p>
          <a:p>
            <a:endParaRPr lang="en-US" sz="800" dirty="0">
              <a:latin typeface="Arial" panose="020B0604020202020204" pitchFamily="34" charset="0"/>
              <a:ea typeface="Times New Roman" panose="02020603050405020304" pitchFamily="18" charset="0"/>
            </a:endParaRPr>
          </a:p>
          <a:p>
            <a:r>
              <a:rPr lang="en-US" sz="2200" dirty="0">
                <a:latin typeface="Arial" panose="020B0604020202020204" pitchFamily="34" charset="0"/>
                <a:ea typeface="Times New Roman" panose="02020603050405020304" pitchFamily="18" charset="0"/>
              </a:rPr>
              <a:t>The assumption of credit risk is not costless. The cost of credit is reflected in bank charges for letters of credit. It is logically inconsistent to claim that the cost of obtaining letters of credit for highly-rated </a:t>
            </a:r>
            <a:r>
              <a:rPr lang="en-US" sz="2200" dirty="0">
                <a:effectLst/>
                <a:latin typeface="Arial" panose="020B0604020202020204" pitchFamily="34" charset="0"/>
                <a:ea typeface="Times New Roman" panose="02020603050405020304" pitchFamily="18" charset="0"/>
              </a:rPr>
              <a:t>Counter-Parties</a:t>
            </a:r>
            <a:r>
              <a:rPr lang="en-US" sz="2200" dirty="0">
                <a:latin typeface="Arial" panose="020B0604020202020204" pitchFamily="34" charset="0"/>
                <a:ea typeface="Times New Roman" panose="02020603050405020304" pitchFamily="18" charset="0"/>
              </a:rPr>
              <a:t> would be burdensome, while at the same time claiming that there is no cost for the ERCOT market as a whole to subsidize the cost of credit. Provision of unsecured credit to some </a:t>
            </a:r>
            <a:r>
              <a:rPr lang="en-US" sz="2200" dirty="0">
                <a:effectLst/>
                <a:latin typeface="Arial" panose="020B0604020202020204" pitchFamily="34" charset="0"/>
                <a:ea typeface="Times New Roman" panose="02020603050405020304" pitchFamily="18" charset="0"/>
              </a:rPr>
              <a:t>Counter-Parties</a:t>
            </a:r>
            <a:r>
              <a:rPr lang="en-US" sz="2200" dirty="0">
                <a:latin typeface="Arial" panose="020B0604020202020204" pitchFamily="34" charset="0"/>
                <a:ea typeface="Times New Roman" panose="02020603050405020304" pitchFamily="18" charset="0"/>
              </a:rPr>
              <a:t> does not make the cost of credit risk vanish; rather, it socializes the cost among other Market Participants.</a:t>
            </a:r>
            <a:endParaRPr lang="en-US" sz="2200" dirty="0">
              <a:effectLst/>
              <a:latin typeface="Arial" panose="020B0604020202020204" pitchFamily="34" charset="0"/>
              <a:ea typeface="Times New Roman" panose="02020603050405020304" pitchFamily="18" charset="0"/>
            </a:endParaRPr>
          </a:p>
          <a:p>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01571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534400" y="6561138"/>
            <a:ext cx="457200" cy="296862"/>
          </a:xfrm>
        </p:spPr>
        <p:txBody>
          <a:bodyPr/>
          <a:lstStyle/>
          <a:p>
            <a:fld id="{1D93BD3E-1E9A-4970-A6F7-E7AC52762E0C}" type="slidenum">
              <a:rPr lang="en-US" smtClean="0"/>
              <a:t>12</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8" name="Content Placeholder 2">
            <a:extLst>
              <a:ext uri="{FF2B5EF4-FFF2-40B4-BE49-F238E27FC236}">
                <a16:creationId xmlns:a16="http://schemas.microsoft.com/office/drawing/2014/main" id="{107685BD-DBEC-4AC6-8162-9DD44499A1CC}"/>
              </a:ext>
            </a:extLst>
          </p:cNvPr>
          <p:cNvSpPr txBox="1">
            <a:spLocks/>
          </p:cNvSpPr>
          <p:nvPr/>
        </p:nvSpPr>
        <p:spPr>
          <a:xfrm>
            <a:off x="495300" y="1447800"/>
            <a:ext cx="8267700" cy="3945696"/>
          </a:xfrm>
          <a:prstGeom prst="rect">
            <a:avLst/>
          </a:prstGeom>
          <a:noFill/>
          <a:ln>
            <a:noFill/>
          </a:ln>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200" dirty="0">
                <a:effectLst/>
                <a:ea typeface="Times New Roman" panose="02020603050405020304" pitchFamily="18" charset="0"/>
              </a:rPr>
              <a:t>Consistent with the above, ERCOT believes that elimination of Unsecured Credit Limits will not increase the cost of ERCOT market credit risk in the aggregate, but rather reallocate that cost in an appropriate and non-distortive manner.</a:t>
            </a:r>
          </a:p>
          <a:p>
            <a:endParaRPr lang="en-US" sz="2200" dirty="0">
              <a:effectLst/>
              <a:ea typeface="Times New Roman" panose="02020603050405020304" pitchFamily="18" charset="0"/>
            </a:endParaRPr>
          </a:p>
          <a:p>
            <a:r>
              <a:rPr lang="en-US" sz="2200" dirty="0">
                <a:effectLst/>
                <a:ea typeface="Times New Roman" panose="02020603050405020304" pitchFamily="18" charset="0"/>
              </a:rPr>
              <a:t>Unsecured Credit Limits also shift the cost of credit of some Counter-Parties to others in that, in the event of a default by a Counter-Party with unsecured credit, all active Counter-Parties must share in default uplift charges, including incremental default uplift attributable to unsecured credit.</a:t>
            </a:r>
          </a:p>
          <a:p>
            <a:endParaRPr lang="en-US" sz="18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5174622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534400" y="6561138"/>
            <a:ext cx="457200" cy="296862"/>
          </a:xfrm>
        </p:spPr>
        <p:txBody>
          <a:bodyPr/>
          <a:lstStyle/>
          <a:p>
            <a:fld id="{1D93BD3E-1E9A-4970-A6F7-E7AC52762E0C}" type="slidenum">
              <a:rPr lang="en-US" smtClean="0"/>
              <a:t>13</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3" name="TextBox 2">
            <a:extLst>
              <a:ext uri="{FF2B5EF4-FFF2-40B4-BE49-F238E27FC236}">
                <a16:creationId xmlns:a16="http://schemas.microsoft.com/office/drawing/2014/main" id="{E4CDA9CA-4245-4614-AD39-8C6273EC6FFD}"/>
              </a:ext>
            </a:extLst>
          </p:cNvPr>
          <p:cNvSpPr txBox="1"/>
          <p:nvPr/>
        </p:nvSpPr>
        <p:spPr>
          <a:xfrm>
            <a:off x="412173" y="1233085"/>
            <a:ext cx="8382000" cy="790537"/>
          </a:xfrm>
          <a:prstGeom prst="rect">
            <a:avLst/>
          </a:prstGeom>
          <a:noFill/>
          <a:ln>
            <a:noFill/>
          </a:ln>
        </p:spPr>
        <p:txBody>
          <a:bodyPr wrap="square" rtlCol="0">
            <a:spAutoFit/>
          </a:bodyPr>
          <a:lstStyle/>
          <a:p>
            <a:pPr marL="0" marR="0">
              <a:lnSpc>
                <a:spcPct val="107000"/>
              </a:lnSpc>
              <a:spcBef>
                <a:spcPts val="0"/>
              </a:spcBef>
              <a:spcAft>
                <a:spcPts val="800"/>
              </a:spcAft>
            </a:pPr>
            <a:r>
              <a:rPr lang="en-US" sz="2200" dirty="0">
                <a:effectLst/>
                <a:ea typeface="Calibri" panose="020F0502020204030204" pitchFamily="34" charset="0"/>
                <a:cs typeface="Times New Roman" panose="02020603050405020304" pitchFamily="18" charset="0"/>
              </a:rPr>
              <a:t>The following chart shows the distribution of Counter-Parties with unsecured lines of credit by their S&amp;P-equivalent rating. </a:t>
            </a:r>
          </a:p>
        </p:txBody>
      </p:sp>
      <p:pic>
        <p:nvPicPr>
          <p:cNvPr id="2050" name="Picture 4">
            <a:extLst>
              <a:ext uri="{FF2B5EF4-FFF2-40B4-BE49-F238E27FC236}">
                <a16:creationId xmlns:a16="http://schemas.microsoft.com/office/drawing/2014/main" id="{5E0289F7-C2B1-44ED-BA6A-AEB9215948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209800"/>
            <a:ext cx="6553200" cy="393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3808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534400" y="6561138"/>
            <a:ext cx="457200" cy="296862"/>
          </a:xfrm>
        </p:spPr>
        <p:txBody>
          <a:bodyPr/>
          <a:lstStyle/>
          <a:p>
            <a:fld id="{1D93BD3E-1E9A-4970-A6F7-E7AC52762E0C}" type="slidenum">
              <a:rPr lang="en-US" smtClean="0"/>
              <a:t>14</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8" name="Content Placeholder 2">
            <a:extLst>
              <a:ext uri="{FF2B5EF4-FFF2-40B4-BE49-F238E27FC236}">
                <a16:creationId xmlns:a16="http://schemas.microsoft.com/office/drawing/2014/main" id="{107685BD-DBEC-4AC6-8162-9DD44499A1CC}"/>
              </a:ext>
            </a:extLst>
          </p:cNvPr>
          <p:cNvSpPr txBox="1">
            <a:spLocks/>
          </p:cNvSpPr>
          <p:nvPr/>
        </p:nvSpPr>
        <p:spPr>
          <a:xfrm>
            <a:off x="519545" y="1447800"/>
            <a:ext cx="8382000" cy="4961358"/>
          </a:xfrm>
          <a:prstGeom prst="rect">
            <a:avLst/>
          </a:prstGeom>
          <a:noFill/>
          <a:ln>
            <a:noFill/>
          </a:ln>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200" dirty="0">
                <a:effectLst/>
                <a:ea typeface="Times New Roman" panose="02020603050405020304" pitchFamily="18" charset="0"/>
              </a:rPr>
              <a:t>Counter-Parties now eligible for Unsecured Credit Limits should be able to obtain replacement financing from eligible letter of credit-issuing banks. If </a:t>
            </a:r>
            <a:r>
              <a:rPr lang="en-US" sz="2200" dirty="0">
                <a:ea typeface="Times New Roman" panose="02020603050405020304" pitchFamily="18" charset="0"/>
              </a:rPr>
              <a:t>banks are </a:t>
            </a:r>
            <a:r>
              <a:rPr lang="en-US" sz="2200" dirty="0">
                <a:effectLst/>
                <a:ea typeface="Times New Roman" panose="02020603050405020304" pitchFamily="18" charset="0"/>
              </a:rPr>
              <a:t>unwilling to execute a letter of credit with one of these Counter-Parties, it is doubtful whether the ERCOT market should be financing their credit risk at no cost to the Counter-Party.</a:t>
            </a:r>
          </a:p>
          <a:p>
            <a:pPr marL="0" indent="0">
              <a:buNone/>
            </a:pPr>
            <a:endParaRPr lang="en-US" sz="2200" dirty="0">
              <a:effectLst/>
              <a:ea typeface="Times New Roman" panose="02020603050405020304" pitchFamily="18" charset="0"/>
            </a:endParaRPr>
          </a:p>
          <a:p>
            <a:r>
              <a:rPr lang="en-US" sz="2200" dirty="0">
                <a:effectLst/>
                <a:ea typeface="Times New Roman" panose="02020603050405020304" pitchFamily="18" charset="0"/>
              </a:rPr>
              <a:t>ERCOT creditworthiness requirements for banks issuing letters of credit are, in the aggregate, more stringent than those currently used to grant Unsecured Credit Limits. Therefore, it can be expected that elimination of Unsecured Credit Limits</a:t>
            </a:r>
            <a:r>
              <a:rPr lang="en-US" sz="2200" dirty="0">
                <a:ea typeface="Times New Roman" panose="02020603050405020304" pitchFamily="18" charset="0"/>
              </a:rPr>
              <a:t> </a:t>
            </a:r>
            <a:r>
              <a:rPr lang="en-US" sz="2200" dirty="0">
                <a:effectLst/>
                <a:ea typeface="Times New Roman" panose="02020603050405020304" pitchFamily="18" charset="0"/>
              </a:rPr>
              <a:t>would reduce potential default uplift and improve ERCOT’s overall credit profile.</a:t>
            </a:r>
          </a:p>
          <a:p>
            <a:endParaRPr lang="en-US" sz="1800" dirty="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2972184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534400" y="6561138"/>
            <a:ext cx="457200" cy="296862"/>
          </a:xfrm>
        </p:spPr>
        <p:txBody>
          <a:bodyPr/>
          <a:lstStyle/>
          <a:p>
            <a:fld id="{1D93BD3E-1E9A-4970-A6F7-E7AC52762E0C}" type="slidenum">
              <a:rPr lang="en-US" smtClean="0"/>
              <a:t>15</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3" name="TextBox 2">
            <a:extLst>
              <a:ext uri="{FF2B5EF4-FFF2-40B4-BE49-F238E27FC236}">
                <a16:creationId xmlns:a16="http://schemas.microsoft.com/office/drawing/2014/main" id="{E4CDA9CA-4245-4614-AD39-8C6273EC6FFD}"/>
              </a:ext>
            </a:extLst>
          </p:cNvPr>
          <p:cNvSpPr txBox="1"/>
          <p:nvPr/>
        </p:nvSpPr>
        <p:spPr>
          <a:xfrm>
            <a:off x="381000" y="1234150"/>
            <a:ext cx="8382000" cy="1946687"/>
          </a:xfrm>
          <a:prstGeom prst="rect">
            <a:avLst/>
          </a:prstGeom>
          <a:noFill/>
          <a:ln>
            <a:noFill/>
          </a:ln>
        </p:spPr>
        <p:txBody>
          <a:bodyPr wrap="square" rtlCol="0">
            <a:spAutoFit/>
          </a:bodyPr>
          <a:lstStyle/>
          <a:p>
            <a:pPr marL="0" marR="0">
              <a:lnSpc>
                <a:spcPct val="107000"/>
              </a:lnSpc>
              <a:spcBef>
                <a:spcPts val="0"/>
              </a:spcBef>
              <a:spcAft>
                <a:spcPts val="800"/>
              </a:spcAft>
            </a:pPr>
            <a:r>
              <a:rPr lang="en-US" sz="1900" dirty="0">
                <a:effectLst/>
                <a:ea typeface="Calibri" panose="020F0502020204030204" pitchFamily="34" charset="0"/>
                <a:cs typeface="Times New Roman" panose="02020603050405020304" pitchFamily="18" charset="0"/>
              </a:rPr>
              <a:t>The following chart, included in ERCOT’s April 12, 2022, comments to NPRR 1112, shows the credit rating distribution of Counter-Parties receiving unsecured credit compared to the credit rating distribution of banks currently providing letters of credit for ERCOT </a:t>
            </a:r>
            <a:r>
              <a:rPr lang="en-US" sz="1900" dirty="0">
                <a:effectLst/>
                <a:ea typeface="Times New Roman" panose="02020603050405020304" pitchFamily="18" charset="0"/>
              </a:rPr>
              <a:t>Counter-Parties</a:t>
            </a:r>
            <a:r>
              <a:rPr lang="en-US" sz="1900" dirty="0">
                <a:effectLst/>
                <a:ea typeface="Calibri" panose="020F0502020204030204" pitchFamily="34" charset="0"/>
                <a:cs typeface="Times New Roman" panose="02020603050405020304" pitchFamily="18" charset="0"/>
              </a:rPr>
              <a:t>. ERCOT requires banks issuing letters of credit to have a minimum rating of A- (S&amp;P/Fitch) or A3 (Moody’s).</a:t>
            </a:r>
          </a:p>
        </p:txBody>
      </p:sp>
      <p:pic>
        <p:nvPicPr>
          <p:cNvPr id="7" name="Picture 6">
            <a:extLst>
              <a:ext uri="{FF2B5EF4-FFF2-40B4-BE49-F238E27FC236}">
                <a16:creationId xmlns:a16="http://schemas.microsoft.com/office/drawing/2014/main" id="{44A14E96-F8EB-49ED-8A79-1D093D0B252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2971800"/>
            <a:ext cx="5334000" cy="3429000"/>
          </a:xfrm>
          <a:prstGeom prst="rect">
            <a:avLst/>
          </a:prstGeom>
          <a:noFill/>
          <a:ln>
            <a:noFill/>
          </a:ln>
        </p:spPr>
      </p:pic>
    </p:spTree>
    <p:extLst>
      <p:ext uri="{BB962C8B-B14F-4D97-AF65-F5344CB8AC3E}">
        <p14:creationId xmlns:p14="http://schemas.microsoft.com/office/powerpoint/2010/main" val="3018014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610600" y="6561138"/>
            <a:ext cx="381000" cy="296862"/>
          </a:xfrm>
        </p:spPr>
        <p:txBody>
          <a:bodyPr/>
          <a:lstStyle/>
          <a:p>
            <a:fld id="{1D93BD3E-1E9A-4970-A6F7-E7AC52762E0C}" type="slidenum">
              <a:rPr lang="en-US" smtClean="0"/>
              <a:t>16</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8" name="Content Placeholder 2">
            <a:extLst>
              <a:ext uri="{FF2B5EF4-FFF2-40B4-BE49-F238E27FC236}">
                <a16:creationId xmlns:a16="http://schemas.microsoft.com/office/drawing/2014/main" id="{107685BD-DBEC-4AC6-8162-9DD44499A1CC}"/>
              </a:ext>
            </a:extLst>
          </p:cNvPr>
          <p:cNvSpPr txBox="1">
            <a:spLocks/>
          </p:cNvSpPr>
          <p:nvPr/>
        </p:nvSpPr>
        <p:spPr>
          <a:xfrm>
            <a:off x="204355" y="1308300"/>
            <a:ext cx="8787245" cy="5620000"/>
          </a:xfrm>
          <a:prstGeom prst="rect">
            <a:avLst/>
          </a:prstGeom>
          <a:noFill/>
          <a:ln>
            <a:noFill/>
          </a:ln>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a:latin typeface="Arial" panose="020B0604020202020204" pitchFamily="34" charset="0"/>
                <a:ea typeface="Times New Roman" panose="02020603050405020304" pitchFamily="18" charset="0"/>
              </a:rPr>
              <a:t>Stakeholders opposed to the ERCOT proposal have maintained that eliminating unsecured credit does not materially improve credit risk in ERCOT, and this is tied to the fact that, excluding Brazos, existing short-paying Counter-Parties did not have Unsecured Credit Limits. While this is true, NPRR1112 is intended to improve ERCOT credit policy on a prospective basis. It does not change the scope or amounts of historic defaults. Again, ERCOT believes that substitution of Financial Security for unsecured credit can only improve ERCOT’s credit risk profile. </a:t>
            </a:r>
          </a:p>
          <a:p>
            <a:endParaRPr lang="en-US" sz="800" dirty="0">
              <a:latin typeface="Arial" panose="020B0604020202020204" pitchFamily="34" charset="0"/>
              <a:ea typeface="Times New Roman" panose="02020603050405020304" pitchFamily="18" charset="0"/>
            </a:endParaRPr>
          </a:p>
          <a:p>
            <a:r>
              <a:rPr lang="en-US" sz="2000" dirty="0">
                <a:effectLst/>
                <a:latin typeface="Arial" panose="020B0604020202020204" pitchFamily="34" charset="0"/>
                <a:ea typeface="Times New Roman" panose="02020603050405020304" pitchFamily="18" charset="0"/>
              </a:rPr>
              <a:t>Whether or not post-Uri reforms to ERCOT wholesale markets have significantly reduced credit risk, they have not eliminated it. A Counter-Party might default for any numbe</a:t>
            </a:r>
            <a:r>
              <a:rPr lang="en-US" sz="2000" dirty="0">
                <a:latin typeface="Arial" panose="020B0604020202020204" pitchFamily="34" charset="0"/>
                <a:ea typeface="Times New Roman" panose="02020603050405020304" pitchFamily="18" charset="0"/>
              </a:rPr>
              <a:t>r of reasons that are not addressed by post-Uri reforms. For example, insufficient hedging or cash flow problems, neither of which are addressed by market reforms, would not be visible to ERCOT yet could lead to a default that affects the ERCOT market. </a:t>
            </a:r>
          </a:p>
          <a:p>
            <a:endParaRPr lang="en-US" sz="2000" dirty="0">
              <a:latin typeface="Arial" panose="020B0604020202020204" pitchFamily="34" charset="0"/>
              <a:ea typeface="Times New Roman" panose="02020603050405020304" pitchFamily="18" charset="0"/>
            </a:endParaRPr>
          </a:p>
          <a:p>
            <a:endParaRPr lang="en-US" sz="1800" dirty="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409740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534400" y="6561138"/>
            <a:ext cx="457200" cy="272782"/>
          </a:xfrm>
        </p:spPr>
        <p:txBody>
          <a:bodyPr/>
          <a:lstStyle/>
          <a:p>
            <a:fld id="{1D93BD3E-1E9A-4970-A6F7-E7AC52762E0C}" type="slidenum">
              <a:rPr lang="en-US" smtClean="0"/>
              <a:t>17</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7" name="Content Placeholder 2">
            <a:extLst>
              <a:ext uri="{FF2B5EF4-FFF2-40B4-BE49-F238E27FC236}">
                <a16:creationId xmlns:a16="http://schemas.microsoft.com/office/drawing/2014/main" id="{F2E80E26-BCDB-4E84-B314-CDA9118A0BF2}"/>
              </a:ext>
            </a:extLst>
          </p:cNvPr>
          <p:cNvSpPr txBox="1">
            <a:spLocks/>
          </p:cNvSpPr>
          <p:nvPr/>
        </p:nvSpPr>
        <p:spPr>
          <a:xfrm>
            <a:off x="685800" y="1295400"/>
            <a:ext cx="7848600" cy="4647426"/>
          </a:xfrm>
          <a:prstGeom prst="rect">
            <a:avLst/>
          </a:prstGeom>
          <a:noFill/>
          <a:ln>
            <a:solidFill>
              <a:schemeClr val="tx1"/>
            </a:solidFill>
          </a:ln>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dirty="0"/>
              <a:t>Considering the above, ERCOT requests that the Board reject the TAC recommendation of NPRR1112 and recommend approval of the 4/13/2022 TAC Report for NPRR1112 as amended by the 3/18/2022 ERCOT comments.</a:t>
            </a:r>
          </a:p>
          <a:p>
            <a:pPr marL="0" indent="0">
              <a:buNone/>
            </a:pPr>
            <a:endParaRPr lang="en-US" sz="2000" dirty="0"/>
          </a:p>
          <a:p>
            <a:pPr marL="0" indent="0">
              <a:buNone/>
            </a:pPr>
            <a:r>
              <a:rPr lang="en-US" sz="2000" dirty="0"/>
              <a:t>Irrespective of the Board’s decision, to provide sufficient time for </a:t>
            </a:r>
            <a:r>
              <a:rPr lang="en-US" sz="2000" dirty="0">
                <a:effectLst/>
                <a:ea typeface="Times New Roman" panose="02020603050405020304" pitchFamily="18" charset="0"/>
              </a:rPr>
              <a:t>Counter-Parties </a:t>
            </a:r>
            <a:r>
              <a:rPr lang="en-US" sz="2000" dirty="0"/>
              <a:t>to obtain sufficient Financial Security, ERCOT recommends that </a:t>
            </a:r>
            <a:r>
              <a:rPr lang="en-US" sz="2000" u="sng" dirty="0"/>
              <a:t>NPRR1112 become effective no sooner than four months after approval by the PUCT.</a:t>
            </a:r>
          </a:p>
          <a:p>
            <a:pPr marL="0" indent="0">
              <a:buNone/>
            </a:pPr>
            <a:endParaRPr lang="en-US" sz="2000" dirty="0"/>
          </a:p>
          <a:p>
            <a:pPr marL="0" indent="0">
              <a:buNone/>
            </a:pPr>
            <a:r>
              <a:rPr lang="en-US" sz="2000" dirty="0">
                <a:effectLst/>
                <a:ea typeface="Times New Roman" panose="02020603050405020304" pitchFamily="18" charset="0"/>
              </a:rPr>
              <a:t>Additionally, ERCOT is </a:t>
            </a:r>
            <a:r>
              <a:rPr lang="en-US" sz="2000" dirty="0">
                <a:ea typeface="Times New Roman" panose="02020603050405020304" pitchFamily="18" charset="0"/>
              </a:rPr>
              <a:t>willing to sponsor a Revision Request to increase the cap on the amount of letters of credit that may be accepted from any one issuer to help ensure sufficient liquidity is available to Counter-Parties.</a:t>
            </a:r>
            <a:endParaRPr lang="en-US" sz="2000" dirty="0">
              <a:effectLst/>
              <a:ea typeface="Times New Roman" panose="02020603050405020304" pitchFamily="18" charset="0"/>
            </a:endParaRPr>
          </a:p>
        </p:txBody>
      </p:sp>
    </p:spTree>
    <p:extLst>
      <p:ext uri="{BB962C8B-B14F-4D97-AF65-F5344CB8AC3E}">
        <p14:creationId xmlns:p14="http://schemas.microsoft.com/office/powerpoint/2010/main" val="141425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381000" cy="296862"/>
          </a:xfrm>
        </p:spPr>
        <p:txBody>
          <a:bodyPr/>
          <a:lstStyle/>
          <a:p>
            <a:fld id="{1D93BD3E-1E9A-4970-A6F7-E7AC52762E0C}" type="slidenum">
              <a:rPr lang="en-US" smtClean="0"/>
              <a:t>18</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7" name="Content Placeholder 2"/>
          <p:cNvSpPr txBox="1">
            <a:spLocks/>
          </p:cNvSpPr>
          <p:nvPr/>
        </p:nvSpPr>
        <p:spPr>
          <a:xfrm>
            <a:off x="3355340" y="2847109"/>
            <a:ext cx="2509520" cy="519886"/>
          </a:xfrm>
          <a:prstGeom prst="rect">
            <a:avLst/>
          </a:prstGeom>
          <a:noFill/>
          <a:ln>
            <a:noFill/>
          </a:ln>
        </p:spPr>
        <p:txBody>
          <a:bodyPr wrap="square" rtlCol="0">
            <a:spAutoFit/>
          </a:bodyPr>
          <a:lstStyle>
            <a:defPPr>
              <a:defRPr lang="en-US"/>
            </a:defPPr>
            <a:lvl1pPr marR="0">
              <a:lnSpc>
                <a:spcPct val="107000"/>
              </a:lnSpc>
              <a:spcBef>
                <a:spcPts val="0"/>
              </a:spcBef>
              <a:spcAft>
                <a:spcPts val="800"/>
              </a:spcAft>
              <a:defRPr>
                <a:effectLst/>
                <a:ea typeface="Calibri" panose="020F0502020204030204" pitchFamily="34" charset="0"/>
                <a:cs typeface="Times New Roman" panose="02020603050405020304" pitchFamily="18"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2800" dirty="0">
                <a:sym typeface="Wingdings" pitchFamily="2" charset="2"/>
              </a:rPr>
              <a:t>Questions</a:t>
            </a:r>
            <a:endParaRPr lang="en-US" sz="2800" dirty="0"/>
          </a:p>
        </p:txBody>
      </p:sp>
      <p:sp>
        <p:nvSpPr>
          <p:cNvPr id="8" name="Title 1">
            <a:extLst>
              <a:ext uri="{FF2B5EF4-FFF2-40B4-BE49-F238E27FC236}">
                <a16:creationId xmlns:a16="http://schemas.microsoft.com/office/drawing/2014/main" id="{ED2524D0-614C-46FC-9CCB-0B4C85FD0033}"/>
              </a:ext>
            </a:extLst>
          </p:cNvPr>
          <p:cNvSpPr txBox="1">
            <a:spLocks/>
          </p:cNvSpPr>
          <p:nvPr/>
        </p:nvSpPr>
        <p:spPr>
          <a:xfrm>
            <a:off x="381000" y="243682"/>
            <a:ext cx="8382000" cy="594518"/>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dirty="0"/>
              <a:t>NPRR1112 – Reduction of Unsecured Credit Limits</a:t>
            </a:r>
          </a:p>
        </p:txBody>
      </p:sp>
    </p:spTree>
    <p:extLst>
      <p:ext uri="{BB962C8B-B14F-4D97-AF65-F5344CB8AC3E}">
        <p14:creationId xmlns:p14="http://schemas.microsoft.com/office/powerpoint/2010/main" val="1024058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484D3-14BB-4CB7-A682-F7874AAC6B6B}"/>
              </a:ext>
            </a:extLst>
          </p:cNvPr>
          <p:cNvSpPr>
            <a:spLocks noGrp="1"/>
          </p:cNvSpPr>
          <p:nvPr>
            <p:ph type="title"/>
          </p:nvPr>
        </p:nvSpPr>
        <p:spPr/>
        <p:txBody>
          <a:bodyPr/>
          <a:lstStyle/>
          <a:p>
            <a:r>
              <a:rPr lang="en-US" dirty="0"/>
              <a:t>NPRR1112 – Reduction of Unsecured Credit Limits</a:t>
            </a:r>
          </a:p>
        </p:txBody>
      </p:sp>
      <p:sp>
        <p:nvSpPr>
          <p:cNvPr id="3" name="Content Placeholder 2">
            <a:extLst>
              <a:ext uri="{FF2B5EF4-FFF2-40B4-BE49-F238E27FC236}">
                <a16:creationId xmlns:a16="http://schemas.microsoft.com/office/drawing/2014/main" id="{F3F0973F-37D5-42D2-8D03-C4A0D8BB74E8}"/>
              </a:ext>
            </a:extLst>
          </p:cNvPr>
          <p:cNvSpPr>
            <a:spLocks noGrp="1"/>
          </p:cNvSpPr>
          <p:nvPr>
            <p:ph idx="1"/>
          </p:nvPr>
        </p:nvSpPr>
        <p:spPr>
          <a:xfrm>
            <a:off x="381000" y="1600201"/>
            <a:ext cx="8305800" cy="4319832"/>
          </a:xfrm>
        </p:spPr>
        <p:txBody>
          <a:bodyPr/>
          <a:lstStyle/>
          <a:p>
            <a:pPr marL="0" indent="0">
              <a:buNone/>
            </a:pPr>
            <a:r>
              <a:rPr lang="en-US" sz="2200" dirty="0"/>
              <a:t>In its 4/21/2022 TAC Recommendation Opposition, ERCOT provided a detailed explanation of its reasons for requesting that the Board reject the TAC recommendation regarding NPRR1112 and instead recommend approval of the 4/13/2022 TAC Report for NPRR1112 as amended by the 3/18/2022 ERCOT comments. </a:t>
            </a:r>
          </a:p>
          <a:p>
            <a:pPr marL="0" indent="0">
              <a:buNone/>
            </a:pPr>
            <a:endParaRPr lang="en-US" sz="2200" dirty="0"/>
          </a:p>
          <a:p>
            <a:pPr marL="0" indent="0">
              <a:buNone/>
            </a:pPr>
            <a:r>
              <a:rPr lang="en-US" sz="2200" dirty="0"/>
              <a:t>In this presentation, ERCOT provides background information regarding the unsecured credit that is extended to certain Counter-Parties today and reiterates the policy considerations that prompted ERCOT to submit NPRR1112 and seek the elimination of unsecured credit.</a:t>
            </a:r>
          </a:p>
          <a:p>
            <a:endParaRPr lang="en-US" dirty="0"/>
          </a:p>
        </p:txBody>
      </p:sp>
      <p:sp>
        <p:nvSpPr>
          <p:cNvPr id="4" name="Slide Number Placeholder 3">
            <a:extLst>
              <a:ext uri="{FF2B5EF4-FFF2-40B4-BE49-F238E27FC236}">
                <a16:creationId xmlns:a16="http://schemas.microsoft.com/office/drawing/2014/main" id="{4CB5D2EE-3462-461E-AB73-970CE760DF6D}"/>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977664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dirty="0"/>
          </a:p>
        </p:txBody>
      </p:sp>
      <p:sp>
        <p:nvSpPr>
          <p:cNvPr id="5" name="Content Placeholder 2"/>
          <p:cNvSpPr txBox="1">
            <a:spLocks/>
          </p:cNvSpPr>
          <p:nvPr/>
        </p:nvSpPr>
        <p:spPr>
          <a:xfrm>
            <a:off x="228600" y="1371600"/>
            <a:ext cx="8763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10" name="TextBox 9">
            <a:extLst>
              <a:ext uri="{FF2B5EF4-FFF2-40B4-BE49-F238E27FC236}">
                <a16:creationId xmlns:a16="http://schemas.microsoft.com/office/drawing/2014/main" id="{2155E7EE-E4EE-4CBD-83CE-250C90958E6C}"/>
              </a:ext>
            </a:extLst>
          </p:cNvPr>
          <p:cNvSpPr txBox="1"/>
          <p:nvPr/>
        </p:nvSpPr>
        <p:spPr>
          <a:xfrm>
            <a:off x="381000" y="1637601"/>
            <a:ext cx="8153400" cy="4093428"/>
          </a:xfrm>
          <a:prstGeom prst="rect">
            <a:avLst/>
          </a:prstGeom>
          <a:noFill/>
        </p:spPr>
        <p:txBody>
          <a:bodyPr wrap="square" rtlCol="0">
            <a:spAutoFit/>
          </a:bodyPr>
          <a:lstStyle/>
          <a:p>
            <a:r>
              <a:rPr lang="en-US" sz="2200" dirty="0">
                <a:effectLst/>
                <a:ea typeface="Calibri" panose="020F0502020204030204" pitchFamily="34" charset="0"/>
                <a:cs typeface="Times New Roman" panose="02020603050405020304" pitchFamily="18" charset="0"/>
              </a:rPr>
              <a:t>ERCOT sets Unsecured Credit Limits in accordance with Protocol Section 16.11.2, </a:t>
            </a:r>
            <a:r>
              <a:rPr lang="en-US" sz="2200" i="1" dirty="0">
                <a:effectLst/>
                <a:ea typeface="Calibri" panose="020F0502020204030204" pitchFamily="34" charset="0"/>
                <a:cs typeface="Times New Roman" panose="02020603050405020304" pitchFamily="18" charset="0"/>
              </a:rPr>
              <a:t>Requirements for Setting a Counter-Party’s Unsecured Credit Limit.</a:t>
            </a:r>
            <a:r>
              <a:rPr lang="en-US" sz="2200" dirty="0">
                <a:effectLst/>
                <a:ea typeface="Calibri" panose="020F0502020204030204" pitchFamily="34" charset="0"/>
                <a:cs typeface="Times New Roman" panose="02020603050405020304" pitchFamily="18" charset="0"/>
              </a:rPr>
              <a:t> </a:t>
            </a:r>
          </a:p>
          <a:p>
            <a:endParaRPr lang="en-US" sz="2200" dirty="0">
              <a:ea typeface="Calibri" panose="020F0502020204030204" pitchFamily="34" charset="0"/>
              <a:cs typeface="Times New Roman" panose="02020603050405020304" pitchFamily="18" charset="0"/>
            </a:endParaRPr>
          </a:p>
          <a:p>
            <a:r>
              <a:rPr lang="en-US" sz="2200" dirty="0">
                <a:effectLst/>
                <a:ea typeface="Calibri" panose="020F0502020204030204" pitchFamily="34" charset="0"/>
                <a:cs typeface="Times New Roman" panose="02020603050405020304" pitchFamily="18" charset="0"/>
              </a:rPr>
              <a:t>Unsecured Credit Limits are available to both agency-rated and non-rated Counter-Parties. Unsecured Credit Limits are formulaically derived. For rated Counter-Parties, the Unsecured Credit Limit is based on a sliding percentage of Tangible Net Worth. For non-rated Counter-Parties, the Unsecured Credit Limit is determined based on a percentage applied to Tangible Net Worth, once certain financial ratios are met. </a:t>
            </a:r>
          </a:p>
          <a:p>
            <a:endParaRPr lang="en-US" dirty="0"/>
          </a:p>
        </p:txBody>
      </p:sp>
    </p:spTree>
    <p:extLst>
      <p:ext uri="{BB962C8B-B14F-4D97-AF65-F5344CB8AC3E}">
        <p14:creationId xmlns:p14="http://schemas.microsoft.com/office/powerpoint/2010/main" val="993592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3" name="TextBox 2">
            <a:extLst>
              <a:ext uri="{FF2B5EF4-FFF2-40B4-BE49-F238E27FC236}">
                <a16:creationId xmlns:a16="http://schemas.microsoft.com/office/drawing/2014/main" id="{E4CDA9CA-4245-4614-AD39-8C6273EC6FFD}"/>
              </a:ext>
            </a:extLst>
          </p:cNvPr>
          <p:cNvSpPr txBox="1"/>
          <p:nvPr/>
        </p:nvSpPr>
        <p:spPr>
          <a:xfrm>
            <a:off x="381000" y="1271185"/>
            <a:ext cx="8382000" cy="790537"/>
          </a:xfrm>
          <a:prstGeom prst="rect">
            <a:avLst/>
          </a:prstGeom>
          <a:noFill/>
          <a:ln>
            <a:noFill/>
          </a:ln>
        </p:spPr>
        <p:txBody>
          <a:bodyPr wrap="square" rtlCol="0">
            <a:spAutoFit/>
          </a:bodyPr>
          <a:lstStyle/>
          <a:p>
            <a:pPr marL="0" marR="0">
              <a:lnSpc>
                <a:spcPct val="107000"/>
              </a:lnSpc>
              <a:spcBef>
                <a:spcPts val="0"/>
              </a:spcBef>
              <a:spcAft>
                <a:spcPts val="800"/>
              </a:spcAft>
            </a:pPr>
            <a:r>
              <a:rPr lang="en-US" sz="2200" dirty="0">
                <a:effectLst/>
                <a:ea typeface="Calibri" panose="020F0502020204030204" pitchFamily="34" charset="0"/>
                <a:cs typeface="Times New Roman" panose="02020603050405020304" pitchFamily="18" charset="0"/>
              </a:rPr>
              <a:t>72 out of 336 active Counter-Parties, or about 23%, receive unsecured credit. Of these, 23 are municipals or co-operatives.</a:t>
            </a:r>
          </a:p>
        </p:txBody>
      </p:sp>
      <p:pic>
        <p:nvPicPr>
          <p:cNvPr id="8" name="Picture 7">
            <a:extLst>
              <a:ext uri="{FF2B5EF4-FFF2-40B4-BE49-F238E27FC236}">
                <a16:creationId xmlns:a16="http://schemas.microsoft.com/office/drawing/2014/main" id="{ADF7E0F9-D2DA-411D-8EAC-B3AB7FD703E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0700" y="2286000"/>
            <a:ext cx="5562600" cy="3657600"/>
          </a:xfrm>
          <a:prstGeom prst="rect">
            <a:avLst/>
          </a:prstGeom>
          <a:noFill/>
          <a:ln>
            <a:noFill/>
          </a:ln>
        </p:spPr>
      </p:pic>
    </p:spTree>
    <p:extLst>
      <p:ext uri="{BB962C8B-B14F-4D97-AF65-F5344CB8AC3E}">
        <p14:creationId xmlns:p14="http://schemas.microsoft.com/office/powerpoint/2010/main" val="1344622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3" name="TextBox 2">
            <a:extLst>
              <a:ext uri="{FF2B5EF4-FFF2-40B4-BE49-F238E27FC236}">
                <a16:creationId xmlns:a16="http://schemas.microsoft.com/office/drawing/2014/main" id="{E4CDA9CA-4245-4614-AD39-8C6273EC6FFD}"/>
              </a:ext>
            </a:extLst>
          </p:cNvPr>
          <p:cNvSpPr txBox="1"/>
          <p:nvPr/>
        </p:nvSpPr>
        <p:spPr>
          <a:xfrm>
            <a:off x="381000" y="1271185"/>
            <a:ext cx="8382000" cy="1796197"/>
          </a:xfrm>
          <a:prstGeom prst="rect">
            <a:avLst/>
          </a:prstGeom>
          <a:noFill/>
          <a:ln>
            <a:noFill/>
          </a:ln>
        </p:spPr>
        <p:txBody>
          <a:bodyPr wrap="square" rtlCol="0">
            <a:spAutoFit/>
          </a:bodyPr>
          <a:lstStyle/>
          <a:p>
            <a:pPr marL="0" marR="0">
              <a:lnSpc>
                <a:spcPct val="107000"/>
              </a:lnSpc>
              <a:spcBef>
                <a:spcPts val="0"/>
              </a:spcBef>
              <a:spcAft>
                <a:spcPts val="800"/>
              </a:spcAft>
            </a:pPr>
            <a:r>
              <a:rPr lang="en-US" sz="2100" dirty="0">
                <a:effectLst/>
                <a:ea typeface="Calibri" panose="020F0502020204030204" pitchFamily="34" charset="0"/>
                <a:cs typeface="Times New Roman" panose="02020603050405020304" pitchFamily="18" charset="0"/>
              </a:rPr>
              <a:t>Of the 72 Counter-Parties with unsecured credit, half receive unsecured credit based on their own financial statements, and half based on the financial statements of a guarantor. Average unsecured credit is somewhat higher for Counter-Parties relying on their own financial statements.</a:t>
            </a:r>
          </a:p>
        </p:txBody>
      </p:sp>
      <p:pic>
        <p:nvPicPr>
          <p:cNvPr id="7" name="Picture 6">
            <a:extLst>
              <a:ext uri="{FF2B5EF4-FFF2-40B4-BE49-F238E27FC236}">
                <a16:creationId xmlns:a16="http://schemas.microsoft.com/office/drawing/2014/main" id="{FA1DC95D-9DB5-4C55-868A-13A4A10909E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3048000"/>
            <a:ext cx="5048250" cy="3300617"/>
          </a:xfrm>
          <a:prstGeom prst="rect">
            <a:avLst/>
          </a:prstGeom>
          <a:noFill/>
          <a:ln>
            <a:noFill/>
          </a:ln>
        </p:spPr>
      </p:pic>
    </p:spTree>
    <p:extLst>
      <p:ext uri="{BB962C8B-B14F-4D97-AF65-F5344CB8AC3E}">
        <p14:creationId xmlns:p14="http://schemas.microsoft.com/office/powerpoint/2010/main" val="1618980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3" name="TextBox 2">
            <a:extLst>
              <a:ext uri="{FF2B5EF4-FFF2-40B4-BE49-F238E27FC236}">
                <a16:creationId xmlns:a16="http://schemas.microsoft.com/office/drawing/2014/main" id="{E4CDA9CA-4245-4614-AD39-8C6273EC6FFD}"/>
              </a:ext>
            </a:extLst>
          </p:cNvPr>
          <p:cNvSpPr txBox="1"/>
          <p:nvPr/>
        </p:nvSpPr>
        <p:spPr>
          <a:xfrm>
            <a:off x="381000" y="1271185"/>
            <a:ext cx="8382000" cy="1152816"/>
          </a:xfrm>
          <a:prstGeom prst="rect">
            <a:avLst/>
          </a:prstGeom>
          <a:noFill/>
          <a:ln>
            <a:noFill/>
          </a:ln>
        </p:spPr>
        <p:txBody>
          <a:bodyPr wrap="square" rtlCol="0">
            <a:spAutoFit/>
          </a:bodyPr>
          <a:lstStyle/>
          <a:p>
            <a:pPr marL="0" marR="0">
              <a:lnSpc>
                <a:spcPct val="107000"/>
              </a:lnSpc>
              <a:spcBef>
                <a:spcPts val="0"/>
              </a:spcBef>
              <a:spcAft>
                <a:spcPts val="800"/>
              </a:spcAft>
            </a:pPr>
            <a:r>
              <a:rPr lang="en-US" sz="2200" dirty="0">
                <a:effectLst/>
                <a:ea typeface="Calibri" panose="020F0502020204030204" pitchFamily="34" charset="0"/>
                <a:cs typeface="Times New Roman" panose="02020603050405020304" pitchFamily="18" charset="0"/>
              </a:rPr>
              <a:t>There is currently approximately $1.4 billion in available unsecured credit. Of this, approximately 77% is available to non-municipals / co-operatives. </a:t>
            </a:r>
          </a:p>
        </p:txBody>
      </p:sp>
      <p:pic>
        <p:nvPicPr>
          <p:cNvPr id="1026" name="Picture 3">
            <a:extLst>
              <a:ext uri="{FF2B5EF4-FFF2-40B4-BE49-F238E27FC236}">
                <a16:creationId xmlns:a16="http://schemas.microsoft.com/office/drawing/2014/main" id="{08F60412-2216-46CB-8085-2871C1DC22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7797" y="2719500"/>
            <a:ext cx="570840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9291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3" name="TextBox 2">
            <a:extLst>
              <a:ext uri="{FF2B5EF4-FFF2-40B4-BE49-F238E27FC236}">
                <a16:creationId xmlns:a16="http://schemas.microsoft.com/office/drawing/2014/main" id="{E4CDA9CA-4245-4614-AD39-8C6273EC6FFD}"/>
              </a:ext>
            </a:extLst>
          </p:cNvPr>
          <p:cNvSpPr txBox="1"/>
          <p:nvPr/>
        </p:nvSpPr>
        <p:spPr>
          <a:xfrm>
            <a:off x="381000" y="1185289"/>
            <a:ext cx="8382000" cy="4834657"/>
          </a:xfrm>
          <a:prstGeom prst="rect">
            <a:avLst/>
          </a:prstGeom>
          <a:noFill/>
          <a:ln>
            <a:noFill/>
          </a:ln>
        </p:spPr>
        <p:txBody>
          <a:bodyPr wrap="square" rtlCol="0">
            <a:spAutoFit/>
          </a:bodyPr>
          <a:lstStyle/>
          <a:p>
            <a:pPr marL="0" marR="0">
              <a:lnSpc>
                <a:spcPct val="107000"/>
              </a:lnSpc>
              <a:spcBef>
                <a:spcPts val="0"/>
              </a:spcBef>
              <a:spcAft>
                <a:spcPts val="800"/>
              </a:spcAft>
            </a:pPr>
            <a:r>
              <a:rPr lang="en-US" sz="2200" dirty="0">
                <a:effectLst/>
                <a:ea typeface="Calibri" panose="020F0502020204030204" pitchFamily="34" charset="0"/>
                <a:cs typeface="Times New Roman" panose="02020603050405020304" pitchFamily="18" charset="0"/>
              </a:rPr>
              <a:t>The following shows the size distribution of unsecured credit amounts. Currently, the Unsecured Credit Limit is capped at </a:t>
            </a:r>
            <a:r>
              <a:rPr lang="en-US" sz="2200" dirty="0">
                <a:ea typeface="Calibri" panose="020F0502020204030204" pitchFamily="34" charset="0"/>
                <a:cs typeface="Times New Roman" panose="02020603050405020304" pitchFamily="18" charset="0"/>
              </a:rPr>
              <a:t>$50 million.  </a:t>
            </a:r>
          </a:p>
          <a:p>
            <a:pPr marL="0" marR="0">
              <a:lnSpc>
                <a:spcPct val="107000"/>
              </a:lnSpc>
              <a:spcBef>
                <a:spcPts val="0"/>
              </a:spcBef>
              <a:spcAft>
                <a:spcPts val="800"/>
              </a:spcAft>
            </a:pPr>
            <a:endParaRPr lang="en-US" sz="1800" dirty="0">
              <a:effectLst/>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8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2100" dirty="0">
              <a:effectLst/>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538F3EB5-A322-41AB-90F2-1AF69F7AE7C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8293" y="2362200"/>
            <a:ext cx="5967413" cy="3505200"/>
          </a:xfrm>
          <a:prstGeom prst="rect">
            <a:avLst/>
          </a:prstGeom>
          <a:noFill/>
          <a:ln>
            <a:noFill/>
          </a:ln>
        </p:spPr>
      </p:pic>
    </p:spTree>
    <p:extLst>
      <p:ext uri="{BB962C8B-B14F-4D97-AF65-F5344CB8AC3E}">
        <p14:creationId xmlns:p14="http://schemas.microsoft.com/office/powerpoint/2010/main" val="3527654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98B0-68C0-428A-9F94-2739D5575318}"/>
              </a:ext>
            </a:extLst>
          </p:cNvPr>
          <p:cNvSpPr>
            <a:spLocks noGrp="1"/>
          </p:cNvSpPr>
          <p:nvPr>
            <p:ph type="title"/>
          </p:nvPr>
        </p:nvSpPr>
        <p:spPr/>
        <p:txBody>
          <a:bodyPr/>
          <a:lstStyle/>
          <a:p>
            <a:r>
              <a:rPr lang="en-US" dirty="0"/>
              <a:t>NPRR1112 – Reduction of Unsecured Credit Limits</a:t>
            </a:r>
          </a:p>
        </p:txBody>
      </p:sp>
      <p:sp>
        <p:nvSpPr>
          <p:cNvPr id="3" name="Content Placeholder 2">
            <a:extLst>
              <a:ext uri="{FF2B5EF4-FFF2-40B4-BE49-F238E27FC236}">
                <a16:creationId xmlns:a16="http://schemas.microsoft.com/office/drawing/2014/main" id="{AE5FC21D-BE66-4B8B-A703-A37B123C42F7}"/>
              </a:ext>
            </a:extLst>
          </p:cNvPr>
          <p:cNvSpPr>
            <a:spLocks noGrp="1"/>
          </p:cNvSpPr>
          <p:nvPr>
            <p:ph idx="1"/>
          </p:nvPr>
        </p:nvSpPr>
        <p:spPr/>
        <p:txBody>
          <a:bodyPr/>
          <a:lstStyle/>
          <a:p>
            <a:pPr marL="365760" marR="0">
              <a:lnSpc>
                <a:spcPct val="107000"/>
              </a:lnSpc>
              <a:spcBef>
                <a:spcPts val="0"/>
              </a:spcBef>
              <a:spcAft>
                <a:spcPts val="800"/>
              </a:spcAft>
            </a:pPr>
            <a:r>
              <a:rPr lang="en-US" sz="2200" dirty="0">
                <a:latin typeface="Arial" panose="020B0604020202020204" pitchFamily="34" charset="0"/>
              </a:rPr>
              <a:t>As will be discussed more fully later, TAC recommends that Unsecured Credit Limits be lowered to $30 million; ERCOT recommends the elimination of unsecured credit. </a:t>
            </a:r>
          </a:p>
          <a:p>
            <a:pPr marL="22860" marR="0" indent="0">
              <a:lnSpc>
                <a:spcPct val="107000"/>
              </a:lnSpc>
              <a:spcBef>
                <a:spcPts val="0"/>
              </a:spcBef>
              <a:spcAft>
                <a:spcPts val="800"/>
              </a:spcAft>
              <a:buNone/>
            </a:pPr>
            <a:endParaRPr lang="en-US" sz="2200" dirty="0">
              <a:latin typeface="Arial" panose="020B0604020202020204" pitchFamily="34" charset="0"/>
            </a:endParaRPr>
          </a:p>
          <a:p>
            <a:pPr marL="365760" marR="0">
              <a:lnSpc>
                <a:spcPct val="107000"/>
              </a:lnSpc>
              <a:spcBef>
                <a:spcPts val="0"/>
              </a:spcBef>
              <a:spcAft>
                <a:spcPts val="800"/>
              </a:spcAft>
            </a:pPr>
            <a:r>
              <a:rPr lang="en-US" sz="2200" dirty="0">
                <a:latin typeface="Arial" panose="020B0604020202020204" pitchFamily="34" charset="0"/>
              </a:rPr>
              <a:t>If the Board recommends approval of the TAC recommendation, 21 Counter-Parties will be affected.  If the Board recommends approval of ERCOT’s recommendation, 72 Counter-Parties will be affected.</a:t>
            </a:r>
          </a:p>
        </p:txBody>
      </p:sp>
      <p:sp>
        <p:nvSpPr>
          <p:cNvPr id="4" name="Slide Number Placeholder 3">
            <a:extLst>
              <a:ext uri="{FF2B5EF4-FFF2-40B4-BE49-F238E27FC236}">
                <a16:creationId xmlns:a16="http://schemas.microsoft.com/office/drawing/2014/main" id="{8494A4ED-2FE2-406C-9DFE-7725666F1BB7}"/>
              </a:ext>
            </a:extLst>
          </p:cNvPr>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3456075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382000" cy="594518"/>
          </a:xfrm>
        </p:spPr>
        <p:txBody>
          <a:bodyPr/>
          <a:lstStyle/>
          <a:p>
            <a:r>
              <a:rPr lang="en-US" dirty="0"/>
              <a:t>NPRR1112 – Reduction of Unsecured Credit Limits</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dirty="0"/>
          </a:p>
        </p:txBody>
      </p:sp>
      <p:sp>
        <p:nvSpPr>
          <p:cNvPr id="5" name="Content Placeholder 2"/>
          <p:cNvSpPr txBox="1">
            <a:spLocks/>
          </p:cNvSpPr>
          <p:nvPr/>
        </p:nvSpPr>
        <p:spPr>
          <a:xfrm>
            <a:off x="0" y="2057400"/>
            <a:ext cx="9144000" cy="4343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endParaRPr lang="en-US" sz="1600" dirty="0"/>
          </a:p>
        </p:txBody>
      </p:sp>
      <p:sp>
        <p:nvSpPr>
          <p:cNvPr id="3" name="TextBox 2">
            <a:extLst>
              <a:ext uri="{FF2B5EF4-FFF2-40B4-BE49-F238E27FC236}">
                <a16:creationId xmlns:a16="http://schemas.microsoft.com/office/drawing/2014/main" id="{E4CDA9CA-4245-4614-AD39-8C6273EC6FFD}"/>
              </a:ext>
            </a:extLst>
          </p:cNvPr>
          <p:cNvSpPr txBox="1"/>
          <p:nvPr/>
        </p:nvSpPr>
        <p:spPr>
          <a:xfrm>
            <a:off x="381000" y="1271185"/>
            <a:ext cx="8382000" cy="1152816"/>
          </a:xfrm>
          <a:prstGeom prst="rect">
            <a:avLst/>
          </a:prstGeom>
          <a:noFill/>
          <a:ln>
            <a:noFill/>
          </a:ln>
        </p:spPr>
        <p:txBody>
          <a:bodyPr wrap="square" rtlCol="0">
            <a:spAutoFit/>
          </a:bodyPr>
          <a:lstStyle/>
          <a:p>
            <a:pPr>
              <a:lnSpc>
                <a:spcPct val="107000"/>
              </a:lnSpc>
              <a:spcAft>
                <a:spcPts val="800"/>
              </a:spcAft>
            </a:pPr>
            <a:r>
              <a:rPr lang="en-US" sz="2200" dirty="0">
                <a:effectLst/>
                <a:ea typeface="Calibri" panose="020F0502020204030204" pitchFamily="34" charset="0"/>
                <a:cs typeface="Times New Roman" panose="02020603050405020304" pitchFamily="18" charset="0"/>
              </a:rPr>
              <a:t>Average unsecured credit per Counter-Party is approximately $19 million. The average Unsecured Credit Limit is higher for non-municipals / co-operatives.  </a:t>
            </a:r>
          </a:p>
        </p:txBody>
      </p:sp>
      <p:pic>
        <p:nvPicPr>
          <p:cNvPr id="4" name="Picture 3">
            <a:extLst>
              <a:ext uri="{FF2B5EF4-FFF2-40B4-BE49-F238E27FC236}">
                <a16:creationId xmlns:a16="http://schemas.microsoft.com/office/drawing/2014/main" id="{9F4743C0-D312-4E64-A1DA-8FFD3C5D5986}"/>
              </a:ext>
            </a:extLst>
          </p:cNvPr>
          <p:cNvPicPr>
            <a:picLocks noChangeAspect="1"/>
          </p:cNvPicPr>
          <p:nvPr/>
        </p:nvPicPr>
        <p:blipFill>
          <a:blip r:embed="rId3"/>
          <a:stretch>
            <a:fillRect/>
          </a:stretch>
        </p:blipFill>
        <p:spPr>
          <a:xfrm>
            <a:off x="1488124" y="2424001"/>
            <a:ext cx="6167751" cy="3738858"/>
          </a:xfrm>
          <a:prstGeom prst="rect">
            <a:avLst/>
          </a:prstGeom>
        </p:spPr>
      </p:pic>
    </p:spTree>
    <p:extLst>
      <p:ext uri="{BB962C8B-B14F-4D97-AF65-F5344CB8AC3E}">
        <p14:creationId xmlns:p14="http://schemas.microsoft.com/office/powerpoint/2010/main" val="265906073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openxmlformats.org/package/2006/metadata/core-properties"/>
    <ds:schemaRef ds:uri="http://purl.org/dc/dcmitype/"/>
    <ds:schemaRef ds:uri="c34af464-7aa1-4edd-9be4-83dffc1cb926"/>
    <ds:schemaRef ds:uri="http://schemas.microsoft.com/office/2006/documentManagement/types"/>
    <ds:schemaRef ds:uri="http://schemas.microsoft.com/office/2006/metadata/properties"/>
    <ds:schemaRef ds:uri="http://purl.org/dc/terms/"/>
    <ds:schemaRef ds:uri="http://schemas.microsoft.com/office/infopath/2007/PartnerControls"/>
    <ds:schemaRef ds:uri="http://www.w3.org/XML/1998/namespace"/>
    <ds:schemaRef ds:uri="http://purl.org/dc/elements/1.1/"/>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2512</TotalTime>
  <Words>1299</Words>
  <Application>Microsoft Office PowerPoint</Application>
  <PresentationFormat>On-screen Show (4:3)</PresentationFormat>
  <Paragraphs>102</Paragraphs>
  <Slides>18</Slides>
  <Notes>15</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18</vt:i4>
      </vt:variant>
    </vt:vector>
  </HeadingPairs>
  <TitlesOfParts>
    <vt:vector size="24" baseType="lpstr">
      <vt:lpstr>Arial</vt:lpstr>
      <vt:lpstr>Calibri</vt:lpstr>
      <vt:lpstr>Times New Roman</vt:lpstr>
      <vt:lpstr>1_Custom Design</vt:lpstr>
      <vt:lpstr>Office Theme</vt:lpstr>
      <vt:lpstr>Custom Design</vt:lpstr>
      <vt:lpstr>PowerPoint Presentation</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NPRR1112 – Reduction of Unsecured Credit Limits</vt:lpstr>
      <vt:lpstr>PowerPoint Presentation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Levine, Jonathan</cp:lastModifiedBy>
  <cp:revision>164</cp:revision>
  <cp:lastPrinted>2016-01-21T20:53:15Z</cp:lastPrinted>
  <dcterms:created xsi:type="dcterms:W3CDTF">2016-01-21T15:20:31Z</dcterms:created>
  <dcterms:modified xsi:type="dcterms:W3CDTF">2022-04-26T01:07:49Z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