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1"/>
  </p:notesMasterIdLst>
  <p:handoutMasterIdLst>
    <p:handoutMasterId r:id="rId22"/>
  </p:handoutMasterIdLst>
  <p:sldIdLst>
    <p:sldId id="260" r:id="rId6"/>
    <p:sldId id="282" r:id="rId7"/>
    <p:sldId id="302" r:id="rId8"/>
    <p:sldId id="301" r:id="rId9"/>
    <p:sldId id="312" r:id="rId10"/>
    <p:sldId id="304" r:id="rId11"/>
    <p:sldId id="313" r:id="rId12"/>
    <p:sldId id="305" r:id="rId13"/>
    <p:sldId id="306" r:id="rId14"/>
    <p:sldId id="310" r:id="rId15"/>
    <p:sldId id="307" r:id="rId16"/>
    <p:sldId id="308" r:id="rId17"/>
    <p:sldId id="309" r:id="rId18"/>
    <p:sldId id="316" r:id="rId19"/>
    <p:sldId id="314" r:id="rId2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uang, Fred" initials="HF" lastIdx="9" clrIdx="0">
    <p:extLst>
      <p:ext uri="{19B8F6BF-5375-455C-9EA6-DF929625EA0E}">
        <p15:presenceInfo xmlns:p15="http://schemas.microsoft.com/office/powerpoint/2012/main" userId="S::Shun-Hsien.Huang@ercot.com::604a4aa9-2658-4d75-8cf1-9e07b94baee6" providerId="AD"/>
      </p:ext>
    </p:extLst>
  </p:cmAuthor>
  <p:cmAuthor id="2" name="Bigbee, Nathan" initials="BN" lastIdx="5" clrIdx="1">
    <p:extLst>
      <p:ext uri="{19B8F6BF-5375-455C-9EA6-DF929625EA0E}">
        <p15:presenceInfo xmlns:p15="http://schemas.microsoft.com/office/powerpoint/2012/main" userId="S::Nathan.Bigbee@ercot.com::e4190ea0-f4d7-405c-8c52-d27e363241f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82" d="100"/>
          <a:sy n="82" d="100"/>
        </p:scale>
        <p:origin x="1152" y="84"/>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4/26/2022</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4/26/2022</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dirty="0"/>
          </a:p>
        </p:txBody>
      </p:sp>
    </p:spTree>
    <p:extLst>
      <p:ext uri="{BB962C8B-B14F-4D97-AF65-F5344CB8AC3E}">
        <p14:creationId xmlns:p14="http://schemas.microsoft.com/office/powerpoint/2010/main" val="3137728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3555816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7</a:t>
            </a:fld>
            <a:endParaRPr lang="en-US" dirty="0"/>
          </a:p>
        </p:txBody>
      </p:sp>
    </p:spTree>
    <p:extLst>
      <p:ext uri="{BB962C8B-B14F-4D97-AF65-F5344CB8AC3E}">
        <p14:creationId xmlns:p14="http://schemas.microsoft.com/office/powerpoint/2010/main" val="489805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spTree>
    <p:extLst>
      <p:ext uri="{BB962C8B-B14F-4D97-AF65-F5344CB8AC3E}">
        <p14:creationId xmlns:p14="http://schemas.microsoft.com/office/powerpoint/2010/main" val="2790084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2"/>
                </a:solidFill>
              </a:defRPr>
            </a:lvl1pPr>
          </a:lstStyle>
          <a:p>
            <a:r>
              <a:rPr lang="en-US" dirty="0"/>
              <a:t>Footer text goes here.</a:t>
            </a:r>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2"/>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dirty="0">
                <a:solidFill>
                  <a:schemeClr val="tx1"/>
                </a:solidFill>
              </a:rPr>
              <a:t>Item 11.2.2</a:t>
            </a:r>
          </a:p>
          <a:p>
            <a:pPr algn="l"/>
            <a:r>
              <a:rPr lang="en-US" sz="1000" b="0" baseline="0" dirty="0">
                <a:solidFill>
                  <a:schemeClr val="tx1"/>
                </a:solidFill>
              </a:rPr>
              <a:t>ERCOT Public</a:t>
            </a:r>
            <a:endParaRPr lang="en-US" sz="1000" b="0" dirty="0">
              <a:solidFill>
                <a:schemeClr val="tx1"/>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5200" y="1505396"/>
            <a:ext cx="5486400" cy="3847207"/>
          </a:xfrm>
          <a:prstGeom prst="rect">
            <a:avLst/>
          </a:prstGeom>
          <a:noFill/>
        </p:spPr>
        <p:txBody>
          <a:bodyPr wrap="square" rtlCol="0">
            <a:spAutoFit/>
          </a:bodyPr>
          <a:lstStyle/>
          <a:p>
            <a:r>
              <a:rPr lang="en-US" sz="2000" b="1" dirty="0"/>
              <a:t>Item 11.2.2: TAC Recommendation Opposition of ERCOT on NPRR1108, ERCOT Shall Approve or Deny All Resource Outage Requests (URGENT) – ERCOT Position Statement</a:t>
            </a:r>
          </a:p>
          <a:p>
            <a:endParaRPr lang="en-US" i="1" dirty="0"/>
          </a:p>
          <a:p>
            <a:r>
              <a:rPr lang="en-US" i="1" dirty="0"/>
              <a:t>Woody Rickerson </a:t>
            </a:r>
          </a:p>
          <a:p>
            <a:r>
              <a:rPr lang="en-US" dirty="0"/>
              <a:t>Vice Present, System Planning and Weatherization</a:t>
            </a:r>
          </a:p>
          <a:p>
            <a:endParaRPr lang="en-US" dirty="0"/>
          </a:p>
          <a:p>
            <a:r>
              <a:rPr lang="en-US" dirty="0"/>
              <a:t>Board of Directors Meeting</a:t>
            </a:r>
          </a:p>
          <a:p>
            <a:endParaRPr lang="en-US" dirty="0"/>
          </a:p>
          <a:p>
            <a:r>
              <a:rPr lang="en-US" dirty="0"/>
              <a:t>ERCOT Public</a:t>
            </a:r>
          </a:p>
          <a:p>
            <a:r>
              <a:rPr lang="en-US" dirty="0"/>
              <a:t>April 28, 2022</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C8D83-26A3-4073-B91F-C8C33E949D76}"/>
              </a:ext>
            </a:extLst>
          </p:cNvPr>
          <p:cNvSpPr>
            <a:spLocks noGrp="1"/>
          </p:cNvSpPr>
          <p:nvPr>
            <p:ph type="title"/>
          </p:nvPr>
        </p:nvSpPr>
        <p:spPr/>
        <p:txBody>
          <a:bodyPr/>
          <a:lstStyle/>
          <a:p>
            <a:r>
              <a:rPr lang="en-US" dirty="0"/>
              <a:t>1.</a:t>
            </a:r>
            <a:r>
              <a:rPr lang="en-US" dirty="0">
                <a:solidFill>
                  <a:srgbClr val="FF0000"/>
                </a:solidFill>
              </a:rPr>
              <a:t>  </a:t>
            </a:r>
            <a:r>
              <a:rPr lang="en-US" dirty="0"/>
              <a:t>Concerns with </a:t>
            </a:r>
            <a:r>
              <a:rPr lang="en-US" sz="2400" dirty="0"/>
              <a:t>Minimum Outage Restriction</a:t>
            </a:r>
            <a:endParaRPr lang="en-US" dirty="0"/>
          </a:p>
        </p:txBody>
      </p:sp>
      <p:sp>
        <p:nvSpPr>
          <p:cNvPr id="3" name="Content Placeholder 2">
            <a:extLst>
              <a:ext uri="{FF2B5EF4-FFF2-40B4-BE49-F238E27FC236}">
                <a16:creationId xmlns:a16="http://schemas.microsoft.com/office/drawing/2014/main" id="{98AA16C0-1248-42E8-9A66-646012451477}"/>
              </a:ext>
            </a:extLst>
          </p:cNvPr>
          <p:cNvSpPr>
            <a:spLocks noGrp="1"/>
          </p:cNvSpPr>
          <p:nvPr>
            <p:ph idx="1"/>
          </p:nvPr>
        </p:nvSpPr>
        <p:spPr>
          <a:xfrm>
            <a:off x="257014" y="1002383"/>
            <a:ext cx="8534400" cy="4853233"/>
          </a:xfrm>
        </p:spPr>
        <p:txBody>
          <a:bodyPr/>
          <a:lstStyle/>
          <a:p>
            <a:r>
              <a:rPr lang="en-US" sz="1600" dirty="0">
                <a:solidFill>
                  <a:schemeClr val="tx1"/>
                </a:solidFill>
              </a:rPr>
              <a:t>The TAC proposal would rely heavily on increased usage of AAN/OSA for periods when ERCOT’s projected MDRPOC would be below the TAC Minimum Outage Restriction floor.</a:t>
            </a:r>
          </a:p>
          <a:p>
            <a:r>
              <a:rPr lang="en-US" sz="1600" dirty="0">
                <a:solidFill>
                  <a:schemeClr val="tx1"/>
                </a:solidFill>
              </a:rPr>
              <a:t>The AAN/OSA process has proven to be useful, but it is not sufficient to ensure reliable operating conditions.  </a:t>
            </a:r>
          </a:p>
          <a:p>
            <a:pPr lvl="1"/>
            <a:r>
              <a:rPr lang="en-US" sz="1600" dirty="0">
                <a:solidFill>
                  <a:schemeClr val="tx1"/>
                </a:solidFill>
              </a:rPr>
              <a:t>Protocol § 3.1.6.9(3)(e) allows ERCOT to issue an OSA only within seven days of the Operating Day, which may be too late to stop an outage that would cause a reliability problem for that Operating Day. </a:t>
            </a:r>
          </a:p>
          <a:p>
            <a:pPr lvl="1"/>
            <a:r>
              <a:rPr lang="en-US" sz="1600" dirty="0">
                <a:solidFill>
                  <a:schemeClr val="tx1"/>
                </a:solidFill>
              </a:rPr>
              <a:t>Protocol § 3.1.6.9(3)(c) allows generators to opt out of an OSA based on Resource reliability, compliance with contractual warranty obligations, or other reasons beyond the QSE’s control. </a:t>
            </a:r>
          </a:p>
          <a:p>
            <a:pPr lvl="1"/>
            <a:r>
              <a:rPr lang="en-US" sz="1600" dirty="0">
                <a:solidFill>
                  <a:schemeClr val="tx1"/>
                </a:solidFill>
              </a:rPr>
              <a:t>Overlapping AAN/OSA periods with multiple Market Notice requirements would be difficult to coordinate.</a:t>
            </a:r>
          </a:p>
        </p:txBody>
      </p:sp>
      <p:sp>
        <p:nvSpPr>
          <p:cNvPr id="4" name="Slide Number Placeholder 3">
            <a:extLst>
              <a:ext uri="{FF2B5EF4-FFF2-40B4-BE49-F238E27FC236}">
                <a16:creationId xmlns:a16="http://schemas.microsoft.com/office/drawing/2014/main" id="{77F03B02-27BF-4E0C-9586-7710FB010296}"/>
              </a:ext>
            </a:extLst>
          </p:cNvPr>
          <p:cNvSpPr>
            <a:spLocks noGrp="1"/>
          </p:cNvSpPr>
          <p:nvPr>
            <p:ph type="sldNum" sz="quarter" idx="4"/>
          </p:nvPr>
        </p:nvSpPr>
        <p:spPr/>
        <p:txBody>
          <a:bodyPr/>
          <a:lstStyle/>
          <a:p>
            <a:fld id="{1D93BD3E-1E9A-4970-A6F7-E7AC52762E0C}" type="slidenum">
              <a:rPr lang="en-US" smtClean="0"/>
              <a:pPr/>
              <a:t>10</a:t>
            </a:fld>
            <a:endParaRPr lang="en-US" dirty="0"/>
          </a:p>
        </p:txBody>
      </p:sp>
    </p:spTree>
    <p:extLst>
      <p:ext uri="{BB962C8B-B14F-4D97-AF65-F5344CB8AC3E}">
        <p14:creationId xmlns:p14="http://schemas.microsoft.com/office/powerpoint/2010/main" val="23072328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4E4A0-BACE-49FA-AAD5-20131254DDB5}"/>
              </a:ext>
            </a:extLst>
          </p:cNvPr>
          <p:cNvSpPr>
            <a:spLocks noGrp="1"/>
          </p:cNvSpPr>
          <p:nvPr>
            <p:ph type="title"/>
          </p:nvPr>
        </p:nvSpPr>
        <p:spPr/>
        <p:txBody>
          <a:bodyPr/>
          <a:lstStyle/>
          <a:p>
            <a:r>
              <a:rPr lang="en-US" dirty="0"/>
              <a:t>2.  Concerns with Right to Reschedule Resource Outages Due to an AAN or OSA</a:t>
            </a:r>
            <a:br>
              <a:rPr lang="en-US" sz="2400" dirty="0"/>
            </a:br>
            <a:endParaRPr lang="en-US" dirty="0"/>
          </a:p>
        </p:txBody>
      </p:sp>
      <p:sp>
        <p:nvSpPr>
          <p:cNvPr id="3" name="Content Placeholder 2">
            <a:extLst>
              <a:ext uri="{FF2B5EF4-FFF2-40B4-BE49-F238E27FC236}">
                <a16:creationId xmlns:a16="http://schemas.microsoft.com/office/drawing/2014/main" id="{E004315F-9E8A-4458-B164-C45A0122E99C}"/>
              </a:ext>
            </a:extLst>
          </p:cNvPr>
          <p:cNvSpPr>
            <a:spLocks noGrp="1"/>
          </p:cNvSpPr>
          <p:nvPr>
            <p:ph idx="1"/>
          </p:nvPr>
        </p:nvSpPr>
        <p:spPr>
          <a:xfrm>
            <a:off x="191476" y="1216852"/>
            <a:ext cx="4478896" cy="4853233"/>
          </a:xfrm>
        </p:spPr>
        <p:txBody>
          <a:bodyPr/>
          <a:lstStyle/>
          <a:p>
            <a:r>
              <a:rPr lang="en-US" sz="1600" dirty="0">
                <a:solidFill>
                  <a:schemeClr val="tx1"/>
                </a:solidFill>
              </a:rPr>
              <a:t>Under the TAC language, ERCOT would have to automatically accept outages rescheduled due to an AAN or OSA.</a:t>
            </a:r>
          </a:p>
          <a:p>
            <a:r>
              <a:rPr lang="en-US" sz="1600" dirty="0">
                <a:solidFill>
                  <a:schemeClr val="tx1"/>
                </a:solidFill>
              </a:rPr>
              <a:t>The alternative outage date selected by the generator could be just as bad or worse in terms of available capacity.</a:t>
            </a:r>
          </a:p>
          <a:p>
            <a:r>
              <a:rPr lang="en-US" sz="1600" dirty="0">
                <a:solidFill>
                  <a:schemeClr val="tx1"/>
                </a:solidFill>
              </a:rPr>
              <a:t>Those outages should be rescheduled at a time that can reasonably be accommodated based on the amount of remaining generation on the system.</a:t>
            </a:r>
          </a:p>
          <a:p>
            <a:r>
              <a:rPr lang="en-US" sz="1600" dirty="0">
                <a:solidFill>
                  <a:schemeClr val="tx1"/>
                </a:solidFill>
              </a:rPr>
              <a:t>If outages must be rescheduled due to an AAN/OSA, ERCOT should have the discretion to approve the rescheduled date.  </a:t>
            </a:r>
          </a:p>
          <a:p>
            <a:r>
              <a:rPr lang="en-US" sz="1600" dirty="0">
                <a:solidFill>
                  <a:schemeClr val="tx1"/>
                </a:solidFill>
              </a:rPr>
              <a:t>ERCOT’s methodology will ensure that near-term reliability can be managed while accommodating generators to schedule planned outages needed over the longer term. </a:t>
            </a:r>
          </a:p>
          <a:p>
            <a:endParaRPr lang="en-US" sz="1600" dirty="0"/>
          </a:p>
          <a:p>
            <a:endParaRPr lang="en-US" sz="1600" dirty="0"/>
          </a:p>
        </p:txBody>
      </p:sp>
      <p:sp>
        <p:nvSpPr>
          <p:cNvPr id="4" name="Slide Number Placeholder 3">
            <a:extLst>
              <a:ext uri="{FF2B5EF4-FFF2-40B4-BE49-F238E27FC236}">
                <a16:creationId xmlns:a16="http://schemas.microsoft.com/office/drawing/2014/main" id="{C40AE5C1-FD2C-4DD0-91EB-F455EB7F98FC}"/>
              </a:ext>
            </a:extLst>
          </p:cNvPr>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7" name="Picture 6">
            <a:extLst>
              <a:ext uri="{FF2B5EF4-FFF2-40B4-BE49-F238E27FC236}">
                <a16:creationId xmlns:a16="http://schemas.microsoft.com/office/drawing/2014/main" id="{E39BAF9F-023C-4978-8699-89C6F4CBE390}"/>
              </a:ext>
            </a:extLst>
          </p:cNvPr>
          <p:cNvPicPr>
            <a:picLocks noChangeAspect="1"/>
          </p:cNvPicPr>
          <p:nvPr/>
        </p:nvPicPr>
        <p:blipFill>
          <a:blip r:embed="rId2"/>
          <a:stretch>
            <a:fillRect/>
          </a:stretch>
        </p:blipFill>
        <p:spPr>
          <a:xfrm>
            <a:off x="5257800" y="1295400"/>
            <a:ext cx="3197488" cy="4114800"/>
          </a:xfrm>
          <a:prstGeom prst="rect">
            <a:avLst/>
          </a:prstGeom>
        </p:spPr>
      </p:pic>
      <p:cxnSp>
        <p:nvCxnSpPr>
          <p:cNvPr id="9" name="Straight Arrow Connector 8">
            <a:extLst>
              <a:ext uri="{FF2B5EF4-FFF2-40B4-BE49-F238E27FC236}">
                <a16:creationId xmlns:a16="http://schemas.microsoft.com/office/drawing/2014/main" id="{FB63F3D0-F26B-4771-A6F0-315182D40933}"/>
              </a:ext>
            </a:extLst>
          </p:cNvPr>
          <p:cNvCxnSpPr/>
          <p:nvPr/>
        </p:nvCxnSpPr>
        <p:spPr>
          <a:xfrm>
            <a:off x="5486400" y="2209800"/>
            <a:ext cx="685800" cy="1524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772DA6F4-2D44-49CA-96FF-2AD1322CD431}"/>
              </a:ext>
            </a:extLst>
          </p:cNvPr>
          <p:cNvCxnSpPr>
            <a:cxnSpLocks/>
          </p:cNvCxnSpPr>
          <p:nvPr/>
        </p:nvCxnSpPr>
        <p:spPr>
          <a:xfrm>
            <a:off x="6345906" y="1601731"/>
            <a:ext cx="304800" cy="39537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F64B6BC8-7B2A-42FA-A53F-44971CB5078D}"/>
              </a:ext>
            </a:extLst>
          </p:cNvPr>
          <p:cNvCxnSpPr>
            <a:cxnSpLocks/>
          </p:cNvCxnSpPr>
          <p:nvPr/>
        </p:nvCxnSpPr>
        <p:spPr>
          <a:xfrm flipH="1">
            <a:off x="7210744" y="1799418"/>
            <a:ext cx="182751" cy="36356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616D8FD3-DC12-4499-982E-4BA792DB3049}"/>
              </a:ext>
            </a:extLst>
          </p:cNvPr>
          <p:cNvPicPr>
            <a:picLocks noChangeAspect="1"/>
          </p:cNvPicPr>
          <p:nvPr/>
        </p:nvPicPr>
        <p:blipFill>
          <a:blip r:embed="rId3"/>
          <a:stretch>
            <a:fillRect/>
          </a:stretch>
        </p:blipFill>
        <p:spPr>
          <a:xfrm>
            <a:off x="5017371" y="5424573"/>
            <a:ext cx="3925356" cy="276054"/>
          </a:xfrm>
          <a:prstGeom prst="rect">
            <a:avLst/>
          </a:prstGeom>
        </p:spPr>
      </p:pic>
      <p:sp>
        <p:nvSpPr>
          <p:cNvPr id="14" name="TextBox 13">
            <a:extLst>
              <a:ext uri="{FF2B5EF4-FFF2-40B4-BE49-F238E27FC236}">
                <a16:creationId xmlns:a16="http://schemas.microsoft.com/office/drawing/2014/main" id="{CD7BF972-0527-45CC-8BF7-B76C2502C376}"/>
              </a:ext>
            </a:extLst>
          </p:cNvPr>
          <p:cNvSpPr txBox="1"/>
          <p:nvPr/>
        </p:nvSpPr>
        <p:spPr>
          <a:xfrm>
            <a:off x="4442524" y="1672679"/>
            <a:ext cx="1325751" cy="430887"/>
          </a:xfrm>
          <a:prstGeom prst="rect">
            <a:avLst/>
          </a:prstGeom>
          <a:noFill/>
        </p:spPr>
        <p:txBody>
          <a:bodyPr wrap="square">
            <a:spAutoFit/>
          </a:bodyPr>
          <a:lstStyle/>
          <a:p>
            <a:pPr algn="ctr"/>
            <a:r>
              <a:rPr lang="en-US" sz="1100" dirty="0">
                <a:solidFill>
                  <a:srgbClr val="FF0000"/>
                </a:solidFill>
              </a:rPr>
              <a:t>OSA</a:t>
            </a:r>
          </a:p>
          <a:p>
            <a:pPr algn="ctr"/>
            <a:r>
              <a:rPr lang="en-US" sz="1100" dirty="0">
                <a:solidFill>
                  <a:srgbClr val="FF0000"/>
                </a:solidFill>
              </a:rPr>
              <a:t>is required</a:t>
            </a:r>
          </a:p>
        </p:txBody>
      </p:sp>
      <p:sp>
        <p:nvSpPr>
          <p:cNvPr id="17" name="TextBox 16">
            <a:extLst>
              <a:ext uri="{FF2B5EF4-FFF2-40B4-BE49-F238E27FC236}">
                <a16:creationId xmlns:a16="http://schemas.microsoft.com/office/drawing/2014/main" id="{96EF0343-7F92-45E3-97FC-F7105EE9312B}"/>
              </a:ext>
            </a:extLst>
          </p:cNvPr>
          <p:cNvSpPr txBox="1"/>
          <p:nvPr/>
        </p:nvSpPr>
        <p:spPr>
          <a:xfrm>
            <a:off x="5654298" y="1216852"/>
            <a:ext cx="1325751" cy="430887"/>
          </a:xfrm>
          <a:prstGeom prst="rect">
            <a:avLst/>
          </a:prstGeom>
          <a:noFill/>
        </p:spPr>
        <p:txBody>
          <a:bodyPr wrap="square">
            <a:spAutoFit/>
          </a:bodyPr>
          <a:lstStyle/>
          <a:p>
            <a:pPr algn="ctr"/>
            <a:r>
              <a:rPr lang="en-US" sz="1100" dirty="0">
                <a:solidFill>
                  <a:srgbClr val="FF0000"/>
                </a:solidFill>
              </a:rPr>
              <a:t>Bad time to reschedule</a:t>
            </a:r>
          </a:p>
        </p:txBody>
      </p:sp>
      <p:sp>
        <p:nvSpPr>
          <p:cNvPr id="18" name="TextBox 17">
            <a:extLst>
              <a:ext uri="{FF2B5EF4-FFF2-40B4-BE49-F238E27FC236}">
                <a16:creationId xmlns:a16="http://schemas.microsoft.com/office/drawing/2014/main" id="{A46F018B-FAA2-4335-AAAD-1BB0C51D4411}"/>
              </a:ext>
            </a:extLst>
          </p:cNvPr>
          <p:cNvSpPr txBox="1"/>
          <p:nvPr/>
        </p:nvSpPr>
        <p:spPr>
          <a:xfrm>
            <a:off x="6763714" y="1386287"/>
            <a:ext cx="1325751" cy="430887"/>
          </a:xfrm>
          <a:prstGeom prst="rect">
            <a:avLst/>
          </a:prstGeom>
          <a:noFill/>
        </p:spPr>
        <p:txBody>
          <a:bodyPr wrap="square">
            <a:spAutoFit/>
          </a:bodyPr>
          <a:lstStyle/>
          <a:p>
            <a:pPr algn="ctr"/>
            <a:r>
              <a:rPr lang="en-US" sz="1100" dirty="0">
                <a:solidFill>
                  <a:srgbClr val="FF0000"/>
                </a:solidFill>
              </a:rPr>
              <a:t>Good time to reschedule</a:t>
            </a:r>
          </a:p>
        </p:txBody>
      </p:sp>
    </p:spTree>
    <p:extLst>
      <p:ext uri="{BB962C8B-B14F-4D97-AF65-F5344CB8AC3E}">
        <p14:creationId xmlns:p14="http://schemas.microsoft.com/office/powerpoint/2010/main" val="8953105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8F862-5E9C-4CFC-982B-8564C4F89C5C}"/>
              </a:ext>
            </a:extLst>
          </p:cNvPr>
          <p:cNvSpPr>
            <a:spLocks noGrp="1"/>
          </p:cNvSpPr>
          <p:nvPr>
            <p:ph type="title"/>
          </p:nvPr>
        </p:nvSpPr>
        <p:spPr/>
        <p:txBody>
          <a:bodyPr/>
          <a:lstStyle/>
          <a:p>
            <a:r>
              <a:rPr lang="en-US" dirty="0"/>
              <a:t>3.  Concerns with requirement for TAC approval of ERCOT’s methodology</a:t>
            </a:r>
          </a:p>
        </p:txBody>
      </p:sp>
      <p:sp>
        <p:nvSpPr>
          <p:cNvPr id="3" name="Content Placeholder 2">
            <a:extLst>
              <a:ext uri="{FF2B5EF4-FFF2-40B4-BE49-F238E27FC236}">
                <a16:creationId xmlns:a16="http://schemas.microsoft.com/office/drawing/2014/main" id="{3F5152BB-1222-4B42-8B2B-6594379968B4}"/>
              </a:ext>
            </a:extLst>
          </p:cNvPr>
          <p:cNvSpPr>
            <a:spLocks noGrp="1"/>
          </p:cNvSpPr>
          <p:nvPr>
            <p:ph idx="1"/>
          </p:nvPr>
        </p:nvSpPr>
        <p:spPr/>
        <p:txBody>
          <a:bodyPr/>
          <a:lstStyle/>
          <a:p>
            <a:r>
              <a:rPr lang="en-US" sz="1600" dirty="0">
                <a:solidFill>
                  <a:schemeClr val="tx1"/>
                </a:solidFill>
              </a:rPr>
              <a:t>The methodology should ultimately be controlled by the ERCOT independent system operator, which is responsible for maintaining the reliability of Texas power grid (Utilities Code § 39.151(a)(2)).</a:t>
            </a:r>
          </a:p>
          <a:p>
            <a:r>
              <a:rPr lang="en-US" sz="1600" dirty="0">
                <a:solidFill>
                  <a:schemeClr val="tx1"/>
                </a:solidFill>
              </a:rPr>
              <a:t>ERCOT’s goal is to allow as much capacity and flexibility for generator Planned Outages as possible while maintaining reliability. </a:t>
            </a:r>
          </a:p>
          <a:p>
            <a:r>
              <a:rPr lang="en-US" sz="1600" dirty="0">
                <a:solidFill>
                  <a:schemeClr val="tx1"/>
                </a:solidFill>
              </a:rPr>
              <a:t>ERCOT agrees that stakeholders should have notice of any proposed change to its methodology and a reasonable opportunity to comment on the change.  </a:t>
            </a:r>
          </a:p>
          <a:p>
            <a:r>
              <a:rPr lang="en-US" sz="1600" dirty="0">
                <a:solidFill>
                  <a:schemeClr val="tx1"/>
                </a:solidFill>
              </a:rPr>
              <a:t>Stakeholder feedback has been valuable as it has refined the methodology through the NPRR process.  ERCOT will continue to solicit that feedback and incorporate it when feasible.</a:t>
            </a:r>
          </a:p>
          <a:p>
            <a:r>
              <a:rPr lang="en-US" sz="1600" dirty="0">
                <a:solidFill>
                  <a:schemeClr val="tx1"/>
                </a:solidFill>
              </a:rPr>
              <a:t>To ensure greater oversight of the MDRPOC methodology, ERCOT proposes that for any change, ERCOT will solicit stakeholder feedback through a Market Notice at least 14 days before seeking approval of the changes by the ERCOT Board, except where an actual or anticipated Emergency Condition justifies a shorter comment period.</a:t>
            </a:r>
          </a:p>
        </p:txBody>
      </p:sp>
      <p:sp>
        <p:nvSpPr>
          <p:cNvPr id="4" name="Slide Number Placeholder 3">
            <a:extLst>
              <a:ext uri="{FF2B5EF4-FFF2-40B4-BE49-F238E27FC236}">
                <a16:creationId xmlns:a16="http://schemas.microsoft.com/office/drawing/2014/main" id="{AF65C776-429D-4209-B37D-56BEA66A3093}"/>
              </a:ext>
            </a:extLst>
          </p:cNvPr>
          <p:cNvSpPr>
            <a:spLocks noGrp="1"/>
          </p:cNvSpPr>
          <p:nvPr>
            <p:ph type="sldNum" sz="quarter" idx="4"/>
          </p:nvPr>
        </p:nvSpPr>
        <p:spPr/>
        <p:txBody>
          <a:bodyPr/>
          <a:lstStyle/>
          <a:p>
            <a:fld id="{1D93BD3E-1E9A-4970-A6F7-E7AC52762E0C}" type="slidenum">
              <a:rPr lang="en-US" smtClean="0"/>
              <a:pPr/>
              <a:t>12</a:t>
            </a:fld>
            <a:endParaRPr lang="en-US" dirty="0"/>
          </a:p>
        </p:txBody>
      </p:sp>
    </p:spTree>
    <p:extLst>
      <p:ext uri="{BB962C8B-B14F-4D97-AF65-F5344CB8AC3E}">
        <p14:creationId xmlns:p14="http://schemas.microsoft.com/office/powerpoint/2010/main" val="14055316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AD1F3-A0FF-497A-9B31-20A987170AD2}"/>
              </a:ext>
            </a:extLst>
          </p:cNvPr>
          <p:cNvSpPr>
            <a:spLocks noGrp="1"/>
          </p:cNvSpPr>
          <p:nvPr>
            <p:ph type="title"/>
          </p:nvPr>
        </p:nvSpPr>
        <p:spPr/>
        <p:txBody>
          <a:bodyPr/>
          <a:lstStyle/>
          <a:p>
            <a:r>
              <a:rPr lang="en-US" dirty="0"/>
              <a:t>Other changes in ERCOT’s comment</a:t>
            </a:r>
          </a:p>
        </p:txBody>
      </p:sp>
      <p:sp>
        <p:nvSpPr>
          <p:cNvPr id="3" name="Content Placeholder 2">
            <a:extLst>
              <a:ext uri="{FF2B5EF4-FFF2-40B4-BE49-F238E27FC236}">
                <a16:creationId xmlns:a16="http://schemas.microsoft.com/office/drawing/2014/main" id="{68409142-7533-4618-A5EA-7A317E2BCA89}"/>
              </a:ext>
            </a:extLst>
          </p:cNvPr>
          <p:cNvSpPr>
            <a:spLocks noGrp="1"/>
          </p:cNvSpPr>
          <p:nvPr>
            <p:ph idx="1"/>
          </p:nvPr>
        </p:nvSpPr>
        <p:spPr/>
        <p:txBody>
          <a:bodyPr/>
          <a:lstStyle/>
          <a:p>
            <a:r>
              <a:rPr lang="en-US" sz="1600" dirty="0">
                <a:solidFill>
                  <a:schemeClr val="tx1"/>
                </a:solidFill>
              </a:rPr>
              <a:t>Exemption of Qualifying Facilities from obtaining ERCOT approval of Resource Planned Outage requests.</a:t>
            </a:r>
          </a:p>
          <a:p>
            <a:pPr lvl="1"/>
            <a:r>
              <a:rPr lang="en-US" sz="1600" dirty="0">
                <a:solidFill>
                  <a:schemeClr val="tx1"/>
                </a:solidFill>
              </a:rPr>
              <a:t>TAC-approved language and TAC advocate position cites to US Code definitions of “cogeneration facility” and “qualifying cogeneration facility,” but language still refers only to “qualifying cogeneration facility.”</a:t>
            </a:r>
          </a:p>
          <a:p>
            <a:pPr lvl="1"/>
            <a:r>
              <a:rPr lang="en-US" sz="1600" dirty="0">
                <a:solidFill>
                  <a:schemeClr val="tx1"/>
                </a:solidFill>
              </a:rPr>
              <a:t>ERCOT does not have information needed to confirm which units are eligible for this exemption.  ERCOT language requires generator to provide ERCOT information demonstrating generator’s eligibility for exemption from MDRPOC.  </a:t>
            </a:r>
          </a:p>
          <a:p>
            <a:pPr lvl="1"/>
            <a:r>
              <a:rPr lang="en-US" sz="1600" dirty="0">
                <a:solidFill>
                  <a:schemeClr val="tx1"/>
                </a:solidFill>
              </a:rPr>
              <a:t>ERCOT’s updated language in its 4/25/22 comments ensures scope is appropriately limited to industrial generation facilities, per Utilities Code § 39.151(</a:t>
            </a:r>
            <a:r>
              <a:rPr lang="en-US" sz="1600" i="1" dirty="0">
                <a:solidFill>
                  <a:schemeClr val="tx1"/>
                </a:solidFill>
              </a:rPr>
              <a:t>l</a:t>
            </a:r>
            <a:r>
              <a:rPr lang="en-US" sz="1600" dirty="0">
                <a:solidFill>
                  <a:schemeClr val="tx1"/>
                </a:solidFill>
              </a:rPr>
              <a:t>).</a:t>
            </a:r>
          </a:p>
          <a:p>
            <a:pPr lvl="1"/>
            <a:r>
              <a:rPr lang="en-US" sz="1600" dirty="0">
                <a:solidFill>
                  <a:schemeClr val="tx1"/>
                </a:solidFill>
              </a:rPr>
              <a:t>Only ERCOT’s language gives ERCOT authority to deny exemption in case where outage would threaten transmission network reliability, consistent with explicit allowance in Utilities Code § 39.151(</a:t>
            </a:r>
            <a:r>
              <a:rPr lang="en-US" sz="1600" i="1" dirty="0">
                <a:solidFill>
                  <a:schemeClr val="tx1"/>
                </a:solidFill>
              </a:rPr>
              <a:t>l</a:t>
            </a:r>
            <a:r>
              <a:rPr lang="en-US" sz="1600" dirty="0">
                <a:solidFill>
                  <a:schemeClr val="tx1"/>
                </a:solidFill>
              </a:rPr>
              <a:t>).  </a:t>
            </a:r>
          </a:p>
          <a:p>
            <a:pPr lvl="1"/>
            <a:r>
              <a:rPr lang="en-US" sz="1600" dirty="0">
                <a:solidFill>
                  <a:schemeClr val="tx1"/>
                </a:solidFill>
              </a:rPr>
              <a:t>Only ERCOT’s language ensures exemption is limited to situations in which outage is attributable to the industrial load’s internal processes and is not simply a routine generator maintenance outage taken independent of the needs of the load.</a:t>
            </a:r>
          </a:p>
          <a:p>
            <a:r>
              <a:rPr lang="en-US" sz="1600" dirty="0">
                <a:solidFill>
                  <a:schemeClr val="tx1"/>
                </a:solidFill>
              </a:rPr>
              <a:t>Relocate the exemption for nuclear-powered Generation Resources.  Language identical to TAC version.</a:t>
            </a:r>
          </a:p>
          <a:p>
            <a:endParaRPr lang="en-US" sz="1600" dirty="0"/>
          </a:p>
          <a:p>
            <a:endParaRPr lang="en-US" dirty="0"/>
          </a:p>
        </p:txBody>
      </p:sp>
      <p:sp>
        <p:nvSpPr>
          <p:cNvPr id="4" name="Slide Number Placeholder 3">
            <a:extLst>
              <a:ext uri="{FF2B5EF4-FFF2-40B4-BE49-F238E27FC236}">
                <a16:creationId xmlns:a16="http://schemas.microsoft.com/office/drawing/2014/main" id="{62A3D773-6BE3-4397-8867-543A07250AE2}"/>
              </a:ext>
            </a:extLst>
          </p:cNvPr>
          <p:cNvSpPr>
            <a:spLocks noGrp="1"/>
          </p:cNvSpPr>
          <p:nvPr>
            <p:ph type="sldNum" sz="quarter" idx="4"/>
          </p:nvPr>
        </p:nvSpPr>
        <p:spPr/>
        <p:txBody>
          <a:bodyPr/>
          <a:lstStyle/>
          <a:p>
            <a:fld id="{1D93BD3E-1E9A-4970-A6F7-E7AC52762E0C}" type="slidenum">
              <a:rPr lang="en-US" smtClean="0"/>
              <a:pPr/>
              <a:t>13</a:t>
            </a:fld>
            <a:endParaRPr lang="en-US" dirty="0"/>
          </a:p>
        </p:txBody>
      </p:sp>
    </p:spTree>
    <p:extLst>
      <p:ext uri="{BB962C8B-B14F-4D97-AF65-F5344CB8AC3E}">
        <p14:creationId xmlns:p14="http://schemas.microsoft.com/office/powerpoint/2010/main" val="33954418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AD1F3-A0FF-497A-9B31-20A987170AD2}"/>
              </a:ext>
            </a:extLst>
          </p:cNvPr>
          <p:cNvSpPr>
            <a:spLocks noGrp="1"/>
          </p:cNvSpPr>
          <p:nvPr>
            <p:ph type="title"/>
          </p:nvPr>
        </p:nvSpPr>
        <p:spPr>
          <a:xfrm>
            <a:off x="381000" y="243682"/>
            <a:ext cx="8458200" cy="823118"/>
          </a:xfrm>
        </p:spPr>
        <p:txBody>
          <a:bodyPr/>
          <a:lstStyle/>
          <a:p>
            <a:r>
              <a:rPr lang="en-US" dirty="0"/>
              <a:t>Summary of Proposed MDRPOC Calculation </a:t>
            </a:r>
            <a:br>
              <a:rPr lang="en-US" dirty="0"/>
            </a:br>
            <a:r>
              <a:rPr lang="en-US" sz="2000" dirty="0"/>
              <a:t>(subject to further revision and stakeholder comment)</a:t>
            </a:r>
            <a:endParaRPr lang="en-US" sz="2000" dirty="0">
              <a:solidFill>
                <a:srgbClr val="FF0000"/>
              </a:solidFill>
            </a:endParaRPr>
          </a:p>
        </p:txBody>
      </p:sp>
      <p:sp>
        <p:nvSpPr>
          <p:cNvPr id="3" name="Content Placeholder 2">
            <a:extLst>
              <a:ext uri="{FF2B5EF4-FFF2-40B4-BE49-F238E27FC236}">
                <a16:creationId xmlns:a16="http://schemas.microsoft.com/office/drawing/2014/main" id="{68409142-7533-4618-A5EA-7A317E2BCA89}"/>
              </a:ext>
            </a:extLst>
          </p:cNvPr>
          <p:cNvSpPr>
            <a:spLocks noGrp="1"/>
          </p:cNvSpPr>
          <p:nvPr>
            <p:ph idx="1"/>
          </p:nvPr>
        </p:nvSpPr>
        <p:spPr/>
        <p:txBody>
          <a:bodyPr/>
          <a:lstStyle/>
          <a:p>
            <a:pPr marL="0" indent="0">
              <a:buNone/>
            </a:pPr>
            <a:r>
              <a:rPr lang="en-US" sz="1500" u="sng" dirty="0">
                <a:solidFill>
                  <a:schemeClr val="tx1"/>
                </a:solidFill>
              </a:rPr>
              <a:t>For days that are more than seven days ahead of the Operating Day:</a:t>
            </a:r>
          </a:p>
          <a:p>
            <a:pPr marL="0" indent="0">
              <a:spcAft>
                <a:spcPts val="600"/>
              </a:spcAft>
              <a:buNone/>
            </a:pPr>
            <a:r>
              <a:rPr lang="en-US" sz="1500" dirty="0">
                <a:solidFill>
                  <a:schemeClr val="tx1"/>
                </a:solidFill>
              </a:rPr>
              <a:t>MDRPOC for all Resources other than Intermittent Renewable Resources (IRR) and Industrial Generation Facilities (IGF) = thermal Resources installed seasonal capacity + average hydro capacity contribution + SWGR capacity available to ERCOT + available mothballed capacity + capacity from IGF Generation Resources + DC Tie capacity contribution + IRR installed capacity contribution – targeted reserve capacity + forecast of capacity provided by price-responsive Demand – high unplanned outage capacity – long term load forecast + capacity contribution from planned thermal Resources + capacity contribution from planned IRRs</a:t>
            </a:r>
          </a:p>
          <a:p>
            <a:pPr>
              <a:spcAft>
                <a:spcPts val="600"/>
              </a:spcAft>
            </a:pPr>
            <a:r>
              <a:rPr lang="en-US" sz="1500" dirty="0">
                <a:solidFill>
                  <a:schemeClr val="tx1"/>
                </a:solidFill>
              </a:rPr>
              <a:t>summer &amp; winter outages capped at 105% of historical max Planned Outage capacity from previous 3 summers/winters</a:t>
            </a:r>
          </a:p>
          <a:p>
            <a:pPr marL="0" indent="0">
              <a:buNone/>
            </a:pPr>
            <a:r>
              <a:rPr lang="en-US" sz="1500" u="sng" dirty="0">
                <a:solidFill>
                  <a:schemeClr val="tx1"/>
                </a:solidFill>
              </a:rPr>
              <a:t>For days that are seven or fewer days prior to the Operating Day:</a:t>
            </a:r>
          </a:p>
          <a:p>
            <a:pPr marL="0" indent="0">
              <a:spcAft>
                <a:spcPts val="600"/>
              </a:spcAft>
              <a:buNone/>
            </a:pPr>
            <a:r>
              <a:rPr lang="en-US" sz="1500" dirty="0">
                <a:solidFill>
                  <a:schemeClr val="tx1"/>
                </a:solidFill>
              </a:rPr>
              <a:t>MDRPOC for all Resources other than IRRs and IGFs = seasonal maximum capacity of non-IRR and non-IGF Generation Resources + wind forecast + solar forecast + capacity from IGF Generation Resources + DC Tie capacity – </a:t>
            </a:r>
            <a:r>
              <a:rPr lang="en-US" sz="1500" dirty="0" err="1">
                <a:solidFill>
                  <a:schemeClr val="tx1"/>
                </a:solidFill>
              </a:rPr>
              <a:t>outaged</a:t>
            </a:r>
            <a:r>
              <a:rPr lang="en-US" sz="1500" dirty="0">
                <a:solidFill>
                  <a:schemeClr val="tx1"/>
                </a:solidFill>
              </a:rPr>
              <a:t> capacity of non-IRR and non-IGF Generation Resources – load forecast – targeted reserve levels + forecast of capacity provided by price-responsive Demand + SODG and SOTG forecasts</a:t>
            </a:r>
          </a:p>
          <a:p>
            <a:pPr marL="0" indent="0">
              <a:buNone/>
            </a:pPr>
            <a:r>
              <a:rPr lang="en-US" sz="1500" u="sng" dirty="0">
                <a:solidFill>
                  <a:schemeClr val="tx1"/>
                </a:solidFill>
              </a:rPr>
              <a:t>For IRRs in either horizon: </a:t>
            </a:r>
          </a:p>
          <a:p>
            <a:pPr marL="0" indent="0">
              <a:buNone/>
            </a:pPr>
            <a:r>
              <a:rPr lang="en-US" sz="1500" dirty="0">
                <a:solidFill>
                  <a:schemeClr val="tx1"/>
                </a:solidFill>
              </a:rPr>
              <a:t>MDRPOC for IRRs = 105% of historical maximum Resource Planned Outages for IRRs from the previous three years</a:t>
            </a:r>
          </a:p>
        </p:txBody>
      </p:sp>
      <p:sp>
        <p:nvSpPr>
          <p:cNvPr id="4" name="Slide Number Placeholder 3">
            <a:extLst>
              <a:ext uri="{FF2B5EF4-FFF2-40B4-BE49-F238E27FC236}">
                <a16:creationId xmlns:a16="http://schemas.microsoft.com/office/drawing/2014/main" id="{62A3D773-6BE3-4397-8867-543A07250AE2}"/>
              </a:ext>
            </a:extLst>
          </p:cNvPr>
          <p:cNvSpPr>
            <a:spLocks noGrp="1"/>
          </p:cNvSpPr>
          <p:nvPr>
            <p:ph type="sldNum" sz="quarter" idx="4"/>
          </p:nvPr>
        </p:nvSpPr>
        <p:spPr/>
        <p:txBody>
          <a:bodyPr/>
          <a:lstStyle/>
          <a:p>
            <a:fld id="{1D93BD3E-1E9A-4970-A6F7-E7AC52762E0C}" type="slidenum">
              <a:rPr lang="en-US" smtClean="0"/>
              <a:pPr/>
              <a:t>14</a:t>
            </a:fld>
            <a:endParaRPr lang="en-US" dirty="0"/>
          </a:p>
        </p:txBody>
      </p:sp>
    </p:spTree>
    <p:extLst>
      <p:ext uri="{BB962C8B-B14F-4D97-AF65-F5344CB8AC3E}">
        <p14:creationId xmlns:p14="http://schemas.microsoft.com/office/powerpoint/2010/main" val="2741016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AD1F3-A0FF-497A-9B31-20A987170AD2}"/>
              </a:ext>
            </a:extLst>
          </p:cNvPr>
          <p:cNvSpPr>
            <a:spLocks noGrp="1"/>
          </p:cNvSpPr>
          <p:nvPr>
            <p:ph type="title"/>
          </p:nvPr>
        </p:nvSpPr>
        <p:spPr>
          <a:xfrm>
            <a:off x="381000" y="243682"/>
            <a:ext cx="8458200" cy="823118"/>
          </a:xfrm>
        </p:spPr>
        <p:txBody>
          <a:bodyPr/>
          <a:lstStyle/>
          <a:p>
            <a:r>
              <a:rPr lang="en-US" dirty="0"/>
              <a:t>Next Steps</a:t>
            </a:r>
          </a:p>
        </p:txBody>
      </p:sp>
      <p:sp>
        <p:nvSpPr>
          <p:cNvPr id="3" name="Content Placeholder 2">
            <a:extLst>
              <a:ext uri="{FF2B5EF4-FFF2-40B4-BE49-F238E27FC236}">
                <a16:creationId xmlns:a16="http://schemas.microsoft.com/office/drawing/2014/main" id="{68409142-7533-4618-A5EA-7A317E2BCA89}"/>
              </a:ext>
            </a:extLst>
          </p:cNvPr>
          <p:cNvSpPr>
            <a:spLocks noGrp="1"/>
          </p:cNvSpPr>
          <p:nvPr>
            <p:ph idx="1"/>
          </p:nvPr>
        </p:nvSpPr>
        <p:spPr/>
        <p:txBody>
          <a:bodyPr/>
          <a:lstStyle/>
          <a:p>
            <a:r>
              <a:rPr lang="en-US" sz="2000" dirty="0">
                <a:solidFill>
                  <a:schemeClr val="tx1"/>
                </a:solidFill>
              </a:rPr>
              <a:t>If Board approves ERCOT’s revisions to NPRR1108, ERCOT will issue a Market Notice providing a draft of the MDRPOC methodology document and will solicit comments. </a:t>
            </a:r>
          </a:p>
          <a:p>
            <a:r>
              <a:rPr lang="en-US" sz="2000" dirty="0">
                <a:solidFill>
                  <a:schemeClr val="tx1"/>
                </a:solidFill>
              </a:rPr>
              <a:t>ERCOT will discuss the MDRPOC methodology document at the May 25, 2022 TAC meeting.</a:t>
            </a:r>
          </a:p>
          <a:p>
            <a:r>
              <a:rPr lang="en-US" sz="2000" dirty="0">
                <a:solidFill>
                  <a:schemeClr val="tx1"/>
                </a:solidFill>
              </a:rPr>
              <a:t>ERCOT will consider all feedback and will finalize the MDRPOC methodology document and seek approval at the June 2022 Board of Directors meeting.</a:t>
            </a:r>
          </a:p>
        </p:txBody>
      </p:sp>
      <p:sp>
        <p:nvSpPr>
          <p:cNvPr id="4" name="Slide Number Placeholder 3">
            <a:extLst>
              <a:ext uri="{FF2B5EF4-FFF2-40B4-BE49-F238E27FC236}">
                <a16:creationId xmlns:a16="http://schemas.microsoft.com/office/drawing/2014/main" id="{62A3D773-6BE3-4397-8867-543A07250AE2}"/>
              </a:ext>
            </a:extLst>
          </p:cNvPr>
          <p:cNvSpPr>
            <a:spLocks noGrp="1"/>
          </p:cNvSpPr>
          <p:nvPr>
            <p:ph type="sldNum" sz="quarter" idx="4"/>
          </p:nvPr>
        </p:nvSpPr>
        <p:spPr/>
        <p:txBody>
          <a:bodyPr/>
          <a:lstStyle/>
          <a:p>
            <a:fld id="{1D93BD3E-1E9A-4970-A6F7-E7AC52762E0C}" type="slidenum">
              <a:rPr lang="en-US" smtClean="0"/>
              <a:pPr/>
              <a:t>15</a:t>
            </a:fld>
            <a:endParaRPr lang="en-US" dirty="0"/>
          </a:p>
        </p:txBody>
      </p:sp>
    </p:spTree>
    <p:extLst>
      <p:ext uri="{BB962C8B-B14F-4D97-AF65-F5344CB8AC3E}">
        <p14:creationId xmlns:p14="http://schemas.microsoft.com/office/powerpoint/2010/main" val="25742447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a:xfrm>
            <a:off x="279400" y="1219200"/>
            <a:ext cx="8534400" cy="3962400"/>
          </a:xfrm>
        </p:spPr>
        <p:txBody>
          <a:bodyPr/>
          <a:lstStyle/>
          <a:p>
            <a:r>
              <a:rPr lang="en-US" sz="2400" dirty="0">
                <a:solidFill>
                  <a:schemeClr val="tx1"/>
                </a:solidFill>
              </a:rPr>
              <a:t>ERCOT’s outage coordination mandate under Senate Bill 3</a:t>
            </a:r>
          </a:p>
          <a:p>
            <a:r>
              <a:rPr lang="en-US" sz="2400" dirty="0">
                <a:solidFill>
                  <a:schemeClr val="tx1"/>
                </a:solidFill>
              </a:rPr>
              <a:t>Current outage coordination practice</a:t>
            </a:r>
          </a:p>
          <a:p>
            <a:r>
              <a:rPr lang="en-US" sz="2400" dirty="0">
                <a:solidFill>
                  <a:schemeClr val="tx1"/>
                </a:solidFill>
              </a:rPr>
              <a:t>NPRR1108/Maximum Daily Resource Planned Outage Capacity concept</a:t>
            </a:r>
          </a:p>
          <a:p>
            <a:r>
              <a:rPr lang="en-US" sz="2400" dirty="0">
                <a:solidFill>
                  <a:schemeClr val="tx1"/>
                </a:solidFill>
              </a:rPr>
              <a:t>Concerns with TAC recommendations</a:t>
            </a:r>
          </a:p>
          <a:p>
            <a:pPr marL="800100" lvl="1" indent="-342900">
              <a:buFont typeface="+mj-lt"/>
              <a:buAutoNum type="arabicPeriod"/>
            </a:pPr>
            <a:r>
              <a:rPr lang="en-US" sz="2000" dirty="0">
                <a:solidFill>
                  <a:schemeClr val="tx1"/>
                </a:solidFill>
              </a:rPr>
              <a:t>Guaranteed minimum Outage capacity value</a:t>
            </a:r>
          </a:p>
          <a:p>
            <a:pPr marL="800100" lvl="1" indent="-342900">
              <a:buFont typeface="+mj-lt"/>
              <a:buAutoNum type="arabicPeriod"/>
            </a:pPr>
            <a:r>
              <a:rPr lang="en-US" sz="2000" dirty="0">
                <a:solidFill>
                  <a:schemeClr val="tx1"/>
                </a:solidFill>
              </a:rPr>
              <a:t>Right to reschedule Resource Outages due to an AAN or OSA</a:t>
            </a:r>
          </a:p>
          <a:p>
            <a:pPr marL="800100" lvl="1" indent="-342900">
              <a:buFont typeface="+mj-lt"/>
              <a:buAutoNum type="arabicPeriod"/>
            </a:pPr>
            <a:r>
              <a:rPr lang="en-US" sz="2000" dirty="0">
                <a:solidFill>
                  <a:schemeClr val="tx1"/>
                </a:solidFill>
              </a:rPr>
              <a:t>TAC approval of ERCOT’s methodology</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3501768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5E18E-53C2-4709-84A6-987D01924AA7}"/>
              </a:ext>
            </a:extLst>
          </p:cNvPr>
          <p:cNvSpPr>
            <a:spLocks noGrp="1"/>
          </p:cNvSpPr>
          <p:nvPr>
            <p:ph type="title"/>
          </p:nvPr>
        </p:nvSpPr>
        <p:spPr/>
        <p:txBody>
          <a:bodyPr/>
          <a:lstStyle/>
          <a:p>
            <a:r>
              <a:rPr lang="en-US" dirty="0"/>
              <a:t>Utilities Code § 35.0021(f)</a:t>
            </a:r>
          </a:p>
        </p:txBody>
      </p:sp>
      <p:sp>
        <p:nvSpPr>
          <p:cNvPr id="3" name="Content Placeholder 2">
            <a:extLst>
              <a:ext uri="{FF2B5EF4-FFF2-40B4-BE49-F238E27FC236}">
                <a16:creationId xmlns:a16="http://schemas.microsoft.com/office/drawing/2014/main" id="{DA564CAC-F0D8-47B7-8001-F03058B3BD6C}"/>
              </a:ext>
            </a:extLst>
          </p:cNvPr>
          <p:cNvSpPr>
            <a:spLocks noGrp="1"/>
          </p:cNvSpPr>
          <p:nvPr>
            <p:ph idx="1"/>
          </p:nvPr>
        </p:nvSpPr>
        <p:spPr/>
        <p:txBody>
          <a:bodyPr/>
          <a:lstStyle/>
          <a:p>
            <a:pPr marL="0" indent="0" algn="just">
              <a:buNone/>
            </a:pPr>
            <a:r>
              <a:rPr lang="en-US" sz="1800" b="1" dirty="0">
                <a:solidFill>
                  <a:schemeClr val="tx1"/>
                </a:solidFill>
              </a:rPr>
              <a:t>The independent organization certified under Section 39.151 for the ERCOT power region shall review, coordinate, and approve or deny requests by providers of electric generation service described by Subsection (a) for a planned power outage during any season and for any period of time.</a:t>
            </a:r>
          </a:p>
          <a:p>
            <a:endParaRPr lang="en-US" sz="1800" b="1" dirty="0">
              <a:solidFill>
                <a:schemeClr val="tx1"/>
              </a:solidFill>
            </a:endParaRPr>
          </a:p>
          <a:p>
            <a:r>
              <a:rPr lang="en-US" sz="1800" dirty="0">
                <a:solidFill>
                  <a:schemeClr val="tx1"/>
                </a:solidFill>
              </a:rPr>
              <a:t>This language was enacted by the Legislature in 2021 as part of Senate Bill 3 and became effective on June 8, 2021</a:t>
            </a:r>
          </a:p>
          <a:p>
            <a:r>
              <a:rPr lang="en-US" sz="1800" dirty="0">
                <a:solidFill>
                  <a:schemeClr val="tx1"/>
                </a:solidFill>
              </a:rPr>
              <a:t>Establishes clear mandate to coordinate generator planned outages</a:t>
            </a:r>
          </a:p>
          <a:p>
            <a:endParaRPr lang="en-US" sz="1800" dirty="0">
              <a:solidFill>
                <a:schemeClr val="tx1"/>
              </a:solidFill>
            </a:endParaRPr>
          </a:p>
          <a:p>
            <a:endParaRPr lang="en-US" sz="1800" dirty="0">
              <a:solidFill>
                <a:schemeClr val="tx1"/>
              </a:solidFill>
            </a:endParaRPr>
          </a:p>
        </p:txBody>
      </p:sp>
      <p:sp>
        <p:nvSpPr>
          <p:cNvPr id="4" name="Slide Number Placeholder 3">
            <a:extLst>
              <a:ext uri="{FF2B5EF4-FFF2-40B4-BE49-F238E27FC236}">
                <a16:creationId xmlns:a16="http://schemas.microsoft.com/office/drawing/2014/main" id="{9ED2516E-AF1B-4B85-9063-CD7807DA571A}"/>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33602264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E4375-C2EF-4324-9BC4-ACA8ED5315F4}"/>
              </a:ext>
            </a:extLst>
          </p:cNvPr>
          <p:cNvSpPr>
            <a:spLocks noGrp="1"/>
          </p:cNvSpPr>
          <p:nvPr>
            <p:ph type="title"/>
          </p:nvPr>
        </p:nvSpPr>
        <p:spPr/>
        <p:txBody>
          <a:bodyPr/>
          <a:lstStyle/>
          <a:p>
            <a:r>
              <a:rPr lang="en-US" dirty="0"/>
              <a:t>Current Outage Coordination Practices</a:t>
            </a:r>
          </a:p>
        </p:txBody>
      </p:sp>
      <p:sp>
        <p:nvSpPr>
          <p:cNvPr id="3" name="Content Placeholder 2">
            <a:extLst>
              <a:ext uri="{FF2B5EF4-FFF2-40B4-BE49-F238E27FC236}">
                <a16:creationId xmlns:a16="http://schemas.microsoft.com/office/drawing/2014/main" id="{619581B2-090D-4886-AF7E-A49A1EF1FD73}"/>
              </a:ext>
            </a:extLst>
          </p:cNvPr>
          <p:cNvSpPr>
            <a:spLocks noGrp="1"/>
          </p:cNvSpPr>
          <p:nvPr>
            <p:ph idx="1"/>
          </p:nvPr>
        </p:nvSpPr>
        <p:spPr>
          <a:xfrm>
            <a:off x="264763" y="4038600"/>
            <a:ext cx="8534400" cy="1965158"/>
          </a:xfrm>
        </p:spPr>
        <p:txBody>
          <a:bodyPr/>
          <a:lstStyle/>
          <a:p>
            <a:r>
              <a:rPr lang="en-US" sz="1800" dirty="0">
                <a:solidFill>
                  <a:schemeClr val="tx1"/>
                </a:solidFill>
              </a:rPr>
              <a:t>Outages are studied within a defined time period after they are submitted</a:t>
            </a:r>
          </a:p>
          <a:p>
            <a:r>
              <a:rPr lang="en-US" sz="1800" dirty="0">
                <a:solidFill>
                  <a:schemeClr val="tx1"/>
                </a:solidFill>
              </a:rPr>
              <a:t>The grid conditions for an outage are studied several times ahead of the day the outage starts</a:t>
            </a:r>
          </a:p>
          <a:p>
            <a:r>
              <a:rPr lang="en-US" sz="1800" dirty="0">
                <a:solidFill>
                  <a:schemeClr val="tx1"/>
                </a:solidFill>
              </a:rPr>
              <a:t>Each study includes all approved or accepted outages during the period of the study</a:t>
            </a:r>
          </a:p>
          <a:p>
            <a:r>
              <a:rPr lang="en-US" sz="1800" dirty="0">
                <a:solidFill>
                  <a:srgbClr val="FF0000"/>
                </a:solidFill>
              </a:rPr>
              <a:t>Automatic acceptance of outages raises concern under section 35.0021(f)</a:t>
            </a:r>
          </a:p>
          <a:p>
            <a:endParaRPr lang="en-US" sz="1800" dirty="0"/>
          </a:p>
        </p:txBody>
      </p:sp>
      <p:sp>
        <p:nvSpPr>
          <p:cNvPr id="4" name="Slide Number Placeholder 3">
            <a:extLst>
              <a:ext uri="{FF2B5EF4-FFF2-40B4-BE49-F238E27FC236}">
                <a16:creationId xmlns:a16="http://schemas.microsoft.com/office/drawing/2014/main" id="{7DCCA7FA-8810-4473-A2F1-F122D0765B10}"/>
              </a:ext>
            </a:extLst>
          </p:cNvPr>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5" name="Table 5">
            <a:extLst>
              <a:ext uri="{FF2B5EF4-FFF2-40B4-BE49-F238E27FC236}">
                <a16:creationId xmlns:a16="http://schemas.microsoft.com/office/drawing/2014/main" id="{B932A458-0F39-487D-B4B1-61C21BD2BD21}"/>
              </a:ext>
            </a:extLst>
          </p:cNvPr>
          <p:cNvGraphicFramePr>
            <a:graphicFrameLocks/>
          </p:cNvGraphicFramePr>
          <p:nvPr>
            <p:extLst>
              <p:ext uri="{D42A27DB-BD31-4B8C-83A1-F6EECF244321}">
                <p14:modId xmlns:p14="http://schemas.microsoft.com/office/powerpoint/2010/main" val="1480981779"/>
              </p:ext>
            </p:extLst>
          </p:nvPr>
        </p:nvGraphicFramePr>
        <p:xfrm>
          <a:off x="304800" y="982674"/>
          <a:ext cx="8682176" cy="2804160"/>
        </p:xfrm>
        <a:graphic>
          <a:graphicData uri="http://schemas.openxmlformats.org/drawingml/2006/table">
            <a:tbl>
              <a:tblPr firstRow="1" bandRow="1">
                <a:tableStyleId>{5C22544A-7EE6-4342-B048-85BDC9FD1C3A}</a:tableStyleId>
              </a:tblPr>
              <a:tblGrid>
                <a:gridCol w="1438974">
                  <a:extLst>
                    <a:ext uri="{9D8B030D-6E8A-4147-A177-3AD203B41FA5}">
                      <a16:colId xmlns:a16="http://schemas.microsoft.com/office/drawing/2014/main" val="3662499533"/>
                    </a:ext>
                  </a:extLst>
                </a:gridCol>
                <a:gridCol w="2442600">
                  <a:extLst>
                    <a:ext uri="{9D8B030D-6E8A-4147-A177-3AD203B41FA5}">
                      <a16:colId xmlns:a16="http://schemas.microsoft.com/office/drawing/2014/main" val="1413532851"/>
                    </a:ext>
                  </a:extLst>
                </a:gridCol>
                <a:gridCol w="2366826">
                  <a:extLst>
                    <a:ext uri="{9D8B030D-6E8A-4147-A177-3AD203B41FA5}">
                      <a16:colId xmlns:a16="http://schemas.microsoft.com/office/drawing/2014/main" val="3659598799"/>
                    </a:ext>
                  </a:extLst>
                </a:gridCol>
                <a:gridCol w="2433776">
                  <a:extLst>
                    <a:ext uri="{9D8B030D-6E8A-4147-A177-3AD203B41FA5}">
                      <a16:colId xmlns:a16="http://schemas.microsoft.com/office/drawing/2014/main" val="2331623899"/>
                    </a:ext>
                  </a:extLst>
                </a:gridCol>
              </a:tblGrid>
              <a:tr h="467638">
                <a:tc>
                  <a:txBody>
                    <a:bodyPr/>
                    <a:lstStyle/>
                    <a:p>
                      <a:endParaRPr lang="en-US" sz="1600" dirty="0"/>
                    </a:p>
                  </a:txBody>
                  <a:tcPr/>
                </a:tc>
                <a:tc gridSpan="2">
                  <a:txBody>
                    <a:bodyPr/>
                    <a:lstStyle/>
                    <a:p>
                      <a:pPr algn="ctr"/>
                      <a:r>
                        <a:rPr lang="en-US" sz="1600" dirty="0"/>
                        <a:t>Planned Outages</a:t>
                      </a:r>
                    </a:p>
                  </a:txBody>
                  <a:tcPr/>
                </a:tc>
                <a:tc hMerge="1">
                  <a:txBody>
                    <a:bodyPr/>
                    <a:lstStyle/>
                    <a:p>
                      <a:endParaRPr lang="en-US" dirty="0"/>
                    </a:p>
                  </a:txBody>
                  <a:tcPr/>
                </a:tc>
                <a:tc>
                  <a:txBody>
                    <a:bodyPr/>
                    <a:lstStyle/>
                    <a:p>
                      <a:r>
                        <a:rPr lang="en-US" sz="1600" dirty="0"/>
                        <a:t>Unplanned (Forced) Outages</a:t>
                      </a:r>
                    </a:p>
                  </a:txBody>
                  <a:tcPr/>
                </a:tc>
                <a:extLst>
                  <a:ext uri="{0D108BD9-81ED-4DB2-BD59-A6C34878D82A}">
                    <a16:rowId xmlns:a16="http://schemas.microsoft.com/office/drawing/2014/main" val="4118899596"/>
                  </a:ext>
                </a:extLst>
              </a:tr>
              <a:tr h="467638">
                <a:tc>
                  <a:txBody>
                    <a:bodyPr/>
                    <a:lstStyle/>
                    <a:p>
                      <a:endParaRPr lang="en-US" sz="1600" dirty="0">
                        <a:solidFill>
                          <a:schemeClr val="tx1"/>
                        </a:solidFill>
                      </a:endParaRPr>
                    </a:p>
                  </a:txBody>
                  <a:tcPr>
                    <a:solidFill>
                      <a:srgbClr val="00AEC7"/>
                    </a:solidFill>
                  </a:tcPr>
                </a:tc>
                <a:tc>
                  <a:txBody>
                    <a:bodyPr/>
                    <a:lstStyle/>
                    <a:p>
                      <a:r>
                        <a:rPr lang="en-US" sz="1600" dirty="0">
                          <a:solidFill>
                            <a:schemeClr val="tx1"/>
                          </a:solidFill>
                        </a:rPr>
                        <a:t>Submitted &gt;45 Days Ahead</a:t>
                      </a:r>
                    </a:p>
                  </a:txBody>
                  <a:tcPr>
                    <a:solidFill>
                      <a:srgbClr val="00AEC7"/>
                    </a:solidFill>
                  </a:tcPr>
                </a:tc>
                <a:tc>
                  <a:txBody>
                    <a:bodyPr/>
                    <a:lstStyle/>
                    <a:p>
                      <a:r>
                        <a:rPr lang="en-US" sz="1600" dirty="0">
                          <a:solidFill>
                            <a:schemeClr val="tx1"/>
                          </a:solidFill>
                        </a:rPr>
                        <a:t>Submitted &lt;45 Days Ahead </a:t>
                      </a:r>
                    </a:p>
                  </a:txBody>
                  <a:tcPr>
                    <a:solidFill>
                      <a:srgbClr val="00AEC7"/>
                    </a:solidFill>
                  </a:tcPr>
                </a:tc>
                <a:tc>
                  <a:txBody>
                    <a:bodyPr/>
                    <a:lstStyle/>
                    <a:p>
                      <a:endParaRPr lang="en-US" sz="1600" dirty="0">
                        <a:solidFill>
                          <a:schemeClr val="tx2"/>
                        </a:solidFill>
                      </a:endParaRPr>
                    </a:p>
                  </a:txBody>
                  <a:tcPr>
                    <a:solidFill>
                      <a:srgbClr val="00AEC7"/>
                    </a:solidFill>
                  </a:tcPr>
                </a:tc>
                <a:extLst>
                  <a:ext uri="{0D108BD9-81ED-4DB2-BD59-A6C34878D82A}">
                    <a16:rowId xmlns:a16="http://schemas.microsoft.com/office/drawing/2014/main" val="777432352"/>
                  </a:ext>
                </a:extLst>
              </a:tr>
              <a:tr h="588724">
                <a:tc>
                  <a:txBody>
                    <a:bodyPr/>
                    <a:lstStyle/>
                    <a:p>
                      <a:r>
                        <a:rPr lang="en-US" sz="1600" dirty="0">
                          <a:solidFill>
                            <a:schemeClr val="tx1"/>
                          </a:solidFill>
                        </a:rPr>
                        <a:t>Generation Resources</a:t>
                      </a:r>
                    </a:p>
                  </a:txBody>
                  <a:tcPr/>
                </a:tc>
                <a:tc>
                  <a:txBody>
                    <a:bodyPr/>
                    <a:lstStyle/>
                    <a:p>
                      <a:r>
                        <a:rPr lang="en-US" sz="1600" kern="1200" dirty="0">
                          <a:solidFill>
                            <a:schemeClr val="tx1"/>
                          </a:solidFill>
                          <a:latin typeface="+mn-lt"/>
                          <a:ea typeface="+mn-ea"/>
                          <a:cs typeface="+mn-cs"/>
                        </a:rPr>
                        <a:t>Automatically Accepted</a:t>
                      </a:r>
                    </a:p>
                  </a:txBody>
                  <a:tcPr/>
                </a:tc>
                <a:tc>
                  <a:txBody>
                    <a:bodyPr/>
                    <a:lstStyle/>
                    <a:p>
                      <a:r>
                        <a:rPr lang="en-US" sz="1600" dirty="0">
                          <a:solidFill>
                            <a:schemeClr val="tx1"/>
                          </a:solidFill>
                        </a:rPr>
                        <a:t>Evaluated for transmission security issues on timeline</a:t>
                      </a:r>
                    </a:p>
                  </a:txBody>
                  <a:tcPr/>
                </a:tc>
                <a:tc>
                  <a:txBody>
                    <a:bodyPr/>
                    <a:lstStyle/>
                    <a:p>
                      <a:r>
                        <a:rPr lang="en-US" sz="1600" dirty="0">
                          <a:solidFill>
                            <a:schemeClr val="tx1"/>
                          </a:solidFill>
                        </a:rPr>
                        <a:t>Accepted as submitted unless able to be delayed</a:t>
                      </a:r>
                    </a:p>
                  </a:txBody>
                  <a:tcPr/>
                </a:tc>
                <a:extLst>
                  <a:ext uri="{0D108BD9-81ED-4DB2-BD59-A6C34878D82A}">
                    <a16:rowId xmlns:a16="http://schemas.microsoft.com/office/drawing/2014/main" val="3604344119"/>
                  </a:ext>
                </a:extLst>
              </a:tr>
              <a:tr h="609600">
                <a:tc>
                  <a:txBody>
                    <a:bodyPr/>
                    <a:lstStyle/>
                    <a:p>
                      <a:r>
                        <a:rPr lang="en-US" sz="1600" dirty="0">
                          <a:solidFill>
                            <a:schemeClr val="tx1"/>
                          </a:solidFill>
                        </a:rPr>
                        <a:t>Transmission</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Evaluated for transmission security issues on timeline</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Evaluated for transmission security issues on timeline</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Accepted as submitted unless able to be delayed</a:t>
                      </a:r>
                    </a:p>
                  </a:txBody>
                  <a:tcPr/>
                </a:tc>
                <a:extLst>
                  <a:ext uri="{0D108BD9-81ED-4DB2-BD59-A6C34878D82A}">
                    <a16:rowId xmlns:a16="http://schemas.microsoft.com/office/drawing/2014/main" val="1302425958"/>
                  </a:ext>
                </a:extLst>
              </a:tr>
            </a:tbl>
          </a:graphicData>
        </a:graphic>
      </p:graphicFrame>
      <p:sp>
        <p:nvSpPr>
          <p:cNvPr id="8" name="Oval 7">
            <a:extLst>
              <a:ext uri="{FF2B5EF4-FFF2-40B4-BE49-F238E27FC236}">
                <a16:creationId xmlns:a16="http://schemas.microsoft.com/office/drawing/2014/main" id="{921A9E7A-2A0B-41A4-BA99-B45177BE1F96}"/>
              </a:ext>
            </a:extLst>
          </p:cNvPr>
          <p:cNvSpPr/>
          <p:nvPr/>
        </p:nvSpPr>
        <p:spPr>
          <a:xfrm>
            <a:off x="1600200" y="2057400"/>
            <a:ext cx="2566907" cy="457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093211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682BC-5FB9-4E1D-8335-2B10ACD26DF0}"/>
              </a:ext>
            </a:extLst>
          </p:cNvPr>
          <p:cNvSpPr>
            <a:spLocks noGrp="1"/>
          </p:cNvSpPr>
          <p:nvPr>
            <p:ph type="title"/>
          </p:nvPr>
        </p:nvSpPr>
        <p:spPr/>
        <p:txBody>
          <a:bodyPr/>
          <a:lstStyle/>
          <a:p>
            <a:r>
              <a:rPr lang="en-US" dirty="0"/>
              <a:t>NPRR1108</a:t>
            </a:r>
            <a:endParaRPr lang="en-US" dirty="0">
              <a:solidFill>
                <a:srgbClr val="C00000"/>
              </a:solidFill>
            </a:endParaRPr>
          </a:p>
        </p:txBody>
      </p:sp>
      <p:sp>
        <p:nvSpPr>
          <p:cNvPr id="3" name="Content Placeholder 2">
            <a:extLst>
              <a:ext uri="{FF2B5EF4-FFF2-40B4-BE49-F238E27FC236}">
                <a16:creationId xmlns:a16="http://schemas.microsoft.com/office/drawing/2014/main" id="{70BFA528-69FD-411B-ABB1-5F93A6BBA753}"/>
              </a:ext>
            </a:extLst>
          </p:cNvPr>
          <p:cNvSpPr>
            <a:spLocks noGrp="1"/>
          </p:cNvSpPr>
          <p:nvPr>
            <p:ph idx="1"/>
          </p:nvPr>
        </p:nvSpPr>
        <p:spPr/>
        <p:txBody>
          <a:bodyPr/>
          <a:lstStyle/>
          <a:p>
            <a:r>
              <a:rPr lang="en-US" sz="2000" dirty="0">
                <a:solidFill>
                  <a:schemeClr val="tx1"/>
                </a:solidFill>
              </a:rPr>
              <a:t>ERCOT sponsored NPRR1108 to specify how it would decide whether to approve or reject each proposed outage, as required by Utilities Code § 35.0021(f). </a:t>
            </a:r>
          </a:p>
          <a:p>
            <a:r>
              <a:rPr lang="en-US" sz="2000" dirty="0">
                <a:solidFill>
                  <a:schemeClr val="tx1"/>
                </a:solidFill>
              </a:rPr>
              <a:t>Key feature: Maximum Daily Planned Resource Outage Capacity (MDRPOC) </a:t>
            </a:r>
          </a:p>
          <a:p>
            <a:pPr lvl="1"/>
            <a:r>
              <a:rPr lang="en-US" sz="2000" dirty="0">
                <a:solidFill>
                  <a:schemeClr val="tx1"/>
                </a:solidFill>
              </a:rPr>
              <a:t>MDRPOC is a limit on the total amount of generator outage capacity for each day over the next five years.</a:t>
            </a:r>
          </a:p>
          <a:p>
            <a:pPr lvl="1"/>
            <a:r>
              <a:rPr lang="en-US" sz="2000" dirty="0">
                <a:solidFill>
                  <a:schemeClr val="tx1"/>
                </a:solidFill>
              </a:rPr>
              <a:t>MDRPOC allows higher number of outages during fall and spring to ensure generation availability for summer and winter peak load seasons.  </a:t>
            </a:r>
          </a:p>
          <a:p>
            <a:pPr lvl="1"/>
            <a:r>
              <a:rPr lang="en-US" sz="2000" dirty="0">
                <a:solidFill>
                  <a:schemeClr val="tx1"/>
                </a:solidFill>
              </a:rPr>
              <a:t>MDRPOC will be updated twice each month and daily remaining outage capacity values will be updated at least twice per day. </a:t>
            </a:r>
          </a:p>
          <a:p>
            <a:pPr lvl="1"/>
            <a:r>
              <a:rPr lang="en-US" sz="2000" dirty="0">
                <a:solidFill>
                  <a:schemeClr val="tx1"/>
                </a:solidFill>
              </a:rPr>
              <a:t>These values will be posted to ERCOT’s website. This visibility will enable generation owners to schedule Planned Outages at times that will not compromise system reliability.</a:t>
            </a:r>
          </a:p>
          <a:p>
            <a:endParaRPr lang="en-US" sz="2400" dirty="0">
              <a:solidFill>
                <a:schemeClr val="tx1"/>
              </a:solidFill>
            </a:endParaRPr>
          </a:p>
        </p:txBody>
      </p:sp>
      <p:sp>
        <p:nvSpPr>
          <p:cNvPr id="4" name="Slide Number Placeholder 3">
            <a:extLst>
              <a:ext uri="{FF2B5EF4-FFF2-40B4-BE49-F238E27FC236}">
                <a16:creationId xmlns:a16="http://schemas.microsoft.com/office/drawing/2014/main" id="{56B07021-5419-4E42-A740-AC5672B85994}"/>
              </a:ext>
            </a:extLst>
          </p:cNvPr>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3642567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BF39C-50BC-40D0-A556-767285394A5F}"/>
              </a:ext>
            </a:extLst>
          </p:cNvPr>
          <p:cNvSpPr>
            <a:spLocks noGrp="1"/>
          </p:cNvSpPr>
          <p:nvPr>
            <p:ph type="title"/>
          </p:nvPr>
        </p:nvSpPr>
        <p:spPr/>
        <p:txBody>
          <a:bodyPr/>
          <a:lstStyle/>
          <a:p>
            <a:r>
              <a:rPr lang="en-US" sz="2000" dirty="0"/>
              <a:t>Maximum Daily Resource Planned Outage Capacity</a:t>
            </a:r>
          </a:p>
        </p:txBody>
      </p:sp>
      <p:sp>
        <p:nvSpPr>
          <p:cNvPr id="3" name="Content Placeholder 2">
            <a:extLst>
              <a:ext uri="{FF2B5EF4-FFF2-40B4-BE49-F238E27FC236}">
                <a16:creationId xmlns:a16="http://schemas.microsoft.com/office/drawing/2014/main" id="{21643D99-14D4-4825-B893-82368167A1B1}"/>
              </a:ext>
            </a:extLst>
          </p:cNvPr>
          <p:cNvSpPr>
            <a:spLocks noGrp="1"/>
          </p:cNvSpPr>
          <p:nvPr>
            <p:ph idx="1"/>
          </p:nvPr>
        </p:nvSpPr>
        <p:spPr>
          <a:xfrm>
            <a:off x="304800" y="914400"/>
            <a:ext cx="8534400" cy="4853233"/>
          </a:xfrm>
        </p:spPr>
        <p:txBody>
          <a:bodyPr/>
          <a:lstStyle/>
          <a:p>
            <a:r>
              <a:rPr lang="en-US" sz="1800" dirty="0">
                <a:solidFill>
                  <a:schemeClr val="tx1"/>
                </a:solidFill>
              </a:rPr>
              <a:t>Currently, generators often schedule their planned outages for the same few weeks in the spring and fall, which has sometimes resulted in a forecasted generation shortage.</a:t>
            </a:r>
          </a:p>
          <a:p>
            <a:r>
              <a:rPr lang="en-US" sz="1800" dirty="0">
                <a:solidFill>
                  <a:schemeClr val="tx1"/>
                </a:solidFill>
              </a:rPr>
              <a:t>MDRPOC approach enables generators to monitor publicly posted remaining outage capacity values for each day within the next five years and schedule their outages within those limits.</a:t>
            </a:r>
          </a:p>
          <a:p>
            <a:endParaRPr lang="en-US" sz="1400" dirty="0">
              <a:solidFill>
                <a:schemeClr val="tx1"/>
              </a:solidFill>
            </a:endParaRPr>
          </a:p>
        </p:txBody>
      </p:sp>
      <p:sp>
        <p:nvSpPr>
          <p:cNvPr id="4" name="Slide Number Placeholder 3">
            <a:extLst>
              <a:ext uri="{FF2B5EF4-FFF2-40B4-BE49-F238E27FC236}">
                <a16:creationId xmlns:a16="http://schemas.microsoft.com/office/drawing/2014/main" id="{4AB101E3-E00A-45B4-B2EA-96C555F62636}"/>
              </a:ext>
            </a:extLst>
          </p:cNvPr>
          <p:cNvSpPr>
            <a:spLocks noGrp="1"/>
          </p:cNvSpPr>
          <p:nvPr>
            <p:ph type="sldNum" sz="quarter" idx="4"/>
          </p:nvPr>
        </p:nvSpPr>
        <p:spPr/>
        <p:txBody>
          <a:bodyPr/>
          <a:lstStyle/>
          <a:p>
            <a:fld id="{1D93BD3E-1E9A-4970-A6F7-E7AC52762E0C}" type="slidenum">
              <a:rPr lang="en-US" smtClean="0"/>
              <a:pPr/>
              <a:t>6</a:t>
            </a:fld>
            <a:endParaRPr lang="en-US" dirty="0"/>
          </a:p>
        </p:txBody>
      </p:sp>
      <p:pic>
        <p:nvPicPr>
          <p:cNvPr id="5" name="Picture 4">
            <a:extLst>
              <a:ext uri="{FF2B5EF4-FFF2-40B4-BE49-F238E27FC236}">
                <a16:creationId xmlns:a16="http://schemas.microsoft.com/office/drawing/2014/main" id="{7F4032A4-2E2D-48C9-A543-9C03CDDD11FE}"/>
              </a:ext>
            </a:extLst>
          </p:cNvPr>
          <p:cNvPicPr>
            <a:picLocks noChangeAspect="1"/>
          </p:cNvPicPr>
          <p:nvPr/>
        </p:nvPicPr>
        <p:blipFill>
          <a:blip r:embed="rId2"/>
          <a:stretch>
            <a:fillRect/>
          </a:stretch>
        </p:blipFill>
        <p:spPr>
          <a:xfrm>
            <a:off x="1562099" y="2874852"/>
            <a:ext cx="6545675" cy="3144947"/>
          </a:xfrm>
          <a:prstGeom prst="rect">
            <a:avLst/>
          </a:prstGeom>
        </p:spPr>
      </p:pic>
      <p:sp>
        <p:nvSpPr>
          <p:cNvPr id="6" name="Oval 5">
            <a:extLst>
              <a:ext uri="{FF2B5EF4-FFF2-40B4-BE49-F238E27FC236}">
                <a16:creationId xmlns:a16="http://schemas.microsoft.com/office/drawing/2014/main" id="{9CC85A89-FD02-4273-B7D8-171A34F2C4E1}"/>
              </a:ext>
            </a:extLst>
          </p:cNvPr>
          <p:cNvSpPr/>
          <p:nvPr/>
        </p:nvSpPr>
        <p:spPr>
          <a:xfrm>
            <a:off x="3505200" y="3276600"/>
            <a:ext cx="457200"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EF43628D-FBE1-408A-B0C3-E65C13977DEB}"/>
              </a:ext>
            </a:extLst>
          </p:cNvPr>
          <p:cNvSpPr/>
          <p:nvPr/>
        </p:nvSpPr>
        <p:spPr>
          <a:xfrm>
            <a:off x="6400800" y="3650954"/>
            <a:ext cx="838200" cy="184770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61FC86F5-196E-4AA7-BC2D-3800018A60B9}"/>
              </a:ext>
            </a:extLst>
          </p:cNvPr>
          <p:cNvSpPr txBox="1"/>
          <p:nvPr/>
        </p:nvSpPr>
        <p:spPr>
          <a:xfrm>
            <a:off x="3952875" y="3276600"/>
            <a:ext cx="3733800" cy="261610"/>
          </a:xfrm>
          <a:prstGeom prst="rect">
            <a:avLst/>
          </a:prstGeom>
          <a:noFill/>
        </p:spPr>
        <p:txBody>
          <a:bodyPr wrap="square">
            <a:spAutoFit/>
          </a:bodyPr>
          <a:lstStyle/>
          <a:p>
            <a:r>
              <a:rPr lang="en-US" sz="1100" dirty="0">
                <a:solidFill>
                  <a:srgbClr val="FF0000"/>
                </a:solidFill>
              </a:rPr>
              <a:t>April</a:t>
            </a:r>
          </a:p>
        </p:txBody>
      </p:sp>
      <p:sp>
        <p:nvSpPr>
          <p:cNvPr id="9" name="TextBox 8">
            <a:extLst>
              <a:ext uri="{FF2B5EF4-FFF2-40B4-BE49-F238E27FC236}">
                <a16:creationId xmlns:a16="http://schemas.microsoft.com/office/drawing/2014/main" id="{D29C00E5-FD4E-4738-B6CD-384882268EC2}"/>
              </a:ext>
            </a:extLst>
          </p:cNvPr>
          <p:cNvSpPr txBox="1"/>
          <p:nvPr/>
        </p:nvSpPr>
        <p:spPr>
          <a:xfrm>
            <a:off x="6019800" y="3541370"/>
            <a:ext cx="3733800" cy="261610"/>
          </a:xfrm>
          <a:prstGeom prst="rect">
            <a:avLst/>
          </a:prstGeom>
          <a:noFill/>
        </p:spPr>
        <p:txBody>
          <a:bodyPr wrap="square">
            <a:spAutoFit/>
          </a:bodyPr>
          <a:lstStyle/>
          <a:p>
            <a:r>
              <a:rPr lang="en-US" sz="1100" dirty="0">
                <a:solidFill>
                  <a:srgbClr val="FF0000"/>
                </a:solidFill>
              </a:rPr>
              <a:t>October</a:t>
            </a:r>
          </a:p>
        </p:txBody>
      </p:sp>
      <p:sp>
        <p:nvSpPr>
          <p:cNvPr id="10" name="TextBox 9">
            <a:extLst>
              <a:ext uri="{FF2B5EF4-FFF2-40B4-BE49-F238E27FC236}">
                <a16:creationId xmlns:a16="http://schemas.microsoft.com/office/drawing/2014/main" id="{D8996A31-6413-4B8A-B952-A38DCA40BA09}"/>
              </a:ext>
            </a:extLst>
          </p:cNvPr>
          <p:cNvSpPr txBox="1"/>
          <p:nvPr/>
        </p:nvSpPr>
        <p:spPr>
          <a:xfrm>
            <a:off x="4495800" y="3902747"/>
            <a:ext cx="1638301" cy="600164"/>
          </a:xfrm>
          <a:prstGeom prst="rect">
            <a:avLst/>
          </a:prstGeom>
          <a:noFill/>
        </p:spPr>
        <p:txBody>
          <a:bodyPr wrap="square">
            <a:spAutoFit/>
          </a:bodyPr>
          <a:lstStyle/>
          <a:p>
            <a:r>
              <a:rPr lang="en-US" sz="1100" dirty="0">
                <a:solidFill>
                  <a:srgbClr val="FF0000"/>
                </a:solidFill>
              </a:rPr>
              <a:t>Generation outages are often scheduled at common times</a:t>
            </a:r>
          </a:p>
        </p:txBody>
      </p:sp>
      <p:cxnSp>
        <p:nvCxnSpPr>
          <p:cNvPr id="11" name="Straight Arrow Connector 10">
            <a:extLst>
              <a:ext uri="{FF2B5EF4-FFF2-40B4-BE49-F238E27FC236}">
                <a16:creationId xmlns:a16="http://schemas.microsoft.com/office/drawing/2014/main" id="{DAF40439-5190-46DF-9457-F8D9D9A8BAED}"/>
              </a:ext>
            </a:extLst>
          </p:cNvPr>
          <p:cNvCxnSpPr>
            <a:cxnSpLocks/>
          </p:cNvCxnSpPr>
          <p:nvPr/>
        </p:nvCxnSpPr>
        <p:spPr>
          <a:xfrm flipV="1">
            <a:off x="6019800" y="4030562"/>
            <a:ext cx="457200" cy="5216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06113E66-CED4-4770-98B1-38DE2CDDF27E}"/>
              </a:ext>
            </a:extLst>
          </p:cNvPr>
          <p:cNvCxnSpPr>
            <a:cxnSpLocks/>
          </p:cNvCxnSpPr>
          <p:nvPr/>
        </p:nvCxnSpPr>
        <p:spPr>
          <a:xfrm flipH="1" flipV="1">
            <a:off x="4076700" y="3902747"/>
            <a:ext cx="415336" cy="22388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8652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7A0F78-DFDC-4FF5-B242-C790116161D5}"/>
              </a:ext>
            </a:extLst>
          </p:cNvPr>
          <p:cNvSpPr>
            <a:spLocks noGrp="1"/>
          </p:cNvSpPr>
          <p:nvPr>
            <p:ph type="title"/>
          </p:nvPr>
        </p:nvSpPr>
        <p:spPr/>
        <p:txBody>
          <a:bodyPr/>
          <a:lstStyle/>
          <a:p>
            <a:r>
              <a:rPr lang="en-US" sz="2000" dirty="0"/>
              <a:t>Maximum Daily Resource Planned Outage Capacity</a:t>
            </a:r>
          </a:p>
        </p:txBody>
      </p:sp>
      <p:sp>
        <p:nvSpPr>
          <p:cNvPr id="4" name="Slide Number Placeholder 3">
            <a:extLst>
              <a:ext uri="{FF2B5EF4-FFF2-40B4-BE49-F238E27FC236}">
                <a16:creationId xmlns:a16="http://schemas.microsoft.com/office/drawing/2014/main" id="{B02B06B1-8364-480F-8B36-61A1F4A91F45}"/>
              </a:ext>
            </a:extLst>
          </p:cNvPr>
          <p:cNvSpPr>
            <a:spLocks noGrp="1"/>
          </p:cNvSpPr>
          <p:nvPr>
            <p:ph type="sldNum" sz="quarter" idx="4"/>
          </p:nvPr>
        </p:nvSpPr>
        <p:spPr/>
        <p:txBody>
          <a:bodyPr/>
          <a:lstStyle/>
          <a:p>
            <a:fld id="{1D93BD3E-1E9A-4970-A6F7-E7AC52762E0C}" type="slidenum">
              <a:rPr lang="en-US" smtClean="0"/>
              <a:pPr/>
              <a:t>7</a:t>
            </a:fld>
            <a:endParaRPr lang="en-US" dirty="0"/>
          </a:p>
        </p:txBody>
      </p:sp>
      <p:sp>
        <p:nvSpPr>
          <p:cNvPr id="6" name="Content Placeholder 2">
            <a:extLst>
              <a:ext uri="{FF2B5EF4-FFF2-40B4-BE49-F238E27FC236}">
                <a16:creationId xmlns:a16="http://schemas.microsoft.com/office/drawing/2014/main" id="{B2E82275-F3E4-4863-A026-2C0E268474F3}"/>
              </a:ext>
            </a:extLst>
          </p:cNvPr>
          <p:cNvSpPr>
            <a:spLocks noGrp="1"/>
          </p:cNvSpPr>
          <p:nvPr>
            <p:ph idx="1"/>
          </p:nvPr>
        </p:nvSpPr>
        <p:spPr>
          <a:xfrm>
            <a:off x="381000" y="848636"/>
            <a:ext cx="8534400" cy="1348033"/>
          </a:xfrm>
        </p:spPr>
        <p:txBody>
          <a:bodyPr/>
          <a:lstStyle/>
          <a:p>
            <a:r>
              <a:rPr lang="en-US" sz="1600" dirty="0">
                <a:solidFill>
                  <a:schemeClr val="tx1"/>
                </a:solidFill>
              </a:rPr>
              <a:t>Using 2021 actual planned outages (which were highest outages since 2019), MDRPOC provides at least 15% additional margin for 2022-2024, 10% for 2025, and 5% for 2026.*</a:t>
            </a:r>
          </a:p>
          <a:p>
            <a:r>
              <a:rPr lang="en-US" sz="1600" dirty="0">
                <a:solidFill>
                  <a:schemeClr val="tx1"/>
                </a:solidFill>
              </a:rPr>
              <a:t>Use of MDRPOC would require some outages to be moved a little earlier in the spring and a little later in the fall. </a:t>
            </a:r>
          </a:p>
          <a:p>
            <a:r>
              <a:rPr lang="en-US" sz="1600" dirty="0">
                <a:solidFill>
                  <a:schemeClr val="tx1"/>
                </a:solidFill>
              </a:rPr>
              <a:t>ERCOT has flexibility to adjust methodology as necessary to maximize opportunities for generator maintenance while ensuring near-term reliability. </a:t>
            </a:r>
          </a:p>
        </p:txBody>
      </p:sp>
      <p:pic>
        <p:nvPicPr>
          <p:cNvPr id="7" name="Picture 6">
            <a:extLst>
              <a:ext uri="{FF2B5EF4-FFF2-40B4-BE49-F238E27FC236}">
                <a16:creationId xmlns:a16="http://schemas.microsoft.com/office/drawing/2014/main" id="{43A36C78-95BC-475E-AED6-B0F9E8978496}"/>
              </a:ext>
            </a:extLst>
          </p:cNvPr>
          <p:cNvPicPr>
            <a:picLocks noChangeAspect="1"/>
          </p:cNvPicPr>
          <p:nvPr/>
        </p:nvPicPr>
        <p:blipFill>
          <a:blip r:embed="rId3"/>
          <a:stretch>
            <a:fillRect/>
          </a:stretch>
        </p:blipFill>
        <p:spPr>
          <a:xfrm>
            <a:off x="1143000" y="2705602"/>
            <a:ext cx="6676501" cy="3237998"/>
          </a:xfrm>
          <a:prstGeom prst="rect">
            <a:avLst/>
          </a:prstGeom>
        </p:spPr>
      </p:pic>
      <p:sp>
        <p:nvSpPr>
          <p:cNvPr id="8" name="TextBox 7">
            <a:extLst>
              <a:ext uri="{FF2B5EF4-FFF2-40B4-BE49-F238E27FC236}">
                <a16:creationId xmlns:a16="http://schemas.microsoft.com/office/drawing/2014/main" id="{FDD2F6E1-4E95-48BE-A83E-D79B4800F821}"/>
              </a:ext>
            </a:extLst>
          </p:cNvPr>
          <p:cNvSpPr txBox="1"/>
          <p:nvPr/>
        </p:nvSpPr>
        <p:spPr>
          <a:xfrm>
            <a:off x="5257800" y="6257836"/>
            <a:ext cx="3733800" cy="600164"/>
          </a:xfrm>
          <a:prstGeom prst="rect">
            <a:avLst/>
          </a:prstGeom>
          <a:noFill/>
        </p:spPr>
        <p:txBody>
          <a:bodyPr wrap="square">
            <a:spAutoFit/>
          </a:bodyPr>
          <a:lstStyle/>
          <a:p>
            <a:r>
              <a:rPr lang="en-US" sz="1100" dirty="0">
                <a:solidFill>
                  <a:srgbClr val="FF0000"/>
                </a:solidFill>
              </a:rPr>
              <a:t>* Additional margin calculated by subtracting the total area under the 2021 Planned Outage shape from the proposed MDRPOC.</a:t>
            </a:r>
          </a:p>
        </p:txBody>
      </p:sp>
      <p:sp>
        <p:nvSpPr>
          <p:cNvPr id="9" name="TextBox 8">
            <a:extLst>
              <a:ext uri="{FF2B5EF4-FFF2-40B4-BE49-F238E27FC236}">
                <a16:creationId xmlns:a16="http://schemas.microsoft.com/office/drawing/2014/main" id="{356196B7-351B-42C7-9299-78506CDD56B3}"/>
              </a:ext>
            </a:extLst>
          </p:cNvPr>
          <p:cNvSpPr txBox="1"/>
          <p:nvPr/>
        </p:nvSpPr>
        <p:spPr>
          <a:xfrm>
            <a:off x="1921423" y="3380815"/>
            <a:ext cx="3733800" cy="261610"/>
          </a:xfrm>
          <a:prstGeom prst="rect">
            <a:avLst/>
          </a:prstGeom>
          <a:noFill/>
        </p:spPr>
        <p:txBody>
          <a:bodyPr wrap="square">
            <a:spAutoFit/>
          </a:bodyPr>
          <a:lstStyle/>
          <a:p>
            <a:r>
              <a:rPr lang="en-US" sz="1100" dirty="0">
                <a:solidFill>
                  <a:schemeClr val="bg1">
                    <a:lumMod val="50000"/>
                  </a:schemeClr>
                </a:solidFill>
              </a:rPr>
              <a:t>2022</a:t>
            </a:r>
          </a:p>
        </p:txBody>
      </p:sp>
      <p:sp>
        <p:nvSpPr>
          <p:cNvPr id="11" name="TextBox 10">
            <a:extLst>
              <a:ext uri="{FF2B5EF4-FFF2-40B4-BE49-F238E27FC236}">
                <a16:creationId xmlns:a16="http://schemas.microsoft.com/office/drawing/2014/main" id="{25CCED66-B86D-4023-8A0A-F11DABEDFD17}"/>
              </a:ext>
            </a:extLst>
          </p:cNvPr>
          <p:cNvSpPr txBox="1"/>
          <p:nvPr/>
        </p:nvSpPr>
        <p:spPr>
          <a:xfrm>
            <a:off x="3124200" y="3386805"/>
            <a:ext cx="3733800" cy="261610"/>
          </a:xfrm>
          <a:prstGeom prst="rect">
            <a:avLst/>
          </a:prstGeom>
          <a:noFill/>
        </p:spPr>
        <p:txBody>
          <a:bodyPr wrap="square">
            <a:spAutoFit/>
          </a:bodyPr>
          <a:lstStyle/>
          <a:p>
            <a:r>
              <a:rPr lang="en-US" sz="1100" dirty="0">
                <a:solidFill>
                  <a:schemeClr val="bg1">
                    <a:lumMod val="50000"/>
                  </a:schemeClr>
                </a:solidFill>
              </a:rPr>
              <a:t>2023</a:t>
            </a:r>
          </a:p>
        </p:txBody>
      </p:sp>
      <p:sp>
        <p:nvSpPr>
          <p:cNvPr id="13" name="TextBox 12">
            <a:extLst>
              <a:ext uri="{FF2B5EF4-FFF2-40B4-BE49-F238E27FC236}">
                <a16:creationId xmlns:a16="http://schemas.microsoft.com/office/drawing/2014/main" id="{A7E80CFC-5CAB-40E1-BE60-88978F622434}"/>
              </a:ext>
            </a:extLst>
          </p:cNvPr>
          <p:cNvSpPr txBox="1"/>
          <p:nvPr/>
        </p:nvSpPr>
        <p:spPr>
          <a:xfrm>
            <a:off x="4430111" y="3384024"/>
            <a:ext cx="3733800" cy="261610"/>
          </a:xfrm>
          <a:prstGeom prst="rect">
            <a:avLst/>
          </a:prstGeom>
          <a:noFill/>
        </p:spPr>
        <p:txBody>
          <a:bodyPr wrap="square">
            <a:spAutoFit/>
          </a:bodyPr>
          <a:lstStyle/>
          <a:p>
            <a:r>
              <a:rPr lang="en-US" sz="1100" dirty="0">
                <a:solidFill>
                  <a:schemeClr val="bg1">
                    <a:lumMod val="50000"/>
                  </a:schemeClr>
                </a:solidFill>
              </a:rPr>
              <a:t>2024</a:t>
            </a:r>
          </a:p>
        </p:txBody>
      </p:sp>
      <p:sp>
        <p:nvSpPr>
          <p:cNvPr id="15" name="TextBox 14">
            <a:extLst>
              <a:ext uri="{FF2B5EF4-FFF2-40B4-BE49-F238E27FC236}">
                <a16:creationId xmlns:a16="http://schemas.microsoft.com/office/drawing/2014/main" id="{B43B53A3-669C-42DF-B2D2-11CC04728BFB}"/>
              </a:ext>
            </a:extLst>
          </p:cNvPr>
          <p:cNvSpPr txBox="1"/>
          <p:nvPr/>
        </p:nvSpPr>
        <p:spPr>
          <a:xfrm>
            <a:off x="5628291" y="3379182"/>
            <a:ext cx="3733800" cy="261610"/>
          </a:xfrm>
          <a:prstGeom prst="rect">
            <a:avLst/>
          </a:prstGeom>
          <a:noFill/>
        </p:spPr>
        <p:txBody>
          <a:bodyPr wrap="square">
            <a:spAutoFit/>
          </a:bodyPr>
          <a:lstStyle/>
          <a:p>
            <a:r>
              <a:rPr lang="en-US" sz="1100" dirty="0">
                <a:solidFill>
                  <a:schemeClr val="bg1">
                    <a:lumMod val="50000"/>
                  </a:schemeClr>
                </a:solidFill>
              </a:rPr>
              <a:t>2025</a:t>
            </a:r>
          </a:p>
        </p:txBody>
      </p:sp>
      <p:sp>
        <p:nvSpPr>
          <p:cNvPr id="17" name="TextBox 16">
            <a:extLst>
              <a:ext uri="{FF2B5EF4-FFF2-40B4-BE49-F238E27FC236}">
                <a16:creationId xmlns:a16="http://schemas.microsoft.com/office/drawing/2014/main" id="{0E60D33B-ADC0-487F-A0BA-98DD285FAA33}"/>
              </a:ext>
            </a:extLst>
          </p:cNvPr>
          <p:cNvSpPr txBox="1"/>
          <p:nvPr/>
        </p:nvSpPr>
        <p:spPr>
          <a:xfrm>
            <a:off x="6911866" y="3389312"/>
            <a:ext cx="3733800" cy="261610"/>
          </a:xfrm>
          <a:prstGeom prst="rect">
            <a:avLst/>
          </a:prstGeom>
          <a:noFill/>
        </p:spPr>
        <p:txBody>
          <a:bodyPr wrap="square">
            <a:spAutoFit/>
          </a:bodyPr>
          <a:lstStyle/>
          <a:p>
            <a:r>
              <a:rPr lang="en-US" sz="1100" dirty="0">
                <a:solidFill>
                  <a:schemeClr val="bg1">
                    <a:lumMod val="50000"/>
                  </a:schemeClr>
                </a:solidFill>
              </a:rPr>
              <a:t>2026</a:t>
            </a:r>
          </a:p>
        </p:txBody>
      </p:sp>
      <p:sp>
        <p:nvSpPr>
          <p:cNvPr id="5" name="Rectangle 4">
            <a:extLst>
              <a:ext uri="{FF2B5EF4-FFF2-40B4-BE49-F238E27FC236}">
                <a16:creationId xmlns:a16="http://schemas.microsoft.com/office/drawing/2014/main" id="{4003E80B-BFD8-4CF9-A13E-DC41302A6ECF}"/>
              </a:ext>
            </a:extLst>
          </p:cNvPr>
          <p:cNvSpPr/>
          <p:nvPr/>
        </p:nvSpPr>
        <p:spPr>
          <a:xfrm>
            <a:off x="1447799" y="3124200"/>
            <a:ext cx="1247447" cy="266700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3CE6FC1-A9C5-4BC0-9F27-BC631B897F5D}"/>
              </a:ext>
            </a:extLst>
          </p:cNvPr>
          <p:cNvSpPr/>
          <p:nvPr/>
        </p:nvSpPr>
        <p:spPr>
          <a:xfrm>
            <a:off x="2720866" y="3124200"/>
            <a:ext cx="1219200" cy="266700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8C51A96A-1BC6-44F9-BD20-3662F9033ABB}"/>
              </a:ext>
            </a:extLst>
          </p:cNvPr>
          <p:cNvSpPr/>
          <p:nvPr/>
        </p:nvSpPr>
        <p:spPr>
          <a:xfrm>
            <a:off x="3961743" y="3124200"/>
            <a:ext cx="1219200" cy="266700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7667C65-1239-47C2-9035-466062D05DBC}"/>
              </a:ext>
            </a:extLst>
          </p:cNvPr>
          <p:cNvSpPr/>
          <p:nvPr/>
        </p:nvSpPr>
        <p:spPr>
          <a:xfrm>
            <a:off x="5203936" y="3119437"/>
            <a:ext cx="1219200" cy="266700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163F4CF-64C2-4653-B464-C4EA0B597CC6}"/>
              </a:ext>
            </a:extLst>
          </p:cNvPr>
          <p:cNvSpPr/>
          <p:nvPr/>
        </p:nvSpPr>
        <p:spPr>
          <a:xfrm>
            <a:off x="6447439" y="3119437"/>
            <a:ext cx="1270439" cy="266700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09021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26F4E-0A5A-4508-9DD6-F6FF50537449}"/>
              </a:ext>
            </a:extLst>
          </p:cNvPr>
          <p:cNvSpPr>
            <a:spLocks noGrp="1"/>
          </p:cNvSpPr>
          <p:nvPr>
            <p:ph type="title"/>
          </p:nvPr>
        </p:nvSpPr>
        <p:spPr/>
        <p:txBody>
          <a:bodyPr/>
          <a:lstStyle/>
          <a:p>
            <a:r>
              <a:rPr lang="en-US" dirty="0"/>
              <a:t>Concerns with TAC Recommendations </a:t>
            </a:r>
          </a:p>
        </p:txBody>
      </p:sp>
      <p:sp>
        <p:nvSpPr>
          <p:cNvPr id="3" name="Content Placeholder 2">
            <a:extLst>
              <a:ext uri="{FF2B5EF4-FFF2-40B4-BE49-F238E27FC236}">
                <a16:creationId xmlns:a16="http://schemas.microsoft.com/office/drawing/2014/main" id="{5130637F-96F3-400D-BFF7-287EEE721DCF}"/>
              </a:ext>
            </a:extLst>
          </p:cNvPr>
          <p:cNvSpPr>
            <a:spLocks noGrp="1"/>
          </p:cNvSpPr>
          <p:nvPr>
            <p:ph idx="1"/>
          </p:nvPr>
        </p:nvSpPr>
        <p:spPr/>
        <p:txBody>
          <a:bodyPr/>
          <a:lstStyle/>
          <a:p>
            <a:pPr marL="457200" indent="-457200">
              <a:buFont typeface="+mj-lt"/>
              <a:buAutoNum type="arabicPeriod"/>
            </a:pPr>
            <a:r>
              <a:rPr lang="en-US" sz="2000" dirty="0">
                <a:solidFill>
                  <a:schemeClr val="tx1"/>
                </a:solidFill>
              </a:rPr>
              <a:t>Guaranteed minimum outage capacity value</a:t>
            </a:r>
          </a:p>
          <a:p>
            <a:pPr marL="457200" indent="-457200">
              <a:buFont typeface="+mj-lt"/>
              <a:buAutoNum type="arabicPeriod"/>
            </a:pPr>
            <a:endParaRPr lang="en-US" sz="2000" dirty="0">
              <a:solidFill>
                <a:schemeClr val="tx1"/>
              </a:solidFill>
            </a:endParaRPr>
          </a:p>
          <a:p>
            <a:pPr marL="457200" indent="-457200">
              <a:buFont typeface="+mj-lt"/>
              <a:buAutoNum type="arabicPeriod"/>
            </a:pPr>
            <a:r>
              <a:rPr lang="en-US" sz="2000" dirty="0">
                <a:solidFill>
                  <a:schemeClr val="tx1"/>
                </a:solidFill>
              </a:rPr>
              <a:t>Right to reschedule generator outages due to an Advanced Action Notice (AAN) or Outage Schedule Adjustment (OSA)</a:t>
            </a:r>
          </a:p>
          <a:p>
            <a:pPr marL="457200" indent="-457200">
              <a:buFont typeface="+mj-lt"/>
              <a:buAutoNum type="arabicPeriod"/>
            </a:pPr>
            <a:endParaRPr lang="en-US" sz="2000" dirty="0">
              <a:solidFill>
                <a:schemeClr val="tx1"/>
              </a:solidFill>
            </a:endParaRPr>
          </a:p>
          <a:p>
            <a:pPr marL="457200" indent="-457200">
              <a:buFont typeface="+mj-lt"/>
              <a:buAutoNum type="arabicPeriod"/>
            </a:pPr>
            <a:r>
              <a:rPr lang="en-US" sz="2000" dirty="0">
                <a:solidFill>
                  <a:schemeClr val="tx1"/>
                </a:solidFill>
              </a:rPr>
              <a:t>Requirement for TAC approval of ERCOT’s methodology</a:t>
            </a:r>
          </a:p>
          <a:p>
            <a:endParaRPr lang="en-US" dirty="0">
              <a:solidFill>
                <a:schemeClr val="tx1"/>
              </a:solidFill>
            </a:endParaRPr>
          </a:p>
        </p:txBody>
      </p:sp>
      <p:sp>
        <p:nvSpPr>
          <p:cNvPr id="4" name="Slide Number Placeholder 3">
            <a:extLst>
              <a:ext uri="{FF2B5EF4-FFF2-40B4-BE49-F238E27FC236}">
                <a16:creationId xmlns:a16="http://schemas.microsoft.com/office/drawing/2014/main" id="{9B49FFE4-7CB6-4751-B3A4-62A05654E73F}"/>
              </a:ext>
            </a:extLst>
          </p:cNvPr>
          <p:cNvSpPr>
            <a:spLocks noGrp="1"/>
          </p:cNvSpPr>
          <p:nvPr>
            <p:ph type="sldNum" sz="quarter" idx="4"/>
          </p:nvPr>
        </p:nvSpPr>
        <p:spPr/>
        <p:txBody>
          <a:bodyPr/>
          <a:lstStyle/>
          <a:p>
            <a:fld id="{1D93BD3E-1E9A-4970-A6F7-E7AC52762E0C}" type="slidenum">
              <a:rPr lang="en-US" smtClean="0"/>
              <a:pPr/>
              <a:t>8</a:t>
            </a:fld>
            <a:endParaRPr lang="en-US" dirty="0"/>
          </a:p>
        </p:txBody>
      </p:sp>
    </p:spTree>
    <p:extLst>
      <p:ext uri="{BB962C8B-B14F-4D97-AF65-F5344CB8AC3E}">
        <p14:creationId xmlns:p14="http://schemas.microsoft.com/office/powerpoint/2010/main" val="3840778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C8D83-26A3-4073-B91F-C8C33E949D76}"/>
              </a:ext>
            </a:extLst>
          </p:cNvPr>
          <p:cNvSpPr>
            <a:spLocks noGrp="1"/>
          </p:cNvSpPr>
          <p:nvPr>
            <p:ph type="title"/>
          </p:nvPr>
        </p:nvSpPr>
        <p:spPr/>
        <p:txBody>
          <a:bodyPr/>
          <a:lstStyle/>
          <a:p>
            <a:r>
              <a:rPr lang="en-US" dirty="0"/>
              <a:t>1.</a:t>
            </a:r>
            <a:r>
              <a:rPr lang="en-US" dirty="0">
                <a:solidFill>
                  <a:srgbClr val="FF0000"/>
                </a:solidFill>
              </a:rPr>
              <a:t>  </a:t>
            </a:r>
            <a:r>
              <a:rPr lang="en-US" dirty="0"/>
              <a:t>Concerns with </a:t>
            </a:r>
            <a:r>
              <a:rPr lang="en-US" sz="2400" dirty="0"/>
              <a:t>Minimum Outage Restriction</a:t>
            </a:r>
            <a:endParaRPr lang="en-US" dirty="0"/>
          </a:p>
        </p:txBody>
      </p:sp>
      <p:sp>
        <p:nvSpPr>
          <p:cNvPr id="3" name="Content Placeholder 2">
            <a:extLst>
              <a:ext uri="{FF2B5EF4-FFF2-40B4-BE49-F238E27FC236}">
                <a16:creationId xmlns:a16="http://schemas.microsoft.com/office/drawing/2014/main" id="{98AA16C0-1248-42E8-9A66-646012451477}"/>
              </a:ext>
            </a:extLst>
          </p:cNvPr>
          <p:cNvSpPr>
            <a:spLocks noGrp="1"/>
          </p:cNvSpPr>
          <p:nvPr>
            <p:ph idx="1"/>
          </p:nvPr>
        </p:nvSpPr>
        <p:spPr>
          <a:xfrm>
            <a:off x="295275" y="814633"/>
            <a:ext cx="8534400" cy="4853233"/>
          </a:xfrm>
        </p:spPr>
        <p:txBody>
          <a:bodyPr/>
          <a:lstStyle/>
          <a:p>
            <a:r>
              <a:rPr lang="en-US" sz="1600" dirty="0">
                <a:solidFill>
                  <a:schemeClr val="tx1"/>
                </a:solidFill>
              </a:rPr>
              <a:t>Establishing a guaranteed minimum (or “floor”) for the MDRPOC impairs ERCOT’s ability to ensure reliability by preventing ERCOT from ensuring sufficient generation capacity is available to meet expected conditions in cases where the floor exceeds the MDRPOC.</a:t>
            </a:r>
          </a:p>
          <a:p>
            <a:r>
              <a:rPr lang="en-US" sz="1600" dirty="0">
                <a:solidFill>
                  <a:schemeClr val="tx1"/>
                </a:solidFill>
              </a:rPr>
              <a:t>Floor is also unnecessary: ERCOT’s methodology will ensure sufficient outage headroom to conduct all needed generator maintenance.</a:t>
            </a:r>
          </a:p>
          <a:p>
            <a:r>
              <a:rPr lang="en-US" sz="1600" dirty="0">
                <a:solidFill>
                  <a:schemeClr val="tx1"/>
                </a:solidFill>
              </a:rPr>
              <a:t>If expected operating conditions improve, ERCOT will increase the MDRPOC to allow more Planned Outages for a given day.  </a:t>
            </a:r>
            <a:endParaRPr lang="en-US" sz="1400" dirty="0">
              <a:solidFill>
                <a:schemeClr val="tx1"/>
              </a:solidFill>
            </a:endParaRPr>
          </a:p>
        </p:txBody>
      </p:sp>
      <p:sp>
        <p:nvSpPr>
          <p:cNvPr id="4" name="Slide Number Placeholder 3">
            <a:extLst>
              <a:ext uri="{FF2B5EF4-FFF2-40B4-BE49-F238E27FC236}">
                <a16:creationId xmlns:a16="http://schemas.microsoft.com/office/drawing/2014/main" id="{77F03B02-27BF-4E0C-9586-7710FB010296}"/>
              </a:ext>
            </a:extLst>
          </p:cNvPr>
          <p:cNvSpPr>
            <a:spLocks noGrp="1"/>
          </p:cNvSpPr>
          <p:nvPr>
            <p:ph type="sldNum" sz="quarter" idx="4"/>
          </p:nvPr>
        </p:nvSpPr>
        <p:spPr/>
        <p:txBody>
          <a:bodyPr/>
          <a:lstStyle/>
          <a:p>
            <a:fld id="{1D93BD3E-1E9A-4970-A6F7-E7AC52762E0C}" type="slidenum">
              <a:rPr lang="en-US" smtClean="0"/>
              <a:pPr/>
              <a:t>9</a:t>
            </a:fld>
            <a:endParaRPr lang="en-US" dirty="0"/>
          </a:p>
        </p:txBody>
      </p:sp>
      <p:pic>
        <p:nvPicPr>
          <p:cNvPr id="6" name="Picture 5">
            <a:extLst>
              <a:ext uri="{FF2B5EF4-FFF2-40B4-BE49-F238E27FC236}">
                <a16:creationId xmlns:a16="http://schemas.microsoft.com/office/drawing/2014/main" id="{488C242B-E268-49F8-9390-777384802C5B}"/>
              </a:ext>
            </a:extLst>
          </p:cNvPr>
          <p:cNvPicPr>
            <a:picLocks noChangeAspect="1"/>
          </p:cNvPicPr>
          <p:nvPr/>
        </p:nvPicPr>
        <p:blipFill>
          <a:blip r:embed="rId2"/>
          <a:stretch>
            <a:fillRect/>
          </a:stretch>
        </p:blipFill>
        <p:spPr>
          <a:xfrm>
            <a:off x="1066800" y="2667000"/>
            <a:ext cx="6759192" cy="3247534"/>
          </a:xfrm>
          <a:prstGeom prst="rect">
            <a:avLst/>
          </a:prstGeom>
        </p:spPr>
      </p:pic>
      <p:sp>
        <p:nvSpPr>
          <p:cNvPr id="9" name="Oval 8">
            <a:extLst>
              <a:ext uri="{FF2B5EF4-FFF2-40B4-BE49-F238E27FC236}">
                <a16:creationId xmlns:a16="http://schemas.microsoft.com/office/drawing/2014/main" id="{62783625-9F54-4DEC-95D6-5C6ED235FAF6}"/>
              </a:ext>
            </a:extLst>
          </p:cNvPr>
          <p:cNvSpPr/>
          <p:nvPr/>
        </p:nvSpPr>
        <p:spPr>
          <a:xfrm>
            <a:off x="6019800" y="3886200"/>
            <a:ext cx="762000" cy="1524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F6B4AF90-FDC8-4E31-96C0-0A6A1311925F}"/>
              </a:ext>
            </a:extLst>
          </p:cNvPr>
          <p:cNvSpPr txBox="1"/>
          <p:nvPr/>
        </p:nvSpPr>
        <p:spPr>
          <a:xfrm>
            <a:off x="4770246" y="3381866"/>
            <a:ext cx="1638300" cy="938719"/>
          </a:xfrm>
          <a:prstGeom prst="rect">
            <a:avLst/>
          </a:prstGeom>
          <a:noFill/>
        </p:spPr>
        <p:txBody>
          <a:bodyPr wrap="square">
            <a:spAutoFit/>
          </a:bodyPr>
          <a:lstStyle/>
          <a:p>
            <a:r>
              <a:rPr lang="en-US" sz="1100" dirty="0">
                <a:solidFill>
                  <a:srgbClr val="FF0000"/>
                </a:solidFill>
              </a:rPr>
              <a:t>The floor approved by TAC exceeds the current MDRPOC by more than 70% at certain times</a:t>
            </a:r>
          </a:p>
        </p:txBody>
      </p:sp>
    </p:spTree>
    <p:extLst>
      <p:ext uri="{BB962C8B-B14F-4D97-AF65-F5344CB8AC3E}">
        <p14:creationId xmlns:p14="http://schemas.microsoft.com/office/powerpoint/2010/main" val="2389987374"/>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DE1FCA776AD4B44B81A57B059081B18" ma:contentTypeVersion="5" ma:contentTypeDescription="Create a new document." ma:contentTypeScope="" ma:versionID="bed094e75667f7f517e0d40c2009dbb1">
  <xsd:schema xmlns:xsd="http://www.w3.org/2001/XMLSchema" xmlns:xs="http://www.w3.org/2001/XMLSchema" xmlns:p="http://schemas.microsoft.com/office/2006/metadata/properties" xmlns:ns3="cab09d9c-5730-44ce-a74a-32ebb28ed15c" xmlns:ns4="e50c2e4a-fb1d-4161-81b9-5623c3f0c82b" targetNamespace="http://schemas.microsoft.com/office/2006/metadata/properties" ma:root="true" ma:fieldsID="30df89d0cb8a2b2322012fec37b7be54" ns3:_="" ns4:_="">
    <xsd:import namespace="cab09d9c-5730-44ce-a74a-32ebb28ed15c"/>
    <xsd:import namespace="e50c2e4a-fb1d-4161-81b9-5623c3f0c82b"/>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b09d9c-5730-44ce-a74a-32ebb28ed15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50c2e4a-fb1d-4161-81b9-5623c3f0c82b"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9968CB8-5FF8-44D7-A459-A3FC34AC4F77}">
  <ds:schemaRefs>
    <ds:schemaRef ds:uri="http://schemas.microsoft.com/sharepoint/v3/contenttype/forms"/>
  </ds:schemaRefs>
</ds:datastoreItem>
</file>

<file path=customXml/itemProps2.xml><?xml version="1.0" encoding="utf-8"?>
<ds:datastoreItem xmlns:ds="http://schemas.openxmlformats.org/officeDocument/2006/customXml" ds:itemID="{C163D459-1C05-483F-85D1-C9E478EC32CC}">
  <ds:schemaRefs>
    <ds:schemaRef ds:uri="http://www.w3.org/XML/1998/namespace"/>
    <ds:schemaRef ds:uri="http://schemas.microsoft.com/office/2006/documentManagement/types"/>
    <ds:schemaRef ds:uri="http://purl.org/dc/dcmitype/"/>
    <ds:schemaRef ds:uri="e50c2e4a-fb1d-4161-81b9-5623c3f0c82b"/>
    <ds:schemaRef ds:uri="http://schemas.microsoft.com/office/2006/metadata/properties"/>
    <ds:schemaRef ds:uri="http://purl.org/dc/terms/"/>
    <ds:schemaRef ds:uri="http://schemas.microsoft.com/office/infopath/2007/PartnerControls"/>
    <ds:schemaRef ds:uri="http://schemas.openxmlformats.org/package/2006/metadata/core-properties"/>
    <ds:schemaRef ds:uri="cab09d9c-5730-44ce-a74a-32ebb28ed15c"/>
    <ds:schemaRef ds:uri="http://purl.org/dc/elements/1.1/"/>
  </ds:schemaRefs>
</ds:datastoreItem>
</file>

<file path=customXml/itemProps3.xml><?xml version="1.0" encoding="utf-8"?>
<ds:datastoreItem xmlns:ds="http://schemas.openxmlformats.org/officeDocument/2006/customXml" ds:itemID="{0C4F587A-57BB-4D3D-9FDB-2220E7B763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b09d9c-5730-44ce-a74a-32ebb28ed15c"/>
    <ds:schemaRef ds:uri="e50c2e4a-fb1d-4161-81b9-5623c3f0c82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7881</TotalTime>
  <Words>1735</Words>
  <Application>Microsoft Office PowerPoint</Application>
  <PresentationFormat>On-screen Show (4:3)</PresentationFormat>
  <Paragraphs>132</Paragraphs>
  <Slides>15</Slides>
  <Notes>3</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15</vt:i4>
      </vt:variant>
    </vt:vector>
  </HeadingPairs>
  <TitlesOfParts>
    <vt:vector size="19" baseType="lpstr">
      <vt:lpstr>Arial</vt:lpstr>
      <vt:lpstr>Calibri</vt:lpstr>
      <vt:lpstr>1_Custom Design</vt:lpstr>
      <vt:lpstr>Inside pages</vt:lpstr>
      <vt:lpstr>PowerPoint Presentation</vt:lpstr>
      <vt:lpstr>Overview</vt:lpstr>
      <vt:lpstr>Utilities Code § 35.0021(f)</vt:lpstr>
      <vt:lpstr>Current Outage Coordination Practices</vt:lpstr>
      <vt:lpstr>NPRR1108</vt:lpstr>
      <vt:lpstr>Maximum Daily Resource Planned Outage Capacity</vt:lpstr>
      <vt:lpstr>Maximum Daily Resource Planned Outage Capacity</vt:lpstr>
      <vt:lpstr>Concerns with TAC Recommendations </vt:lpstr>
      <vt:lpstr>1.  Concerns with Minimum Outage Restriction</vt:lpstr>
      <vt:lpstr>1.  Concerns with Minimum Outage Restriction</vt:lpstr>
      <vt:lpstr>2.  Concerns with Right to Reschedule Resource Outages Due to an AAN or OSA </vt:lpstr>
      <vt:lpstr>3.  Concerns with requirement for TAC approval of ERCOT’s methodology</vt:lpstr>
      <vt:lpstr>Other changes in ERCOT’s comment</vt:lpstr>
      <vt:lpstr>Summary of Proposed MDRPOC Calculation  (subject to further revision and stakeholder comment)</vt:lpstr>
      <vt:lpstr>Next Steps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Levine, Jonathan</cp:lastModifiedBy>
  <cp:revision>252</cp:revision>
  <cp:lastPrinted>2016-01-21T20:53:15Z</cp:lastPrinted>
  <dcterms:created xsi:type="dcterms:W3CDTF">2016-01-21T15:20:31Z</dcterms:created>
  <dcterms:modified xsi:type="dcterms:W3CDTF">2022-04-26T19:36:22Z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0x0101009DE1FCA776AD4B44B81A57B059081B18</vt:lpwstr>
  </property>
</Properties>
</file>