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67" r:id="rId5"/>
    <p:sldMasterId id="2147483669" r:id="rId6"/>
  </p:sldMasterIdLst>
  <p:notesMasterIdLst>
    <p:notesMasterId r:id="rId20"/>
  </p:notesMasterIdLst>
  <p:handoutMasterIdLst>
    <p:handoutMasterId r:id="rId21"/>
  </p:handoutMasterIdLst>
  <p:sldIdLst>
    <p:sldId id="417" r:id="rId7"/>
    <p:sldId id="399" r:id="rId8"/>
    <p:sldId id="418" r:id="rId9"/>
    <p:sldId id="420" r:id="rId10"/>
    <p:sldId id="419" r:id="rId11"/>
    <p:sldId id="421" r:id="rId12"/>
    <p:sldId id="422" r:id="rId13"/>
    <p:sldId id="427" r:id="rId14"/>
    <p:sldId id="424" r:id="rId15"/>
    <p:sldId id="425" r:id="rId16"/>
    <p:sldId id="426" r:id="rId17"/>
    <p:sldId id="416" r:id="rId18"/>
    <p:sldId id="40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  <p:cmAuthor id="2" name="Li, Weifeng" initials="LW" lastIdx="1" clrIdx="1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3" name="Kapiloff, Leonard" initials="KL" lastIdx="1" clrIdx="2">
    <p:extLst>
      <p:ext uri="{19B8F6BF-5375-455C-9EA6-DF929625EA0E}">
        <p15:presenceInfo xmlns:p15="http://schemas.microsoft.com/office/powerpoint/2012/main" userId="S-1-5-21-639947351-343809578-3807592339-706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890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1" autoAdjust="0"/>
    <p:restoredTop sz="75088" autoAdjust="0"/>
  </p:normalViewPr>
  <p:slideViewPr>
    <p:cSldViewPr showGuides="1">
      <p:cViewPr varScale="1">
        <p:scale>
          <a:sx n="97" d="100"/>
          <a:sy n="97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96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3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420462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5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467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14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32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00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0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5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562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chemeClr val="tx2"/>
                </a:solidFill>
              </a:rPr>
              <a:t>RUC, ORDC and RDPA MIS Reports</a:t>
            </a:r>
          </a:p>
          <a:p>
            <a:endParaRPr lang="en-US" sz="1900" b="1" dirty="0">
              <a:solidFill>
                <a:schemeClr val="tx2"/>
              </a:solidFill>
            </a:endParaRPr>
          </a:p>
          <a:p>
            <a:r>
              <a:rPr lang="en-US" sz="1900" b="1" i="1" dirty="0">
                <a:solidFill>
                  <a:schemeClr val="tx2"/>
                </a:solidFill>
              </a:rPr>
              <a:t>RUC Workshop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&amp;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4/22/2022</a:t>
            </a:r>
          </a:p>
        </p:txBody>
      </p:sp>
    </p:spTree>
    <p:extLst>
      <p:ext uri="{BB962C8B-B14F-4D97-AF65-F5344CB8AC3E}">
        <p14:creationId xmlns:p14="http://schemas.microsoft.com/office/powerpoint/2010/main" val="228617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Buy-back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302E5F-DABB-4FC2-A85F-D5CAC8A41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46" y="2114609"/>
            <a:ext cx="8832707" cy="131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2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Commitment Cancellation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87B5BD-3496-4EE0-A995-13536030E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00" y="3071857"/>
            <a:ext cx="8400000" cy="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5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 Excel file containing a list of RUC, ORDC, and RDPA MIS reports is posted to the RUC Workshop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2" descr="Question Mark - Why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938735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5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ORDC and RDPA Reports</a:t>
            </a:r>
          </a:p>
          <a:p>
            <a:r>
              <a:rPr lang="en-US" sz="2200" b="1" dirty="0"/>
              <a:t>RUC Reports</a:t>
            </a:r>
          </a:p>
          <a:p>
            <a:endParaRPr lang="en-US" sz="2200" b="1" dirty="0"/>
          </a:p>
          <a:p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9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ORDC and RDPA Reports</a:t>
            </a:r>
          </a:p>
          <a:p>
            <a:r>
              <a:rPr lang="en-US" sz="2200" b="1" dirty="0"/>
              <a:t>RUC Reports</a:t>
            </a:r>
          </a:p>
          <a:p>
            <a:endParaRPr lang="en-US" sz="2200" b="1" dirty="0"/>
          </a:p>
          <a:p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6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ORDC and RDPA MIS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5A642F-6EE8-4F1D-A156-019F4B6D6441}"/>
              </a:ext>
            </a:extLst>
          </p:cNvPr>
          <p:cNvSpPr txBox="1">
            <a:spLocks/>
          </p:cNvSpPr>
          <p:nvPr/>
        </p:nvSpPr>
        <p:spPr>
          <a:xfrm>
            <a:off x="457200" y="1007806"/>
            <a:ext cx="8534400" cy="5064627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Real Time ORDC Reliability Deployment Price Adders and Reserves – by SCED Interval – SCED interval data of ORDC inputs and ORDC/RDPA prices</a:t>
            </a:r>
          </a:p>
          <a:p>
            <a:endParaRPr lang="en-US" dirty="0"/>
          </a:p>
          <a:p>
            <a:r>
              <a:rPr lang="en-US" dirty="0"/>
              <a:t>Real Time ORDC Reliability Deployment Price Adders and Reserves for 15-minute Settlement Interval – Settlement interval data of ORDC/RDPA prices</a:t>
            </a:r>
          </a:p>
          <a:p>
            <a:endParaRPr lang="en-US" dirty="0"/>
          </a:p>
          <a:p>
            <a:r>
              <a:rPr lang="en-US" dirty="0"/>
              <a:t>Historical ORDC Reliability Deployment Price Adders and Reserves – by SCED Interval – Yearly history of SCED interval data of ORDC inputs and ORDC/RDPA prices</a:t>
            </a:r>
          </a:p>
          <a:p>
            <a:endParaRPr lang="en-US" dirty="0"/>
          </a:p>
          <a:p>
            <a:r>
              <a:rPr lang="en-US" dirty="0"/>
              <a:t>Historical ORDC Reliability Deployment Price Adders and Reserves for 15-minute Settlement Interval – Yearly history of settlement interval data of ORDC/RDPA prices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BEFDDF-37C3-411E-AC67-EBD4F03C0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452747"/>
            <a:ext cx="8208516" cy="56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02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ORDC and RDPA Reports</a:t>
            </a:r>
          </a:p>
          <a:p>
            <a:r>
              <a:rPr lang="en-US" sz="22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RUC Reports</a:t>
            </a:r>
          </a:p>
          <a:p>
            <a:endParaRPr lang="en-US" sz="2200" b="1" dirty="0"/>
          </a:p>
          <a:p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0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5A642F-6EE8-4F1D-A156-019F4B6D6441}"/>
              </a:ext>
            </a:extLst>
          </p:cNvPr>
          <p:cNvSpPr txBox="1">
            <a:spLocks/>
          </p:cNvSpPr>
          <p:nvPr/>
        </p:nvSpPr>
        <p:spPr>
          <a:xfrm>
            <a:off x="457200" y="1007806"/>
            <a:ext cx="8534400" cy="5064627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Hourly RUC Active and Binding Transmission Constraints – Transmission Constraints in HRUC.</a:t>
            </a:r>
          </a:p>
          <a:p>
            <a:endParaRPr lang="en-US" dirty="0"/>
          </a:p>
          <a:p>
            <a:r>
              <a:rPr lang="en-US" dirty="0"/>
              <a:t>Hourly RUC Committed or Decommitted Resources </a:t>
            </a:r>
          </a:p>
          <a:p>
            <a:endParaRPr lang="en-US" dirty="0"/>
          </a:p>
          <a:p>
            <a:r>
              <a:rPr lang="en-US" dirty="0"/>
              <a:t>Hourly RUC Deselected Capacity – Total capacity committed by the HRUC engine and deselected by the operators.</a:t>
            </a:r>
          </a:p>
          <a:p>
            <a:endParaRPr lang="en-US" dirty="0"/>
          </a:p>
          <a:p>
            <a:r>
              <a:rPr lang="en-US" dirty="0"/>
              <a:t>Hourly RUC Online in SCED Offline in COP Report – Sum of Online SCED HSL Offline in COP by Load Zone.</a:t>
            </a:r>
          </a:p>
          <a:p>
            <a:pPr lvl="1"/>
            <a:r>
              <a:rPr lang="en-US" dirty="0"/>
              <a:t>Compares first SCED run after RUC execution to COP at time of RUC execution.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4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5A642F-6EE8-4F1D-A156-019F4B6D6441}"/>
              </a:ext>
            </a:extLst>
          </p:cNvPr>
          <p:cNvSpPr txBox="1">
            <a:spLocks/>
          </p:cNvSpPr>
          <p:nvPr/>
        </p:nvSpPr>
        <p:spPr>
          <a:xfrm>
            <a:off x="304800" y="973826"/>
            <a:ext cx="8534400" cy="5310433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DRUC and HRUC Performance – Number of Committed hours that a resource failed to be online.</a:t>
            </a:r>
          </a:p>
          <a:p>
            <a:endParaRPr lang="en-US" dirty="0"/>
          </a:p>
          <a:p>
            <a:r>
              <a:rPr lang="en-US" dirty="0"/>
              <a:t>RUC Buy-Back Hours – Resource level RUC buyback hours .</a:t>
            </a:r>
          </a:p>
          <a:p>
            <a:endParaRPr lang="en-US" dirty="0"/>
          </a:p>
          <a:p>
            <a:r>
              <a:rPr lang="en-US" dirty="0"/>
              <a:t>RUC Commitment Cancellation Report – Cancellation of RUC Instructions. Reports are shown on MIS if RUC cancellations occur.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Verbal RUC Committed or Decommitted Resources – Resources Committed with a Verbal Operator Instruction.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Monthly RUC Make-Whole Charge and </a:t>
            </a:r>
            <a:r>
              <a:rPr lang="en-US" dirty="0" err="1"/>
              <a:t>Clawback</a:t>
            </a:r>
            <a:r>
              <a:rPr lang="en-US" dirty="0"/>
              <a:t> Payment Report – Monthly sum of charges by charge type.</a:t>
            </a:r>
          </a:p>
          <a:p>
            <a:endParaRPr lang="en-US" dirty="0"/>
          </a:p>
          <a:p>
            <a:r>
              <a:rPr lang="en-US" dirty="0"/>
              <a:t>QSE RUC Commitment Performance Summary – Monthly report describing the reason for each RUC commitment on a resource level.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HRUC Deselected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6656C2-2D05-431C-B0D3-914927278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54" y="2531305"/>
            <a:ext cx="8561493" cy="179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2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HRUC Committed or </a:t>
            </a:r>
            <a:r>
              <a:rPr lang="en-US" dirty="0" err="1"/>
              <a:t>Decommited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D3B51A-534F-4C69-8B24-4AB58FD17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8841"/>
            <a:ext cx="9144000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631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98492</TotalTime>
  <Words>368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Agenda</vt:lpstr>
      <vt:lpstr>Agenda</vt:lpstr>
      <vt:lpstr>ORDC and RDPA MIS Reports</vt:lpstr>
      <vt:lpstr>Agenda</vt:lpstr>
      <vt:lpstr>RUC Reports</vt:lpstr>
      <vt:lpstr>RUC Reports</vt:lpstr>
      <vt:lpstr>HRUC Deselected Capacity</vt:lpstr>
      <vt:lpstr>HRUC Committed or Decommited Resources</vt:lpstr>
      <vt:lpstr>RUC Buy-back Hours</vt:lpstr>
      <vt:lpstr>RUC Commitment Cancellation Report</vt:lpstr>
      <vt:lpstr>Data Available 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Kapiloff, Leonard</cp:lastModifiedBy>
  <cp:revision>1293</cp:revision>
  <cp:lastPrinted>2016-01-21T20:53:15Z</cp:lastPrinted>
  <dcterms:created xsi:type="dcterms:W3CDTF">2016-01-21T15:20:31Z</dcterms:created>
  <dcterms:modified xsi:type="dcterms:W3CDTF">2022-04-18T18:57:51Z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