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1"/>
  </p:notesMasterIdLst>
  <p:handoutMasterIdLst>
    <p:handoutMasterId r:id="rId32"/>
  </p:handoutMasterIdLst>
  <p:sldIdLst>
    <p:sldId id="260" r:id="rId6"/>
    <p:sldId id="287" r:id="rId7"/>
    <p:sldId id="355" r:id="rId8"/>
    <p:sldId id="354" r:id="rId9"/>
    <p:sldId id="353" r:id="rId10"/>
    <p:sldId id="370" r:id="rId11"/>
    <p:sldId id="371" r:id="rId12"/>
    <p:sldId id="372" r:id="rId13"/>
    <p:sldId id="678" r:id="rId14"/>
    <p:sldId id="356" r:id="rId15"/>
    <p:sldId id="358" r:id="rId16"/>
    <p:sldId id="337" r:id="rId17"/>
    <p:sldId id="381" r:id="rId18"/>
    <p:sldId id="681" r:id="rId19"/>
    <p:sldId id="679" r:id="rId20"/>
    <p:sldId id="281" r:id="rId21"/>
    <p:sldId id="278" r:id="rId22"/>
    <p:sldId id="279" r:id="rId23"/>
    <p:sldId id="383" r:id="rId24"/>
    <p:sldId id="387" r:id="rId25"/>
    <p:sldId id="388" r:id="rId26"/>
    <p:sldId id="389" r:id="rId27"/>
    <p:sldId id="390" r:id="rId28"/>
    <p:sldId id="680" r:id="rId29"/>
    <p:sldId id="39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o, Dave" initials="MD" lastIdx="4" clrIdx="0">
    <p:extLst>
      <p:ext uri="{19B8F6BF-5375-455C-9EA6-DF929625EA0E}">
        <p15:presenceInfo xmlns:p15="http://schemas.microsoft.com/office/powerpoint/2012/main" userId="S-1-5-21-639947351-343809578-3807592339-4753" providerId="AD"/>
      </p:ext>
    </p:extLst>
  </p:cmAuthor>
  <p:cmAuthor id="2" name="Townsend, Aaron" initials="TA" lastIdx="32" clrIdx="1">
    <p:extLst>
      <p:ext uri="{19B8F6BF-5375-455C-9EA6-DF929625EA0E}">
        <p15:presenceInfo xmlns:p15="http://schemas.microsoft.com/office/powerpoint/2012/main" userId="S-1-5-21-639947351-343809578-3807592339-53395" providerId="AD"/>
      </p:ext>
    </p:extLst>
  </p:cmAuthor>
  <p:cmAuthor id="3" name="Holt, Blake" initials="HB" lastIdx="30" clrIdx="2">
    <p:extLst>
      <p:ext uri="{19B8F6BF-5375-455C-9EA6-DF929625EA0E}">
        <p15:presenceInfo xmlns:p15="http://schemas.microsoft.com/office/powerpoint/2012/main" userId="S-1-5-21-639947351-343809578-3807592339-31793" providerId="AD"/>
      </p:ext>
    </p:extLst>
  </p:cmAuthor>
  <p:cmAuthor id="4" name="Kersulis, Jonas" initials="KJ" lastIdx="1" clrIdx="3">
    <p:extLst>
      <p:ext uri="{19B8F6BF-5375-455C-9EA6-DF929625EA0E}">
        <p15:presenceInfo xmlns:p15="http://schemas.microsoft.com/office/powerpoint/2012/main" userId="S::Jonas.Kersulis@ercot.com::38ec2a83-12fc-4093-8e16-3ee53b6e0485" providerId="AD"/>
      </p:ext>
    </p:extLst>
  </p:cmAuthor>
  <p:cmAuthor id="5" name="djm" initials="djm" lastIdx="1" clrIdx="4">
    <p:extLst>
      <p:ext uri="{19B8F6BF-5375-455C-9EA6-DF929625EA0E}">
        <p15:presenceInfo xmlns:p15="http://schemas.microsoft.com/office/powerpoint/2012/main" userId="djm" providerId="None"/>
      </p:ext>
    </p:extLst>
  </p:cmAuthor>
  <p:cmAuthor id="6" name="Shah, Neil" initials="SN" lastIdx="7" clrIdx="5">
    <p:extLst>
      <p:ext uri="{19B8F6BF-5375-455C-9EA6-DF929625EA0E}">
        <p15:presenceInfo xmlns:p15="http://schemas.microsoft.com/office/powerpoint/2012/main" userId="S::Neil.Shah@ercot.com::c825c17a-b2fe-45c0-a9d5-794112f6ee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2FF"/>
    <a:srgbClr val="3FCDFF"/>
    <a:srgbClr val="F8A208"/>
    <a:srgbClr val="C68106"/>
    <a:srgbClr val="CB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1" autoAdjust="0"/>
    <p:restoredTop sz="88014" autoAdjust="0"/>
  </p:normalViewPr>
  <p:slideViewPr>
    <p:cSldViewPr showGuides="1">
      <p:cViewPr varScale="1">
        <p:scale>
          <a:sx n="79" d="100"/>
          <a:sy n="79" d="100"/>
        </p:scale>
        <p:origin x="156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2.2930477321154722E-2"/>
          <c:w val="0.836307679594127"/>
          <c:h val="0.79693705527873626"/>
        </c:manualLayout>
      </c:layout>
      <c:scatterChart>
        <c:scatterStyle val="smoothMarker"/>
        <c:varyColors val="0"/>
        <c:ser>
          <c:idx val="0"/>
          <c:order val="0"/>
          <c:tx>
            <c:strRef>
              <c:f>Sheet1!$B$1</c:f>
              <c:strCache>
                <c:ptCount val="1"/>
                <c:pt idx="0">
                  <c:v>Price - With RUCed Resource LSL</c:v>
                </c:pt>
              </c:strCache>
            </c:strRef>
          </c:tx>
          <c:spPr>
            <a:ln w="19050" cap="rnd">
              <a:solidFill>
                <a:schemeClr val="accent1"/>
              </a:solidFill>
              <a:prstDash val="sysDash"/>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Sheet1!$B$2:$B$102</c:f>
              <c:numCache>
                <c:formatCode>General</c:formatCode>
                <c:ptCount val="101"/>
                <c:pt idx="0">
                  <c:v>40</c:v>
                </c:pt>
                <c:pt idx="1">
                  <c:v>40.01</c:v>
                </c:pt>
                <c:pt idx="2">
                  <c:v>40.022099999999995</c:v>
                </c:pt>
                <c:pt idx="3">
                  <c:v>40.036499999999997</c:v>
                </c:pt>
                <c:pt idx="4">
                  <c:v>40.053399999999996</c:v>
                </c:pt>
                <c:pt idx="5">
                  <c:v>40.072999999999993</c:v>
                </c:pt>
                <c:pt idx="6">
                  <c:v>40.095499999999994</c:v>
                </c:pt>
                <c:pt idx="7">
                  <c:v>40.121099999999991</c:v>
                </c:pt>
                <c:pt idx="8">
                  <c:v>40.149999999999991</c:v>
                </c:pt>
                <c:pt idx="9">
                  <c:v>40.182399999999994</c:v>
                </c:pt>
                <c:pt idx="10">
                  <c:v>40.218499999999992</c:v>
                </c:pt>
                <c:pt idx="11">
                  <c:v>40.258499999999991</c:v>
                </c:pt>
                <c:pt idx="12">
                  <c:v>40.302599999999991</c:v>
                </c:pt>
                <c:pt idx="13">
                  <c:v>40.350999999999992</c:v>
                </c:pt>
                <c:pt idx="14">
                  <c:v>40.403899999999993</c:v>
                </c:pt>
                <c:pt idx="15">
                  <c:v>40.461499999999994</c:v>
                </c:pt>
                <c:pt idx="16">
                  <c:v>40.523999999999994</c:v>
                </c:pt>
                <c:pt idx="17">
                  <c:v>40.591599999999993</c:v>
                </c:pt>
                <c:pt idx="18">
                  <c:v>40.66449999999999</c:v>
                </c:pt>
                <c:pt idx="19">
                  <c:v>40.742899999999992</c:v>
                </c:pt>
                <c:pt idx="20">
                  <c:v>40.826999999999991</c:v>
                </c:pt>
                <c:pt idx="21">
                  <c:v>40.916999999999994</c:v>
                </c:pt>
                <c:pt idx="22">
                  <c:v>41.013099999999994</c:v>
                </c:pt>
                <c:pt idx="23">
                  <c:v>41.115499999999997</c:v>
                </c:pt>
                <c:pt idx="24">
                  <c:v>41.224399999999996</c:v>
                </c:pt>
                <c:pt idx="25">
                  <c:v>41.339999999999996</c:v>
                </c:pt>
                <c:pt idx="26">
                  <c:v>41.462499999999999</c:v>
                </c:pt>
                <c:pt idx="27">
                  <c:v>41.592100000000002</c:v>
                </c:pt>
                <c:pt idx="28">
                  <c:v>41.728999999999999</c:v>
                </c:pt>
                <c:pt idx="29">
                  <c:v>41.873399999999997</c:v>
                </c:pt>
                <c:pt idx="30">
                  <c:v>42.025499999999994</c:v>
                </c:pt>
                <c:pt idx="31">
                  <c:v>42.18549999999999</c:v>
                </c:pt>
                <c:pt idx="32">
                  <c:v>42.353599999999993</c:v>
                </c:pt>
                <c:pt idx="33">
                  <c:v>42.529999999999994</c:v>
                </c:pt>
                <c:pt idx="34">
                  <c:v>42.714899999999993</c:v>
                </c:pt>
                <c:pt idx="35">
                  <c:v>42.908499999999989</c:v>
                </c:pt>
                <c:pt idx="36">
                  <c:v>43.11099999999999</c:v>
                </c:pt>
                <c:pt idx="37">
                  <c:v>43.322599999999987</c:v>
                </c:pt>
                <c:pt idx="38">
                  <c:v>43.543499999999987</c:v>
                </c:pt>
                <c:pt idx="39">
                  <c:v>43.77389999999999</c:v>
                </c:pt>
                <c:pt idx="40">
                  <c:v>44.013999999999989</c:v>
                </c:pt>
                <c:pt idx="41">
                  <c:v>44.263999999999989</c:v>
                </c:pt>
                <c:pt idx="42">
                  <c:v>44.52409999999999</c:v>
                </c:pt>
                <c:pt idx="43">
                  <c:v>44.794499999999992</c:v>
                </c:pt>
                <c:pt idx="44">
                  <c:v>45.075399999999995</c:v>
                </c:pt>
                <c:pt idx="45">
                  <c:v>45.366999999999997</c:v>
                </c:pt>
                <c:pt idx="46">
                  <c:v>45.669499999999999</c:v>
                </c:pt>
                <c:pt idx="47">
                  <c:v>45.9831</c:v>
                </c:pt>
                <c:pt idx="48">
                  <c:v>46.308</c:v>
                </c:pt>
                <c:pt idx="49">
                  <c:v>46.644399999999997</c:v>
                </c:pt>
                <c:pt idx="50">
                  <c:v>46.9925</c:v>
                </c:pt>
                <c:pt idx="51">
                  <c:v>47.352499999999999</c:v>
                </c:pt>
                <c:pt idx="52">
                  <c:v>47.724600000000002</c:v>
                </c:pt>
                <c:pt idx="53">
                  <c:v>48.109000000000002</c:v>
                </c:pt>
                <c:pt idx="54">
                  <c:v>48.505900000000004</c:v>
                </c:pt>
                <c:pt idx="55">
                  <c:v>48.915500000000002</c:v>
                </c:pt>
                <c:pt idx="56">
                  <c:v>49.338000000000001</c:v>
                </c:pt>
                <c:pt idx="57">
                  <c:v>49.773600000000002</c:v>
                </c:pt>
                <c:pt idx="58">
                  <c:v>50.222500000000004</c:v>
                </c:pt>
                <c:pt idx="59">
                  <c:v>50.684900000000006</c:v>
                </c:pt>
                <c:pt idx="60">
                  <c:v>51.161000000000008</c:v>
                </c:pt>
                <c:pt idx="61">
                  <c:v>51.65100000000001</c:v>
                </c:pt>
                <c:pt idx="62">
                  <c:v>52.155100000000012</c:v>
                </c:pt>
                <c:pt idx="63">
                  <c:v>52.673500000000011</c:v>
                </c:pt>
                <c:pt idx="64">
                  <c:v>53.206400000000009</c:v>
                </c:pt>
                <c:pt idx="65">
                  <c:v>53.754000000000012</c:v>
                </c:pt>
                <c:pt idx="66">
                  <c:v>54.316500000000012</c:v>
                </c:pt>
                <c:pt idx="67">
                  <c:v>54.894100000000009</c:v>
                </c:pt>
                <c:pt idx="68">
                  <c:v>55.487000000000009</c:v>
                </c:pt>
                <c:pt idx="69">
                  <c:v>56.095400000000012</c:v>
                </c:pt>
                <c:pt idx="70">
                  <c:v>56.719500000000011</c:v>
                </c:pt>
                <c:pt idx="71">
                  <c:v>57.359500000000011</c:v>
                </c:pt>
                <c:pt idx="72">
                  <c:v>58.015600000000013</c:v>
                </c:pt>
                <c:pt idx="73">
                  <c:v>58.688000000000017</c:v>
                </c:pt>
                <c:pt idx="74">
                  <c:v>59.376900000000013</c:v>
                </c:pt>
                <c:pt idx="75">
                  <c:v>60.08250000000001</c:v>
                </c:pt>
                <c:pt idx="76">
                  <c:v>60.805000000000007</c:v>
                </c:pt>
                <c:pt idx="77">
                  <c:v>61.54460000000001</c:v>
                </c:pt>
                <c:pt idx="78">
                  <c:v>62.301500000000011</c:v>
                </c:pt>
                <c:pt idx="79">
                  <c:v>63.075900000000011</c:v>
                </c:pt>
                <c:pt idx="80">
                  <c:v>63.868000000000009</c:v>
                </c:pt>
                <c:pt idx="81">
                  <c:v>64.678000000000011</c:v>
                </c:pt>
                <c:pt idx="82">
                  <c:v>65.506100000000018</c:v>
                </c:pt>
                <c:pt idx="83">
                  <c:v>66.35250000000002</c:v>
                </c:pt>
                <c:pt idx="84">
                  <c:v>67.217400000000026</c:v>
                </c:pt>
                <c:pt idx="85">
                  <c:v>68.101000000000028</c:v>
                </c:pt>
                <c:pt idx="86">
                  <c:v>69.003500000000031</c:v>
                </c:pt>
                <c:pt idx="87">
                  <c:v>69.925100000000029</c:v>
                </c:pt>
                <c:pt idx="88">
                  <c:v>70.866000000000028</c:v>
                </c:pt>
                <c:pt idx="89">
                  <c:v>71.826400000000035</c:v>
                </c:pt>
                <c:pt idx="90">
                  <c:v>72.806500000000028</c:v>
                </c:pt>
                <c:pt idx="91">
                  <c:v>73.806500000000028</c:v>
                </c:pt>
                <c:pt idx="92">
                  <c:v>74.826600000000028</c:v>
                </c:pt>
                <c:pt idx="93">
                  <c:v>75.867000000000033</c:v>
                </c:pt>
                <c:pt idx="94">
                  <c:v>76.927900000000037</c:v>
                </c:pt>
                <c:pt idx="95">
                  <c:v>78.009500000000031</c:v>
                </c:pt>
                <c:pt idx="96">
                  <c:v>79.112000000000037</c:v>
                </c:pt>
                <c:pt idx="97">
                  <c:v>80.235600000000034</c:v>
                </c:pt>
                <c:pt idx="98">
                  <c:v>81.38050000000004</c:v>
                </c:pt>
                <c:pt idx="99">
                  <c:v>82.546900000000036</c:v>
                </c:pt>
                <c:pt idx="100">
                  <c:v>83.735000000000042</c:v>
                </c:pt>
              </c:numCache>
            </c:numRef>
          </c:yVal>
          <c:smooth val="1"/>
          <c:extLst>
            <c:ext xmlns:c16="http://schemas.microsoft.com/office/drawing/2014/chart" uri="{C3380CC4-5D6E-409C-BE32-E72D297353CC}">
              <c16:uniqueId val="{00000000-480F-435F-BB3A-6DDD3DD66C17}"/>
            </c:ext>
          </c:extLst>
        </c:ser>
        <c:ser>
          <c:idx val="1"/>
          <c:order val="1"/>
          <c:tx>
            <c:strRef>
              <c:f>Sheet1!$C$1</c:f>
              <c:strCache>
                <c:ptCount val="1"/>
                <c:pt idx="0">
                  <c:v>Price - Withput RUCed Resource LSL</c:v>
                </c:pt>
              </c:strCache>
            </c:strRef>
          </c:tx>
          <c:spPr>
            <a:ln w="19050" cap="rnd">
              <a:solidFill>
                <a:schemeClr val="accent1"/>
              </a:solidFill>
              <a:prstDash val="solid"/>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Sheet1!$C$2:$C$102</c:f>
              <c:numCache>
                <c:formatCode>General</c:formatCode>
                <c:ptCount val="101"/>
                <c:pt idx="0">
                  <c:v>40.218499999999992</c:v>
                </c:pt>
                <c:pt idx="1">
                  <c:v>40.258499999999991</c:v>
                </c:pt>
                <c:pt idx="2">
                  <c:v>40.302599999999991</c:v>
                </c:pt>
                <c:pt idx="3">
                  <c:v>40.350999999999992</c:v>
                </c:pt>
                <c:pt idx="4">
                  <c:v>40.403899999999993</c:v>
                </c:pt>
                <c:pt idx="5">
                  <c:v>40.461499999999994</c:v>
                </c:pt>
                <c:pt idx="6">
                  <c:v>40.523999999999994</c:v>
                </c:pt>
                <c:pt idx="7">
                  <c:v>40.591599999999993</c:v>
                </c:pt>
                <c:pt idx="8">
                  <c:v>40.66449999999999</c:v>
                </c:pt>
                <c:pt idx="9">
                  <c:v>40.742899999999992</c:v>
                </c:pt>
                <c:pt idx="10">
                  <c:v>40.826999999999991</c:v>
                </c:pt>
                <c:pt idx="11">
                  <c:v>40.916999999999994</c:v>
                </c:pt>
                <c:pt idx="12">
                  <c:v>41.013099999999994</c:v>
                </c:pt>
                <c:pt idx="13">
                  <c:v>41.115499999999997</c:v>
                </c:pt>
                <c:pt idx="14">
                  <c:v>41.224399999999996</c:v>
                </c:pt>
                <c:pt idx="15">
                  <c:v>41.339999999999996</c:v>
                </c:pt>
                <c:pt idx="16">
                  <c:v>41.462499999999999</c:v>
                </c:pt>
                <c:pt idx="17">
                  <c:v>41.592100000000002</c:v>
                </c:pt>
                <c:pt idx="18">
                  <c:v>41.728999999999999</c:v>
                </c:pt>
                <c:pt idx="19">
                  <c:v>41.873399999999997</c:v>
                </c:pt>
                <c:pt idx="20">
                  <c:v>42.025499999999994</c:v>
                </c:pt>
                <c:pt idx="21">
                  <c:v>42.18549999999999</c:v>
                </c:pt>
                <c:pt idx="22">
                  <c:v>42.353599999999993</c:v>
                </c:pt>
                <c:pt idx="23">
                  <c:v>42.529999999999994</c:v>
                </c:pt>
                <c:pt idx="24">
                  <c:v>42.714899999999993</c:v>
                </c:pt>
                <c:pt idx="25">
                  <c:v>42.908499999999989</c:v>
                </c:pt>
                <c:pt idx="26">
                  <c:v>43.11099999999999</c:v>
                </c:pt>
                <c:pt idx="27">
                  <c:v>43.322599999999987</c:v>
                </c:pt>
                <c:pt idx="28">
                  <c:v>43.543499999999987</c:v>
                </c:pt>
                <c:pt idx="29">
                  <c:v>43.77389999999999</c:v>
                </c:pt>
                <c:pt idx="30">
                  <c:v>44.013999999999989</c:v>
                </c:pt>
                <c:pt idx="31">
                  <c:v>44.263999999999989</c:v>
                </c:pt>
                <c:pt idx="32">
                  <c:v>44.52409999999999</c:v>
                </c:pt>
                <c:pt idx="33">
                  <c:v>44.794499999999992</c:v>
                </c:pt>
                <c:pt idx="34">
                  <c:v>45.075399999999995</c:v>
                </c:pt>
                <c:pt idx="35">
                  <c:v>45.366999999999997</c:v>
                </c:pt>
                <c:pt idx="36">
                  <c:v>45.669499999999999</c:v>
                </c:pt>
                <c:pt idx="37">
                  <c:v>45.9831</c:v>
                </c:pt>
                <c:pt idx="38">
                  <c:v>46.308</c:v>
                </c:pt>
                <c:pt idx="39">
                  <c:v>46.644399999999997</c:v>
                </c:pt>
                <c:pt idx="40">
                  <c:v>46.9925</c:v>
                </c:pt>
                <c:pt idx="41">
                  <c:v>47.352499999999999</c:v>
                </c:pt>
                <c:pt idx="42">
                  <c:v>47.724600000000002</c:v>
                </c:pt>
                <c:pt idx="43">
                  <c:v>48.109000000000002</c:v>
                </c:pt>
                <c:pt idx="44">
                  <c:v>48.505900000000004</c:v>
                </c:pt>
                <c:pt idx="45">
                  <c:v>48.915500000000002</c:v>
                </c:pt>
                <c:pt idx="46">
                  <c:v>49.338000000000001</c:v>
                </c:pt>
                <c:pt idx="47">
                  <c:v>49.773600000000002</c:v>
                </c:pt>
                <c:pt idx="48">
                  <c:v>50.222500000000004</c:v>
                </c:pt>
                <c:pt idx="49">
                  <c:v>50.684900000000006</c:v>
                </c:pt>
                <c:pt idx="50">
                  <c:v>51.161000000000008</c:v>
                </c:pt>
                <c:pt idx="51">
                  <c:v>51.65100000000001</c:v>
                </c:pt>
                <c:pt idx="52">
                  <c:v>52.155100000000012</c:v>
                </c:pt>
                <c:pt idx="53">
                  <c:v>52.673500000000011</c:v>
                </c:pt>
                <c:pt idx="54">
                  <c:v>53.206400000000009</c:v>
                </c:pt>
                <c:pt idx="55">
                  <c:v>53.754000000000012</c:v>
                </c:pt>
                <c:pt idx="56">
                  <c:v>54.316500000000012</c:v>
                </c:pt>
                <c:pt idx="57">
                  <c:v>54.894100000000009</c:v>
                </c:pt>
                <c:pt idx="58">
                  <c:v>55.487000000000009</c:v>
                </c:pt>
                <c:pt idx="59">
                  <c:v>56.095400000000012</c:v>
                </c:pt>
                <c:pt idx="60">
                  <c:v>56.719500000000011</c:v>
                </c:pt>
                <c:pt idx="61">
                  <c:v>57.359500000000011</c:v>
                </c:pt>
                <c:pt idx="62">
                  <c:v>58.015600000000013</c:v>
                </c:pt>
                <c:pt idx="63">
                  <c:v>58.688000000000017</c:v>
                </c:pt>
                <c:pt idx="64">
                  <c:v>59.376900000000013</c:v>
                </c:pt>
                <c:pt idx="65">
                  <c:v>60.08250000000001</c:v>
                </c:pt>
                <c:pt idx="66">
                  <c:v>60.805000000000007</c:v>
                </c:pt>
                <c:pt idx="67">
                  <c:v>61.54460000000001</c:v>
                </c:pt>
                <c:pt idx="68">
                  <c:v>62.301500000000011</c:v>
                </c:pt>
                <c:pt idx="69">
                  <c:v>63.075900000000011</c:v>
                </c:pt>
                <c:pt idx="70">
                  <c:v>63.868000000000009</c:v>
                </c:pt>
                <c:pt idx="71">
                  <c:v>64.678000000000011</c:v>
                </c:pt>
                <c:pt idx="72">
                  <c:v>65.506100000000018</c:v>
                </c:pt>
                <c:pt idx="73">
                  <c:v>66.35250000000002</c:v>
                </c:pt>
                <c:pt idx="74">
                  <c:v>67.217400000000026</c:v>
                </c:pt>
                <c:pt idx="75">
                  <c:v>68.101000000000028</c:v>
                </c:pt>
                <c:pt idx="76">
                  <c:v>69.003500000000031</c:v>
                </c:pt>
                <c:pt idx="77">
                  <c:v>69.925100000000029</c:v>
                </c:pt>
                <c:pt idx="78">
                  <c:v>70.866000000000028</c:v>
                </c:pt>
                <c:pt idx="79">
                  <c:v>71.826400000000035</c:v>
                </c:pt>
                <c:pt idx="80">
                  <c:v>72.806500000000028</c:v>
                </c:pt>
                <c:pt idx="81">
                  <c:v>73.806500000000028</c:v>
                </c:pt>
                <c:pt idx="82">
                  <c:v>74.826600000000028</c:v>
                </c:pt>
                <c:pt idx="83">
                  <c:v>75.867000000000033</c:v>
                </c:pt>
                <c:pt idx="84">
                  <c:v>76.927900000000037</c:v>
                </c:pt>
                <c:pt idx="85">
                  <c:v>78.009500000000031</c:v>
                </c:pt>
                <c:pt idx="86">
                  <c:v>79.112000000000037</c:v>
                </c:pt>
                <c:pt idx="87">
                  <c:v>80.235600000000034</c:v>
                </c:pt>
                <c:pt idx="88">
                  <c:v>81.38050000000004</c:v>
                </c:pt>
                <c:pt idx="89">
                  <c:v>82.546900000000036</c:v>
                </c:pt>
                <c:pt idx="90">
                  <c:v>83.735000000000042</c:v>
                </c:pt>
                <c:pt idx="91">
                  <c:v>84.945000000000036</c:v>
                </c:pt>
                <c:pt idx="92">
                  <c:v>86.177100000000038</c:v>
                </c:pt>
                <c:pt idx="93">
                  <c:v>87.431500000000042</c:v>
                </c:pt>
                <c:pt idx="94">
                  <c:v>88.70840000000004</c:v>
                </c:pt>
                <c:pt idx="95">
                  <c:v>90.008000000000038</c:v>
                </c:pt>
                <c:pt idx="96">
                  <c:v>91.330500000000043</c:v>
                </c:pt>
                <c:pt idx="97">
                  <c:v>92.676100000000048</c:v>
                </c:pt>
                <c:pt idx="98">
                  <c:v>94.045000000000044</c:v>
                </c:pt>
                <c:pt idx="99">
                  <c:v>95.437400000000039</c:v>
                </c:pt>
                <c:pt idx="100">
                  <c:v>96.853500000000039</c:v>
                </c:pt>
              </c:numCache>
            </c:numRef>
          </c:yVal>
          <c:smooth val="1"/>
          <c:extLst>
            <c:ext xmlns:c16="http://schemas.microsoft.com/office/drawing/2014/chart" uri="{C3380CC4-5D6E-409C-BE32-E72D297353CC}">
              <c16:uniqueId val="{00000001-480F-435F-BB3A-6DDD3DD66C17}"/>
            </c:ext>
          </c:extLst>
        </c:ser>
        <c:dLbls>
          <c:showLegendKey val="0"/>
          <c:showVal val="0"/>
          <c:showCatName val="0"/>
          <c:showSerName val="0"/>
          <c:showPercent val="0"/>
          <c:showBubbleSize val="0"/>
        </c:dLbls>
        <c:axId val="355656192"/>
        <c:axId val="355656584"/>
      </c:scatterChart>
      <c:valAx>
        <c:axId val="355656192"/>
        <c:scaling>
          <c:orientation val="minMax"/>
          <c:max val="51000"/>
          <c:min val="50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6584"/>
        <c:crosses val="autoZero"/>
        <c:crossBetween val="midCat"/>
      </c:valAx>
      <c:valAx>
        <c:axId val="355656584"/>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6192"/>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0.14284</cdr:x>
      <cdr:y>0.46919</cdr:y>
    </cdr:from>
    <cdr:to>
      <cdr:x>0.38242</cdr:x>
      <cdr:y>0.63507</cdr:y>
    </cdr:to>
    <cdr:sp macro="" textlink="">
      <cdr:nvSpPr>
        <cdr:cNvPr id="6" name="Rounded Rectangular Callout 5"/>
        <cdr:cNvSpPr/>
      </cdr:nvSpPr>
      <cdr:spPr>
        <a:xfrm xmlns:a="http://schemas.openxmlformats.org/drawingml/2006/main">
          <a:off x="1077529" y="1632326"/>
          <a:ext cx="1807344" cy="577097"/>
        </a:xfrm>
        <a:prstGeom xmlns:a="http://schemas.openxmlformats.org/drawingml/2006/main" prst="wedgeRoundRectCallout">
          <a:avLst>
            <a:gd name="adj1" fmla="val 51835"/>
            <a:gd name="adj2" fmla="val 97349"/>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200" dirty="0"/>
            <a:t>Aggregate Offer Curve with the “price taking” capacity</a:t>
          </a:r>
        </a:p>
      </cdr:txBody>
    </cdr:sp>
  </cdr:relSizeAnchor>
  <cdr:relSizeAnchor xmlns:cdr="http://schemas.openxmlformats.org/drawingml/2006/chartDrawing">
    <cdr:from>
      <cdr:x>0.33816</cdr:x>
      <cdr:y>0.26072</cdr:y>
    </cdr:from>
    <cdr:to>
      <cdr:x>0.57774</cdr:x>
      <cdr:y>0.4266</cdr:y>
    </cdr:to>
    <cdr:sp macro="" textlink="">
      <cdr:nvSpPr>
        <cdr:cNvPr id="4" name="Rounded Rectangular Callout 5">
          <a:extLst xmlns:a="http://schemas.openxmlformats.org/drawingml/2006/main">
            <a:ext uri="{FF2B5EF4-FFF2-40B4-BE49-F238E27FC236}">
              <a16:creationId xmlns:a16="http://schemas.microsoft.com/office/drawing/2014/main" id="{13BB7C6A-EC9A-4E6B-9B41-C9236B3A8F5D}"/>
            </a:ext>
          </a:extLst>
        </cdr:cNvPr>
        <cdr:cNvSpPr/>
      </cdr:nvSpPr>
      <cdr:spPr>
        <a:xfrm xmlns:a="http://schemas.openxmlformats.org/drawingml/2006/main">
          <a:off x="2551024" y="907062"/>
          <a:ext cx="1807344" cy="577097"/>
        </a:xfrm>
        <a:prstGeom xmlns:a="http://schemas.openxmlformats.org/drawingml/2006/main" prst="wedgeRoundRectCallout">
          <a:avLst>
            <a:gd name="adj1" fmla="val 51835"/>
            <a:gd name="adj2" fmla="val 97349"/>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dirty="0"/>
            <a:t>Aggregate Offer Curve without the “price taking” capacity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34940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89947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86290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420391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274517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26249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146207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42211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240564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99859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61387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361387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361387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E1E4E8"/>
              </a:solidFill>
              <a:effectLst/>
              <a:latin typeface="+mn-lt"/>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38251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35021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03119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346299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7703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840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49739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rcot.com/files/docs/2021/10/31/Methodology_for_Implementing_ORDC_to_Calculate_Real-Time_Reserve_Price_Adder_110121.zi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rcot.com/files/docs/2021/10/31/Methodology_for_Implementing_ORDC_to_Calculate_Real-Time_Reserve_Price_Adder_110121.zi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5200" y="1828800"/>
            <a:ext cx="5638800" cy="2985433"/>
          </a:xfrm>
          <a:prstGeom prst="rect">
            <a:avLst/>
          </a:prstGeom>
          <a:noFill/>
        </p:spPr>
        <p:txBody>
          <a:bodyPr wrap="square" rtlCol="0">
            <a:spAutoFit/>
          </a:bodyPr>
          <a:lstStyle/>
          <a:p>
            <a:r>
              <a:rPr lang="en-US" sz="2000" b="1" dirty="0">
                <a:solidFill>
                  <a:schemeClr val="tx2"/>
                </a:solidFill>
              </a:rPr>
              <a:t>RUCs and Real-Time Pricing</a:t>
            </a:r>
            <a:endParaRPr lang="en-US" sz="2000" dirty="0"/>
          </a:p>
          <a:p>
            <a:endParaRPr lang="en-US" sz="2000" dirty="0"/>
          </a:p>
          <a:p>
            <a:endParaRPr lang="en-US" sz="2000" dirty="0"/>
          </a:p>
          <a:p>
            <a:endParaRPr lang="en-US" sz="2000" dirty="0"/>
          </a:p>
          <a:p>
            <a:r>
              <a:rPr lang="en-US" dirty="0">
                <a:solidFill>
                  <a:schemeClr val="tx2"/>
                </a:solidFill>
              </a:rPr>
              <a:t>ERCOT Staff</a:t>
            </a:r>
          </a:p>
          <a:p>
            <a:endParaRPr lang="en-US" dirty="0">
              <a:solidFill>
                <a:schemeClr val="tx2"/>
              </a:solidFill>
            </a:endParaRPr>
          </a:p>
          <a:p>
            <a:r>
              <a:rPr lang="en-US" dirty="0">
                <a:solidFill>
                  <a:schemeClr val="tx2"/>
                </a:solidFill>
              </a:rPr>
              <a:t>WMWG RUC Workshop</a:t>
            </a:r>
          </a:p>
          <a:p>
            <a:r>
              <a:rPr lang="en-US" dirty="0">
                <a:solidFill>
                  <a:schemeClr val="tx2"/>
                </a:solidFill>
              </a:rPr>
              <a:t>April 22, 2022</a:t>
            </a:r>
          </a:p>
          <a:p>
            <a:endParaRPr lang="en-US" dirty="0">
              <a:solidFill>
                <a:schemeClr val="tx2"/>
              </a:solidFill>
            </a:endParaRPr>
          </a:p>
          <a:p>
            <a:r>
              <a:rPr lang="en-US" dirty="0">
                <a:solidFill>
                  <a:schemeClr val="tx2"/>
                </a:solidFill>
              </a:rPr>
              <a:t>ERCOT Public</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Accounting for RUCs in ORDC Calculations– a four-bus example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8" name="Oval 7">
            <a:extLst>
              <a:ext uri="{FF2B5EF4-FFF2-40B4-BE49-F238E27FC236}">
                <a16:creationId xmlns:a16="http://schemas.microsoft.com/office/drawing/2014/main" id="{4F42B21B-59F6-4BE5-B8AF-CBDCC508B684}"/>
              </a:ext>
            </a:extLst>
          </p:cNvPr>
          <p:cNvSpPr/>
          <p:nvPr/>
        </p:nvSpPr>
        <p:spPr>
          <a:xfrm>
            <a:off x="1658973" y="101813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552A9B9-479D-4B88-920F-BE6F764CD6C1}"/>
              </a:ext>
            </a:extLst>
          </p:cNvPr>
          <p:cNvSpPr/>
          <p:nvPr/>
        </p:nvSpPr>
        <p:spPr>
          <a:xfrm>
            <a:off x="2891021" y="76200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0" name="Straight Connector 9">
            <a:extLst>
              <a:ext uri="{FF2B5EF4-FFF2-40B4-BE49-F238E27FC236}">
                <a16:creationId xmlns:a16="http://schemas.microsoft.com/office/drawing/2014/main" id="{17FA9187-E717-47F1-908F-841C140C7ACF}"/>
              </a:ext>
            </a:extLst>
          </p:cNvPr>
          <p:cNvCxnSpPr>
            <a:cxnSpLocks/>
          </p:cNvCxnSpPr>
          <p:nvPr/>
        </p:nvCxnSpPr>
        <p:spPr>
          <a:xfrm>
            <a:off x="2264559" y="132397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90270D-F413-485C-B413-4A481D8E89A3}"/>
              </a:ext>
            </a:extLst>
          </p:cNvPr>
          <p:cNvSpPr/>
          <p:nvPr/>
        </p:nvSpPr>
        <p:spPr>
          <a:xfrm>
            <a:off x="6185049" y="78273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16" name="Straight Connector 15">
            <a:extLst>
              <a:ext uri="{FF2B5EF4-FFF2-40B4-BE49-F238E27FC236}">
                <a16:creationId xmlns:a16="http://schemas.microsoft.com/office/drawing/2014/main" id="{292F2474-6D3A-452B-8191-7F1B6C760D35}"/>
              </a:ext>
            </a:extLst>
          </p:cNvPr>
          <p:cNvCxnSpPr>
            <a:cxnSpLocks/>
            <a:endCxn id="15" idx="3"/>
          </p:cNvCxnSpPr>
          <p:nvPr/>
        </p:nvCxnSpPr>
        <p:spPr>
          <a:xfrm flipH="1">
            <a:off x="6265262" y="134470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8C8B53-A1BC-46F6-9237-A8B8C4FCD803}"/>
              </a:ext>
            </a:extLst>
          </p:cNvPr>
          <p:cNvCxnSpPr>
            <a:cxnSpLocks/>
          </p:cNvCxnSpPr>
          <p:nvPr/>
        </p:nvCxnSpPr>
        <p:spPr>
          <a:xfrm>
            <a:off x="2985523" y="1017166"/>
            <a:ext cx="31831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E903D6D-D504-4946-9A71-D187DFA135A9}"/>
              </a:ext>
            </a:extLst>
          </p:cNvPr>
          <p:cNvSpPr/>
          <p:nvPr/>
        </p:nvSpPr>
        <p:spPr>
          <a:xfrm>
            <a:off x="2907882" y="258912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7B42F025-D48F-4ED3-9CC8-0BD6FEE57808}"/>
              </a:ext>
            </a:extLst>
          </p:cNvPr>
          <p:cNvCxnSpPr>
            <a:cxnSpLocks/>
          </p:cNvCxnSpPr>
          <p:nvPr/>
        </p:nvCxnSpPr>
        <p:spPr>
          <a:xfrm>
            <a:off x="2281420" y="315109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3794248-4C39-4690-9FF7-A6AA03D24CDF}"/>
              </a:ext>
            </a:extLst>
          </p:cNvPr>
          <p:cNvSpPr/>
          <p:nvPr/>
        </p:nvSpPr>
        <p:spPr>
          <a:xfrm>
            <a:off x="6201910" y="260985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30" name="Straight Connector 29">
            <a:extLst>
              <a:ext uri="{FF2B5EF4-FFF2-40B4-BE49-F238E27FC236}">
                <a16:creationId xmlns:a16="http://schemas.microsoft.com/office/drawing/2014/main" id="{7F2FEE8E-C872-4BFA-949C-92CD73F69797}"/>
              </a:ext>
            </a:extLst>
          </p:cNvPr>
          <p:cNvCxnSpPr>
            <a:cxnSpLocks/>
            <a:endCxn id="29" idx="3"/>
          </p:cNvCxnSpPr>
          <p:nvPr/>
        </p:nvCxnSpPr>
        <p:spPr>
          <a:xfrm flipH="1">
            <a:off x="6282123" y="317182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E2734C-E8BF-492B-A3CB-A63F6583B0E1}"/>
              </a:ext>
            </a:extLst>
          </p:cNvPr>
          <p:cNvCxnSpPr>
            <a:cxnSpLocks/>
          </p:cNvCxnSpPr>
          <p:nvPr/>
        </p:nvCxnSpPr>
        <p:spPr>
          <a:xfrm flipV="1">
            <a:off x="2985523" y="3429000"/>
            <a:ext cx="3200035" cy="27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BFD4CC-230B-492A-A374-B63ADF055B6B}"/>
              </a:ext>
            </a:extLst>
          </p:cNvPr>
          <p:cNvCxnSpPr>
            <a:cxnSpLocks/>
          </p:cNvCxnSpPr>
          <p:nvPr/>
        </p:nvCxnSpPr>
        <p:spPr>
          <a:xfrm>
            <a:off x="2986088" y="1600200"/>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CAFA5A-F98C-4814-B6D4-5F8631D8878A}"/>
              </a:ext>
            </a:extLst>
          </p:cNvPr>
          <p:cNvCxnSpPr>
            <a:cxnSpLocks/>
          </p:cNvCxnSpPr>
          <p:nvPr/>
        </p:nvCxnSpPr>
        <p:spPr>
          <a:xfrm flipH="1">
            <a:off x="3276599" y="1600200"/>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C36FA1-3C1F-4321-8728-5817898DB6AF}"/>
              </a:ext>
            </a:extLst>
          </p:cNvPr>
          <p:cNvCxnSpPr>
            <a:cxnSpLocks/>
          </p:cNvCxnSpPr>
          <p:nvPr/>
        </p:nvCxnSpPr>
        <p:spPr>
          <a:xfrm>
            <a:off x="2985805" y="2852176"/>
            <a:ext cx="2910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BCAFC4-3287-4270-98A7-6EEBC7935C98}"/>
              </a:ext>
            </a:extLst>
          </p:cNvPr>
          <p:cNvCxnSpPr>
            <a:cxnSpLocks/>
          </p:cNvCxnSpPr>
          <p:nvPr/>
        </p:nvCxnSpPr>
        <p:spPr>
          <a:xfrm>
            <a:off x="5894537" y="156308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1F70DD-6998-4890-B155-906CC1E462C7}"/>
              </a:ext>
            </a:extLst>
          </p:cNvPr>
          <p:cNvCxnSpPr>
            <a:cxnSpLocks/>
          </p:cNvCxnSpPr>
          <p:nvPr/>
        </p:nvCxnSpPr>
        <p:spPr>
          <a:xfrm flipH="1">
            <a:off x="5897163" y="1551035"/>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2ADFAE-262D-43DA-9555-1D3C2EC925DE}"/>
              </a:ext>
            </a:extLst>
          </p:cNvPr>
          <p:cNvCxnSpPr>
            <a:cxnSpLocks/>
          </p:cNvCxnSpPr>
          <p:nvPr/>
        </p:nvCxnSpPr>
        <p:spPr>
          <a:xfrm>
            <a:off x="5894538" y="280301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62C70-5BC8-4C8C-9DED-6E3F47D9F335}"/>
              </a:ext>
            </a:extLst>
          </p:cNvPr>
          <p:cNvCxnSpPr/>
          <p:nvPr/>
        </p:nvCxnSpPr>
        <p:spPr>
          <a:xfrm flipV="1">
            <a:off x="6698980" y="1571592"/>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C3C256-9A2D-49B2-AB4A-83D41BDA2EED}"/>
              </a:ext>
            </a:extLst>
          </p:cNvPr>
          <p:cNvCxnSpPr/>
          <p:nvPr/>
        </p:nvCxnSpPr>
        <p:spPr>
          <a:xfrm flipH="1">
            <a:off x="6255444" y="1571592"/>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550ECFCA-3A49-41E8-8CEA-49167FA2E294}"/>
              </a:ext>
            </a:extLst>
          </p:cNvPr>
          <p:cNvSpPr/>
          <p:nvPr/>
        </p:nvSpPr>
        <p:spPr>
          <a:xfrm rot="10800000">
            <a:off x="6565630" y="1919575"/>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1" name="TextBox 75">
            <a:extLst>
              <a:ext uri="{FF2B5EF4-FFF2-40B4-BE49-F238E27FC236}">
                <a16:creationId xmlns:a16="http://schemas.microsoft.com/office/drawing/2014/main" id="{3D8E4A00-B34A-4F4F-8CB3-0D5227633B83}"/>
              </a:ext>
            </a:extLst>
          </p:cNvPr>
          <p:cNvSpPr txBox="1"/>
          <p:nvPr/>
        </p:nvSpPr>
        <p:spPr>
          <a:xfrm rot="16200000" flipH="1">
            <a:off x="1802023" y="111219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3" name="Oval 52">
            <a:extLst>
              <a:ext uri="{FF2B5EF4-FFF2-40B4-BE49-F238E27FC236}">
                <a16:creationId xmlns:a16="http://schemas.microsoft.com/office/drawing/2014/main" id="{E3AD848A-B766-402E-BD1A-9B4FB94BB819}"/>
              </a:ext>
            </a:extLst>
          </p:cNvPr>
          <p:cNvSpPr/>
          <p:nvPr/>
        </p:nvSpPr>
        <p:spPr>
          <a:xfrm>
            <a:off x="1672953" y="286766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4" name="TextBox 75">
            <a:extLst>
              <a:ext uri="{FF2B5EF4-FFF2-40B4-BE49-F238E27FC236}">
                <a16:creationId xmlns:a16="http://schemas.microsoft.com/office/drawing/2014/main" id="{8A596FEE-F26E-4C1E-9B8B-14DBC6E2B1E2}"/>
              </a:ext>
            </a:extLst>
          </p:cNvPr>
          <p:cNvSpPr txBox="1"/>
          <p:nvPr/>
        </p:nvSpPr>
        <p:spPr>
          <a:xfrm rot="16200000" flipH="1">
            <a:off x="1816003" y="296172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8" name="Oval 57">
            <a:extLst>
              <a:ext uri="{FF2B5EF4-FFF2-40B4-BE49-F238E27FC236}">
                <a16:creationId xmlns:a16="http://schemas.microsoft.com/office/drawing/2014/main" id="{4B9E7DDC-F8BC-4E47-AFB9-D06E4138424C}"/>
              </a:ext>
            </a:extLst>
          </p:cNvPr>
          <p:cNvSpPr/>
          <p:nvPr/>
        </p:nvSpPr>
        <p:spPr>
          <a:xfrm>
            <a:off x="7010400" y="28956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9" name="TextBox 75">
            <a:extLst>
              <a:ext uri="{FF2B5EF4-FFF2-40B4-BE49-F238E27FC236}">
                <a16:creationId xmlns:a16="http://schemas.microsoft.com/office/drawing/2014/main" id="{A6DAD200-652B-4662-BD8F-2A4360521BAF}"/>
              </a:ext>
            </a:extLst>
          </p:cNvPr>
          <p:cNvSpPr txBox="1"/>
          <p:nvPr/>
        </p:nvSpPr>
        <p:spPr>
          <a:xfrm rot="16200000" flipH="1">
            <a:off x="7153450" y="29896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0" name="Oval 59">
            <a:extLst>
              <a:ext uri="{FF2B5EF4-FFF2-40B4-BE49-F238E27FC236}">
                <a16:creationId xmlns:a16="http://schemas.microsoft.com/office/drawing/2014/main" id="{BAC11156-C323-4854-85DE-2EF7158D0187}"/>
              </a:ext>
            </a:extLst>
          </p:cNvPr>
          <p:cNvSpPr/>
          <p:nvPr/>
        </p:nvSpPr>
        <p:spPr>
          <a:xfrm>
            <a:off x="7010400" y="10668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1" name="TextBox 75">
            <a:extLst>
              <a:ext uri="{FF2B5EF4-FFF2-40B4-BE49-F238E27FC236}">
                <a16:creationId xmlns:a16="http://schemas.microsoft.com/office/drawing/2014/main" id="{19279A64-8C96-4337-98DC-83B668B58D08}"/>
              </a:ext>
            </a:extLst>
          </p:cNvPr>
          <p:cNvSpPr txBox="1"/>
          <p:nvPr/>
        </p:nvSpPr>
        <p:spPr>
          <a:xfrm rot="16200000" flipH="1">
            <a:off x="7153450" y="11608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2" name="TextBox 61">
            <a:extLst>
              <a:ext uri="{FF2B5EF4-FFF2-40B4-BE49-F238E27FC236}">
                <a16:creationId xmlns:a16="http://schemas.microsoft.com/office/drawing/2014/main" id="{DD83C194-83A9-4ED1-AD7B-0535E55B2130}"/>
              </a:ext>
            </a:extLst>
          </p:cNvPr>
          <p:cNvSpPr txBox="1"/>
          <p:nvPr/>
        </p:nvSpPr>
        <p:spPr>
          <a:xfrm>
            <a:off x="7714806" y="2935318"/>
            <a:ext cx="1949618" cy="307777"/>
          </a:xfrm>
          <a:prstGeom prst="rect">
            <a:avLst/>
          </a:prstGeom>
          <a:noFill/>
        </p:spPr>
        <p:txBody>
          <a:bodyPr wrap="square" rtlCol="0">
            <a:spAutoFit/>
          </a:bodyPr>
          <a:lstStyle/>
          <a:p>
            <a:r>
              <a:rPr lang="en-US" sz="1400" dirty="0"/>
              <a:t>Status: OFF</a:t>
            </a:r>
          </a:p>
        </p:txBody>
      </p:sp>
      <p:sp>
        <p:nvSpPr>
          <p:cNvPr id="63" name="TextBox 62">
            <a:extLst>
              <a:ext uri="{FF2B5EF4-FFF2-40B4-BE49-F238E27FC236}">
                <a16:creationId xmlns:a16="http://schemas.microsoft.com/office/drawing/2014/main" id="{41CACE79-2E47-4645-814E-5FC863174325}"/>
              </a:ext>
            </a:extLst>
          </p:cNvPr>
          <p:cNvSpPr txBox="1"/>
          <p:nvPr/>
        </p:nvSpPr>
        <p:spPr>
          <a:xfrm>
            <a:off x="7590001" y="600728"/>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60MW</a:t>
            </a:r>
          </a:p>
        </p:txBody>
      </p:sp>
      <p:sp>
        <p:nvSpPr>
          <p:cNvPr id="64" name="TextBox 63">
            <a:extLst>
              <a:ext uri="{FF2B5EF4-FFF2-40B4-BE49-F238E27FC236}">
                <a16:creationId xmlns:a16="http://schemas.microsoft.com/office/drawing/2014/main" id="{BCC1AD39-C973-46FE-B1F6-2E89383F20CC}"/>
              </a:ext>
            </a:extLst>
          </p:cNvPr>
          <p:cNvSpPr txBox="1"/>
          <p:nvPr/>
        </p:nvSpPr>
        <p:spPr>
          <a:xfrm>
            <a:off x="454385" y="2803147"/>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80MW</a:t>
            </a:r>
          </a:p>
        </p:txBody>
      </p:sp>
      <p:sp>
        <p:nvSpPr>
          <p:cNvPr id="65" name="TextBox 64">
            <a:extLst>
              <a:ext uri="{FF2B5EF4-FFF2-40B4-BE49-F238E27FC236}">
                <a16:creationId xmlns:a16="http://schemas.microsoft.com/office/drawing/2014/main" id="{CBD2FDB5-D7C6-44B2-8877-EB09AF7E78A2}"/>
              </a:ext>
            </a:extLst>
          </p:cNvPr>
          <p:cNvSpPr txBox="1"/>
          <p:nvPr/>
        </p:nvSpPr>
        <p:spPr>
          <a:xfrm>
            <a:off x="427776" y="882044"/>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100MW</a:t>
            </a:r>
          </a:p>
        </p:txBody>
      </p:sp>
      <p:sp>
        <p:nvSpPr>
          <p:cNvPr id="68" name="TextBox 67">
            <a:extLst>
              <a:ext uri="{FF2B5EF4-FFF2-40B4-BE49-F238E27FC236}">
                <a16:creationId xmlns:a16="http://schemas.microsoft.com/office/drawing/2014/main" id="{8961C9FD-60D0-46C8-9DEA-9138A87C3936}"/>
              </a:ext>
            </a:extLst>
          </p:cNvPr>
          <p:cNvSpPr txBox="1"/>
          <p:nvPr/>
        </p:nvSpPr>
        <p:spPr>
          <a:xfrm>
            <a:off x="1733940" y="3465243"/>
            <a:ext cx="1949618" cy="369332"/>
          </a:xfrm>
          <a:prstGeom prst="rect">
            <a:avLst/>
          </a:prstGeom>
          <a:noFill/>
        </p:spPr>
        <p:txBody>
          <a:bodyPr wrap="square" rtlCol="0">
            <a:spAutoFit/>
          </a:bodyPr>
          <a:lstStyle/>
          <a:p>
            <a:r>
              <a:rPr lang="en-US" dirty="0"/>
              <a:t>G2</a:t>
            </a:r>
          </a:p>
        </p:txBody>
      </p:sp>
      <p:sp>
        <p:nvSpPr>
          <p:cNvPr id="69" name="TextBox 68">
            <a:extLst>
              <a:ext uri="{FF2B5EF4-FFF2-40B4-BE49-F238E27FC236}">
                <a16:creationId xmlns:a16="http://schemas.microsoft.com/office/drawing/2014/main" id="{8DD1AB03-7B25-49FE-B5D5-84A9AAF7CD5D}"/>
              </a:ext>
            </a:extLst>
          </p:cNvPr>
          <p:cNvSpPr txBox="1"/>
          <p:nvPr/>
        </p:nvSpPr>
        <p:spPr>
          <a:xfrm>
            <a:off x="1713538" y="1582530"/>
            <a:ext cx="1949618" cy="369332"/>
          </a:xfrm>
          <a:prstGeom prst="rect">
            <a:avLst/>
          </a:prstGeom>
          <a:noFill/>
        </p:spPr>
        <p:txBody>
          <a:bodyPr wrap="square" rtlCol="0">
            <a:spAutoFit/>
          </a:bodyPr>
          <a:lstStyle/>
          <a:p>
            <a:r>
              <a:rPr lang="en-US" dirty="0"/>
              <a:t>G1</a:t>
            </a:r>
          </a:p>
        </p:txBody>
      </p:sp>
      <p:sp>
        <p:nvSpPr>
          <p:cNvPr id="70" name="TextBox 69">
            <a:extLst>
              <a:ext uri="{FF2B5EF4-FFF2-40B4-BE49-F238E27FC236}">
                <a16:creationId xmlns:a16="http://schemas.microsoft.com/office/drawing/2014/main" id="{79B05F8C-1674-445F-9A6E-B1A66D35C995}"/>
              </a:ext>
            </a:extLst>
          </p:cNvPr>
          <p:cNvSpPr txBox="1"/>
          <p:nvPr/>
        </p:nvSpPr>
        <p:spPr>
          <a:xfrm>
            <a:off x="7061251" y="1627538"/>
            <a:ext cx="1949618" cy="369332"/>
          </a:xfrm>
          <a:prstGeom prst="rect">
            <a:avLst/>
          </a:prstGeom>
          <a:noFill/>
        </p:spPr>
        <p:txBody>
          <a:bodyPr wrap="square" rtlCol="0">
            <a:spAutoFit/>
          </a:bodyPr>
          <a:lstStyle/>
          <a:p>
            <a:r>
              <a:rPr lang="en-US" dirty="0"/>
              <a:t>G3</a:t>
            </a:r>
          </a:p>
        </p:txBody>
      </p:sp>
      <p:sp>
        <p:nvSpPr>
          <p:cNvPr id="71" name="TextBox 70">
            <a:extLst>
              <a:ext uri="{FF2B5EF4-FFF2-40B4-BE49-F238E27FC236}">
                <a16:creationId xmlns:a16="http://schemas.microsoft.com/office/drawing/2014/main" id="{205194DA-958D-4FC5-925F-4DEAF73CB731}"/>
              </a:ext>
            </a:extLst>
          </p:cNvPr>
          <p:cNvSpPr txBox="1"/>
          <p:nvPr/>
        </p:nvSpPr>
        <p:spPr>
          <a:xfrm>
            <a:off x="7069279" y="3463993"/>
            <a:ext cx="1949618" cy="369332"/>
          </a:xfrm>
          <a:prstGeom prst="rect">
            <a:avLst/>
          </a:prstGeom>
          <a:noFill/>
        </p:spPr>
        <p:txBody>
          <a:bodyPr wrap="square" rtlCol="0">
            <a:spAutoFit/>
          </a:bodyPr>
          <a:lstStyle/>
          <a:p>
            <a:r>
              <a:rPr lang="en-US" dirty="0"/>
              <a:t>G4</a:t>
            </a:r>
          </a:p>
        </p:txBody>
      </p:sp>
      <p:graphicFrame>
        <p:nvGraphicFramePr>
          <p:cNvPr id="73" name="Table 73">
            <a:extLst>
              <a:ext uri="{FF2B5EF4-FFF2-40B4-BE49-F238E27FC236}">
                <a16:creationId xmlns:a16="http://schemas.microsoft.com/office/drawing/2014/main" id="{B847FDA2-8EA5-41EA-BD29-250F57E7273B}"/>
              </a:ext>
            </a:extLst>
          </p:cNvPr>
          <p:cNvGraphicFramePr>
            <a:graphicFrameLocks noGrp="1"/>
          </p:cNvGraphicFramePr>
          <p:nvPr/>
        </p:nvGraphicFramePr>
        <p:xfrm>
          <a:off x="1618806" y="3844780"/>
          <a:ext cx="6096000" cy="1737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206140612"/>
                    </a:ext>
                  </a:extLst>
                </a:gridCol>
                <a:gridCol w="1219200">
                  <a:extLst>
                    <a:ext uri="{9D8B030D-6E8A-4147-A177-3AD203B41FA5}">
                      <a16:colId xmlns:a16="http://schemas.microsoft.com/office/drawing/2014/main" val="749013484"/>
                    </a:ext>
                  </a:extLst>
                </a:gridCol>
                <a:gridCol w="1219200">
                  <a:extLst>
                    <a:ext uri="{9D8B030D-6E8A-4147-A177-3AD203B41FA5}">
                      <a16:colId xmlns:a16="http://schemas.microsoft.com/office/drawing/2014/main" val="359866828"/>
                    </a:ext>
                  </a:extLst>
                </a:gridCol>
                <a:gridCol w="1219200">
                  <a:extLst>
                    <a:ext uri="{9D8B030D-6E8A-4147-A177-3AD203B41FA5}">
                      <a16:colId xmlns:a16="http://schemas.microsoft.com/office/drawing/2014/main" val="1761507673"/>
                    </a:ext>
                  </a:extLst>
                </a:gridCol>
                <a:gridCol w="1219200">
                  <a:extLst>
                    <a:ext uri="{9D8B030D-6E8A-4147-A177-3AD203B41FA5}">
                      <a16:colId xmlns:a16="http://schemas.microsoft.com/office/drawing/2014/main" val="259279794"/>
                    </a:ext>
                  </a:extLst>
                </a:gridCol>
              </a:tblGrid>
              <a:tr h="478570">
                <a:tc>
                  <a:txBody>
                    <a:bodyPr/>
                    <a:lstStyle/>
                    <a:p>
                      <a:r>
                        <a:rPr lang="en-US" sz="1400" dirty="0"/>
                        <a:t>Resource</a:t>
                      </a:r>
                    </a:p>
                  </a:txBody>
                  <a:tcPr/>
                </a:tc>
                <a:tc>
                  <a:txBody>
                    <a:bodyPr/>
                    <a:lstStyle/>
                    <a:p>
                      <a:r>
                        <a:rPr lang="en-US" sz="1400" dirty="0"/>
                        <a:t>Status</a:t>
                      </a:r>
                    </a:p>
                  </a:txBody>
                  <a:tcPr/>
                </a:tc>
                <a:tc>
                  <a:txBody>
                    <a:bodyPr/>
                    <a:lstStyle/>
                    <a:p>
                      <a:r>
                        <a:rPr lang="en-US" sz="1400" dirty="0"/>
                        <a:t>RTOLHSL</a:t>
                      </a:r>
                    </a:p>
                  </a:txBody>
                  <a:tcPr/>
                </a:tc>
                <a:tc>
                  <a:txBody>
                    <a:bodyPr/>
                    <a:lstStyle/>
                    <a:p>
                      <a:r>
                        <a:rPr lang="en-US" sz="1400" dirty="0"/>
                        <a:t>RTBP</a:t>
                      </a:r>
                    </a:p>
                  </a:txBody>
                  <a:tcPr/>
                </a:tc>
                <a:tc>
                  <a:txBody>
                    <a:bodyPr/>
                    <a:lstStyle/>
                    <a:p>
                      <a:r>
                        <a:rPr lang="en-US" sz="1400" dirty="0"/>
                        <a:t>RTOLCAP contribution</a:t>
                      </a:r>
                    </a:p>
                  </a:txBody>
                  <a:tcPr/>
                </a:tc>
                <a:extLst>
                  <a:ext uri="{0D108BD9-81ED-4DB2-BD59-A6C34878D82A}">
                    <a16:rowId xmlns:a16="http://schemas.microsoft.com/office/drawing/2014/main" val="92144192"/>
                  </a:ext>
                </a:extLst>
              </a:tr>
              <a:tr h="300735">
                <a:tc>
                  <a:txBody>
                    <a:bodyPr/>
                    <a:lstStyle/>
                    <a:p>
                      <a:r>
                        <a:rPr lang="en-US" sz="1400" dirty="0"/>
                        <a:t>G1</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100</a:t>
                      </a:r>
                    </a:p>
                  </a:txBody>
                  <a:tcPr/>
                </a:tc>
                <a:tc>
                  <a:txBody>
                    <a:bodyPr/>
                    <a:lstStyle/>
                    <a:p>
                      <a:r>
                        <a:rPr lang="en-US" sz="1400" dirty="0"/>
                        <a:t>0</a:t>
                      </a:r>
                    </a:p>
                  </a:txBody>
                  <a:tcPr/>
                </a:tc>
                <a:extLst>
                  <a:ext uri="{0D108BD9-81ED-4DB2-BD59-A6C34878D82A}">
                    <a16:rowId xmlns:a16="http://schemas.microsoft.com/office/drawing/2014/main" val="3505000117"/>
                  </a:ext>
                </a:extLst>
              </a:tr>
              <a:tr h="300735">
                <a:tc>
                  <a:txBody>
                    <a:bodyPr/>
                    <a:lstStyle/>
                    <a:p>
                      <a:r>
                        <a:rPr lang="en-US" sz="1400" dirty="0"/>
                        <a:t>G2</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80</a:t>
                      </a:r>
                    </a:p>
                  </a:txBody>
                  <a:tcPr/>
                </a:tc>
                <a:tc>
                  <a:txBody>
                    <a:bodyPr/>
                    <a:lstStyle/>
                    <a:p>
                      <a:r>
                        <a:rPr lang="en-US" sz="1400" dirty="0"/>
                        <a:t>20</a:t>
                      </a:r>
                    </a:p>
                  </a:txBody>
                  <a:tcPr/>
                </a:tc>
                <a:extLst>
                  <a:ext uri="{0D108BD9-81ED-4DB2-BD59-A6C34878D82A}">
                    <a16:rowId xmlns:a16="http://schemas.microsoft.com/office/drawing/2014/main" val="3723656899"/>
                  </a:ext>
                </a:extLst>
              </a:tr>
              <a:tr h="300735">
                <a:tc>
                  <a:txBody>
                    <a:bodyPr/>
                    <a:lstStyle/>
                    <a:p>
                      <a:r>
                        <a:rPr lang="en-US" sz="1400" dirty="0"/>
                        <a:t>G3</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60</a:t>
                      </a:r>
                    </a:p>
                  </a:txBody>
                  <a:tcPr/>
                </a:tc>
                <a:tc>
                  <a:txBody>
                    <a:bodyPr/>
                    <a:lstStyle/>
                    <a:p>
                      <a:r>
                        <a:rPr lang="en-US" sz="1400" dirty="0"/>
                        <a:t>40</a:t>
                      </a:r>
                    </a:p>
                  </a:txBody>
                  <a:tcPr/>
                </a:tc>
                <a:extLst>
                  <a:ext uri="{0D108BD9-81ED-4DB2-BD59-A6C34878D82A}">
                    <a16:rowId xmlns:a16="http://schemas.microsoft.com/office/drawing/2014/main" val="1949999245"/>
                  </a:ext>
                </a:extLst>
              </a:tr>
              <a:tr h="300735">
                <a:tc>
                  <a:txBody>
                    <a:bodyPr/>
                    <a:lstStyle/>
                    <a:p>
                      <a:r>
                        <a:rPr lang="en-US" sz="1400" dirty="0"/>
                        <a:t>G4</a:t>
                      </a:r>
                    </a:p>
                  </a:txBody>
                  <a:tcPr/>
                </a:tc>
                <a:tc>
                  <a:txBody>
                    <a:bodyPr/>
                    <a:lstStyle/>
                    <a:p>
                      <a:r>
                        <a:rPr lang="en-US" sz="1400" dirty="0"/>
                        <a:t>OFF</a:t>
                      </a:r>
                    </a:p>
                  </a:txBody>
                  <a:tcPr/>
                </a:tc>
                <a:tc>
                  <a:txBody>
                    <a:bodyPr/>
                    <a:lstStyle/>
                    <a:p>
                      <a:r>
                        <a:rPr lang="en-US" sz="1400" dirty="0"/>
                        <a:t>0</a:t>
                      </a:r>
                    </a:p>
                  </a:txBody>
                  <a:tcPr/>
                </a:tc>
                <a:tc>
                  <a:txBody>
                    <a:bodyPr/>
                    <a:lstStyle/>
                    <a:p>
                      <a:r>
                        <a:rPr lang="en-US" sz="1400" dirty="0"/>
                        <a:t>0</a:t>
                      </a:r>
                    </a:p>
                  </a:txBody>
                  <a:tcPr/>
                </a:tc>
                <a:tc>
                  <a:txBody>
                    <a:bodyPr/>
                    <a:lstStyle/>
                    <a:p>
                      <a:r>
                        <a:rPr lang="en-US" sz="1400" dirty="0"/>
                        <a:t>0</a:t>
                      </a:r>
                    </a:p>
                  </a:txBody>
                  <a:tcPr/>
                </a:tc>
                <a:extLst>
                  <a:ext uri="{0D108BD9-81ED-4DB2-BD59-A6C34878D82A}">
                    <a16:rowId xmlns:a16="http://schemas.microsoft.com/office/drawing/2014/main" val="2763111853"/>
                  </a:ext>
                </a:extLst>
              </a:tr>
            </a:tbl>
          </a:graphicData>
        </a:graphic>
      </p:graphicFrame>
      <p:cxnSp>
        <p:nvCxnSpPr>
          <p:cNvPr id="74" name="Straight Connector 73">
            <a:extLst>
              <a:ext uri="{FF2B5EF4-FFF2-40B4-BE49-F238E27FC236}">
                <a16:creationId xmlns:a16="http://schemas.microsoft.com/office/drawing/2014/main" id="{EB457933-E82E-4664-BB6E-030E05A2461E}"/>
              </a:ext>
            </a:extLst>
          </p:cNvPr>
          <p:cNvCxnSpPr/>
          <p:nvPr/>
        </p:nvCxnSpPr>
        <p:spPr>
          <a:xfrm flipV="1">
            <a:off x="2444116" y="1600200"/>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EDDBBD-1DFA-4030-9450-EF422234BAF2}"/>
              </a:ext>
            </a:extLst>
          </p:cNvPr>
          <p:cNvCxnSpPr/>
          <p:nvPr/>
        </p:nvCxnSpPr>
        <p:spPr>
          <a:xfrm flipH="1">
            <a:off x="2444116" y="1600200"/>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55EC9AD6-0EDD-444D-966E-B4A1F76BD651}"/>
              </a:ext>
            </a:extLst>
          </p:cNvPr>
          <p:cNvSpPr/>
          <p:nvPr/>
        </p:nvSpPr>
        <p:spPr>
          <a:xfrm rot="10800000">
            <a:off x="2310766" y="1948183"/>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8" name="TextBox 77">
            <a:extLst>
              <a:ext uri="{FF2B5EF4-FFF2-40B4-BE49-F238E27FC236}">
                <a16:creationId xmlns:a16="http://schemas.microsoft.com/office/drawing/2014/main" id="{F10F5702-48A0-4B8C-BAE4-38B6628A9620}"/>
              </a:ext>
            </a:extLst>
          </p:cNvPr>
          <p:cNvSpPr txBox="1"/>
          <p:nvPr/>
        </p:nvSpPr>
        <p:spPr>
          <a:xfrm>
            <a:off x="1335956" y="2172122"/>
            <a:ext cx="1949618" cy="369332"/>
          </a:xfrm>
          <a:prstGeom prst="rect">
            <a:avLst/>
          </a:prstGeom>
          <a:noFill/>
        </p:spPr>
        <p:txBody>
          <a:bodyPr wrap="square" rtlCol="0">
            <a:spAutoFit/>
          </a:bodyPr>
          <a:lstStyle/>
          <a:p>
            <a:r>
              <a:rPr lang="en-US" dirty="0"/>
              <a:t>120MW Load</a:t>
            </a:r>
          </a:p>
        </p:txBody>
      </p:sp>
      <p:sp>
        <p:nvSpPr>
          <p:cNvPr id="79" name="TextBox 78">
            <a:extLst>
              <a:ext uri="{FF2B5EF4-FFF2-40B4-BE49-F238E27FC236}">
                <a16:creationId xmlns:a16="http://schemas.microsoft.com/office/drawing/2014/main" id="{0D2E37DC-8680-4D95-9C43-FD552764B067}"/>
              </a:ext>
            </a:extLst>
          </p:cNvPr>
          <p:cNvSpPr txBox="1"/>
          <p:nvPr/>
        </p:nvSpPr>
        <p:spPr>
          <a:xfrm>
            <a:off x="6329339" y="2258825"/>
            <a:ext cx="1949618" cy="369332"/>
          </a:xfrm>
          <a:prstGeom prst="rect">
            <a:avLst/>
          </a:prstGeom>
          <a:noFill/>
        </p:spPr>
        <p:txBody>
          <a:bodyPr wrap="square" rtlCol="0">
            <a:spAutoFit/>
          </a:bodyPr>
          <a:lstStyle/>
          <a:p>
            <a:r>
              <a:rPr lang="en-US" dirty="0"/>
              <a:t>120MW Load</a:t>
            </a:r>
          </a:p>
        </p:txBody>
      </p:sp>
      <p:sp>
        <p:nvSpPr>
          <p:cNvPr id="81" name="TextBox 80">
            <a:extLst>
              <a:ext uri="{FF2B5EF4-FFF2-40B4-BE49-F238E27FC236}">
                <a16:creationId xmlns:a16="http://schemas.microsoft.com/office/drawing/2014/main" id="{4339D48D-7103-4591-9455-BD5443579B7F}"/>
              </a:ext>
            </a:extLst>
          </p:cNvPr>
          <p:cNvSpPr txBox="1"/>
          <p:nvPr/>
        </p:nvSpPr>
        <p:spPr>
          <a:xfrm>
            <a:off x="2000227" y="5607063"/>
            <a:ext cx="865822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Eligible Resources with ON status contribute HSL-BP to RTOLCAP </a:t>
            </a:r>
          </a:p>
          <a:p>
            <a:pPr marL="285750" indent="-285750">
              <a:buFont typeface="Arial" panose="020B0604020202020204" pitchFamily="34" charset="0"/>
              <a:buChar char="•"/>
            </a:pPr>
            <a:r>
              <a:rPr lang="en-US" sz="1400" dirty="0"/>
              <a:t>Total RTOLCAP is 60MW</a:t>
            </a:r>
          </a:p>
          <a:p>
            <a:pPr marL="285750" indent="-285750">
              <a:buFont typeface="Arial" panose="020B0604020202020204" pitchFamily="34" charset="0"/>
              <a:buChar char="•"/>
            </a:pPr>
            <a:r>
              <a:rPr lang="en-US" sz="1400" dirty="0"/>
              <a:t>G4 capacity is included in RTOFFCAP if its cold start time is less than 30 minutes</a:t>
            </a:r>
          </a:p>
        </p:txBody>
      </p:sp>
      <p:sp>
        <p:nvSpPr>
          <p:cNvPr id="3" name="TextBox 2">
            <a:extLst>
              <a:ext uri="{FF2B5EF4-FFF2-40B4-BE49-F238E27FC236}">
                <a16:creationId xmlns:a16="http://schemas.microsoft.com/office/drawing/2014/main" id="{7D232ACB-CA16-479F-B673-31E2C8FBDBBA}"/>
              </a:ext>
            </a:extLst>
          </p:cNvPr>
          <p:cNvSpPr txBox="1"/>
          <p:nvPr/>
        </p:nvSpPr>
        <p:spPr>
          <a:xfrm>
            <a:off x="2377394" y="6561138"/>
            <a:ext cx="6809195" cy="261610"/>
          </a:xfrm>
          <a:prstGeom prst="rect">
            <a:avLst/>
          </a:prstGeom>
          <a:noFill/>
        </p:spPr>
        <p:txBody>
          <a:bodyPr wrap="square" rtlCol="0">
            <a:spAutoFit/>
          </a:bodyPr>
          <a:lstStyle/>
          <a:p>
            <a:r>
              <a:rPr lang="en-US" sz="1100" dirty="0"/>
              <a:t>Reference: </a:t>
            </a:r>
            <a:r>
              <a:rPr lang="en-US" sz="1100" b="0" i="0" u="sng" dirty="0">
                <a:solidFill>
                  <a:srgbClr val="00408F"/>
                </a:solidFill>
                <a:effectLst/>
                <a:latin typeface="Roboto" panose="02000000000000000000" pitchFamily="2" charset="0"/>
                <a:hlinkClick r:id="rId3" tooltip="Methodology for Implementing ORDC to Calculate Real-Time Reserve Price Adder"/>
              </a:rPr>
              <a:t>Methodology for Implementing ORDC to Calculate Real-Time Reserve Price Adder</a:t>
            </a:r>
            <a:endParaRPr lang="en-US" sz="1100" dirty="0"/>
          </a:p>
        </p:txBody>
      </p:sp>
    </p:spTree>
    <p:extLst>
      <p:ext uri="{BB962C8B-B14F-4D97-AF65-F5344CB8AC3E}">
        <p14:creationId xmlns:p14="http://schemas.microsoft.com/office/powerpoint/2010/main" val="42815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Accounting for RUCs in ORDC Calculations– a four-bus example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
        <p:nvSpPr>
          <p:cNvPr id="8" name="Oval 7">
            <a:extLst>
              <a:ext uri="{FF2B5EF4-FFF2-40B4-BE49-F238E27FC236}">
                <a16:creationId xmlns:a16="http://schemas.microsoft.com/office/drawing/2014/main" id="{4F42B21B-59F6-4BE5-B8AF-CBDCC508B684}"/>
              </a:ext>
            </a:extLst>
          </p:cNvPr>
          <p:cNvSpPr/>
          <p:nvPr/>
        </p:nvSpPr>
        <p:spPr>
          <a:xfrm>
            <a:off x="1658973" y="101813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552A9B9-479D-4B88-920F-BE6F764CD6C1}"/>
              </a:ext>
            </a:extLst>
          </p:cNvPr>
          <p:cNvSpPr/>
          <p:nvPr/>
        </p:nvSpPr>
        <p:spPr>
          <a:xfrm>
            <a:off x="2891021" y="76200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0" name="Straight Connector 9">
            <a:extLst>
              <a:ext uri="{FF2B5EF4-FFF2-40B4-BE49-F238E27FC236}">
                <a16:creationId xmlns:a16="http://schemas.microsoft.com/office/drawing/2014/main" id="{17FA9187-E717-47F1-908F-841C140C7ACF}"/>
              </a:ext>
            </a:extLst>
          </p:cNvPr>
          <p:cNvCxnSpPr>
            <a:cxnSpLocks/>
          </p:cNvCxnSpPr>
          <p:nvPr/>
        </p:nvCxnSpPr>
        <p:spPr>
          <a:xfrm>
            <a:off x="2264559" y="132397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90270D-F413-485C-B413-4A481D8E89A3}"/>
              </a:ext>
            </a:extLst>
          </p:cNvPr>
          <p:cNvSpPr/>
          <p:nvPr/>
        </p:nvSpPr>
        <p:spPr>
          <a:xfrm>
            <a:off x="6185049" y="78273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16" name="Straight Connector 15">
            <a:extLst>
              <a:ext uri="{FF2B5EF4-FFF2-40B4-BE49-F238E27FC236}">
                <a16:creationId xmlns:a16="http://schemas.microsoft.com/office/drawing/2014/main" id="{292F2474-6D3A-452B-8191-7F1B6C760D35}"/>
              </a:ext>
            </a:extLst>
          </p:cNvPr>
          <p:cNvCxnSpPr>
            <a:cxnSpLocks/>
            <a:endCxn id="15" idx="3"/>
          </p:cNvCxnSpPr>
          <p:nvPr/>
        </p:nvCxnSpPr>
        <p:spPr>
          <a:xfrm flipH="1">
            <a:off x="6265262" y="134470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8C8B53-A1BC-46F6-9237-A8B8C4FCD803}"/>
              </a:ext>
            </a:extLst>
          </p:cNvPr>
          <p:cNvCxnSpPr>
            <a:cxnSpLocks/>
          </p:cNvCxnSpPr>
          <p:nvPr/>
        </p:nvCxnSpPr>
        <p:spPr>
          <a:xfrm>
            <a:off x="2985523" y="1017166"/>
            <a:ext cx="31831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E903D6D-D504-4946-9A71-D187DFA135A9}"/>
              </a:ext>
            </a:extLst>
          </p:cNvPr>
          <p:cNvSpPr/>
          <p:nvPr/>
        </p:nvSpPr>
        <p:spPr>
          <a:xfrm>
            <a:off x="2907882" y="258912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7B42F025-D48F-4ED3-9CC8-0BD6FEE57808}"/>
              </a:ext>
            </a:extLst>
          </p:cNvPr>
          <p:cNvCxnSpPr>
            <a:cxnSpLocks/>
          </p:cNvCxnSpPr>
          <p:nvPr/>
        </p:nvCxnSpPr>
        <p:spPr>
          <a:xfrm>
            <a:off x="2281420" y="315109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3794248-4C39-4690-9FF7-A6AA03D24CDF}"/>
              </a:ext>
            </a:extLst>
          </p:cNvPr>
          <p:cNvSpPr/>
          <p:nvPr/>
        </p:nvSpPr>
        <p:spPr>
          <a:xfrm>
            <a:off x="6201910" y="260985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30" name="Straight Connector 29">
            <a:extLst>
              <a:ext uri="{FF2B5EF4-FFF2-40B4-BE49-F238E27FC236}">
                <a16:creationId xmlns:a16="http://schemas.microsoft.com/office/drawing/2014/main" id="{7F2FEE8E-C872-4BFA-949C-92CD73F69797}"/>
              </a:ext>
            </a:extLst>
          </p:cNvPr>
          <p:cNvCxnSpPr>
            <a:cxnSpLocks/>
            <a:endCxn id="29" idx="3"/>
          </p:cNvCxnSpPr>
          <p:nvPr/>
        </p:nvCxnSpPr>
        <p:spPr>
          <a:xfrm flipH="1">
            <a:off x="6282123" y="317182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E2734C-E8BF-492B-A3CB-A63F6583B0E1}"/>
              </a:ext>
            </a:extLst>
          </p:cNvPr>
          <p:cNvCxnSpPr>
            <a:cxnSpLocks/>
          </p:cNvCxnSpPr>
          <p:nvPr/>
        </p:nvCxnSpPr>
        <p:spPr>
          <a:xfrm flipV="1">
            <a:off x="2985523" y="3429000"/>
            <a:ext cx="3200035" cy="27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BFD4CC-230B-492A-A374-B63ADF055B6B}"/>
              </a:ext>
            </a:extLst>
          </p:cNvPr>
          <p:cNvCxnSpPr>
            <a:cxnSpLocks/>
          </p:cNvCxnSpPr>
          <p:nvPr/>
        </p:nvCxnSpPr>
        <p:spPr>
          <a:xfrm>
            <a:off x="2986088" y="1600200"/>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CAFA5A-F98C-4814-B6D4-5F8631D8878A}"/>
              </a:ext>
            </a:extLst>
          </p:cNvPr>
          <p:cNvCxnSpPr>
            <a:cxnSpLocks/>
          </p:cNvCxnSpPr>
          <p:nvPr/>
        </p:nvCxnSpPr>
        <p:spPr>
          <a:xfrm flipH="1">
            <a:off x="3276599" y="1600200"/>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C36FA1-3C1F-4321-8728-5817898DB6AF}"/>
              </a:ext>
            </a:extLst>
          </p:cNvPr>
          <p:cNvCxnSpPr>
            <a:cxnSpLocks/>
          </p:cNvCxnSpPr>
          <p:nvPr/>
        </p:nvCxnSpPr>
        <p:spPr>
          <a:xfrm>
            <a:off x="2985805" y="2852176"/>
            <a:ext cx="2910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BCAFC4-3287-4270-98A7-6EEBC7935C98}"/>
              </a:ext>
            </a:extLst>
          </p:cNvPr>
          <p:cNvCxnSpPr>
            <a:cxnSpLocks/>
          </p:cNvCxnSpPr>
          <p:nvPr/>
        </p:nvCxnSpPr>
        <p:spPr>
          <a:xfrm>
            <a:off x="5894537" y="156308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1F70DD-6998-4890-B155-906CC1E462C7}"/>
              </a:ext>
            </a:extLst>
          </p:cNvPr>
          <p:cNvCxnSpPr>
            <a:cxnSpLocks/>
          </p:cNvCxnSpPr>
          <p:nvPr/>
        </p:nvCxnSpPr>
        <p:spPr>
          <a:xfrm flipH="1">
            <a:off x="5897163" y="1551035"/>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2ADFAE-262D-43DA-9555-1D3C2EC925DE}"/>
              </a:ext>
            </a:extLst>
          </p:cNvPr>
          <p:cNvCxnSpPr>
            <a:cxnSpLocks/>
          </p:cNvCxnSpPr>
          <p:nvPr/>
        </p:nvCxnSpPr>
        <p:spPr>
          <a:xfrm>
            <a:off x="5894538" y="280301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62C70-5BC8-4C8C-9DED-6E3F47D9F335}"/>
              </a:ext>
            </a:extLst>
          </p:cNvPr>
          <p:cNvCxnSpPr/>
          <p:nvPr/>
        </p:nvCxnSpPr>
        <p:spPr>
          <a:xfrm flipV="1">
            <a:off x="6698980" y="1571592"/>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C3C256-9A2D-49B2-AB4A-83D41BDA2EED}"/>
              </a:ext>
            </a:extLst>
          </p:cNvPr>
          <p:cNvCxnSpPr/>
          <p:nvPr/>
        </p:nvCxnSpPr>
        <p:spPr>
          <a:xfrm flipH="1">
            <a:off x="6255444" y="1571592"/>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550ECFCA-3A49-41E8-8CEA-49167FA2E294}"/>
              </a:ext>
            </a:extLst>
          </p:cNvPr>
          <p:cNvSpPr/>
          <p:nvPr/>
        </p:nvSpPr>
        <p:spPr>
          <a:xfrm rot="10800000">
            <a:off x="6565630" y="1919575"/>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1" name="TextBox 75">
            <a:extLst>
              <a:ext uri="{FF2B5EF4-FFF2-40B4-BE49-F238E27FC236}">
                <a16:creationId xmlns:a16="http://schemas.microsoft.com/office/drawing/2014/main" id="{3D8E4A00-B34A-4F4F-8CB3-0D5227633B83}"/>
              </a:ext>
            </a:extLst>
          </p:cNvPr>
          <p:cNvSpPr txBox="1"/>
          <p:nvPr/>
        </p:nvSpPr>
        <p:spPr>
          <a:xfrm rot="16200000" flipH="1">
            <a:off x="1802023" y="111219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3" name="Oval 52">
            <a:extLst>
              <a:ext uri="{FF2B5EF4-FFF2-40B4-BE49-F238E27FC236}">
                <a16:creationId xmlns:a16="http://schemas.microsoft.com/office/drawing/2014/main" id="{E3AD848A-B766-402E-BD1A-9B4FB94BB819}"/>
              </a:ext>
            </a:extLst>
          </p:cNvPr>
          <p:cNvSpPr/>
          <p:nvPr/>
        </p:nvSpPr>
        <p:spPr>
          <a:xfrm>
            <a:off x="1672953" y="286766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4" name="TextBox 75">
            <a:extLst>
              <a:ext uri="{FF2B5EF4-FFF2-40B4-BE49-F238E27FC236}">
                <a16:creationId xmlns:a16="http://schemas.microsoft.com/office/drawing/2014/main" id="{8A596FEE-F26E-4C1E-9B8B-14DBC6E2B1E2}"/>
              </a:ext>
            </a:extLst>
          </p:cNvPr>
          <p:cNvSpPr txBox="1"/>
          <p:nvPr/>
        </p:nvSpPr>
        <p:spPr>
          <a:xfrm rot="16200000" flipH="1">
            <a:off x="1816003" y="296172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8" name="Oval 57">
            <a:extLst>
              <a:ext uri="{FF2B5EF4-FFF2-40B4-BE49-F238E27FC236}">
                <a16:creationId xmlns:a16="http://schemas.microsoft.com/office/drawing/2014/main" id="{4B9E7DDC-F8BC-4E47-AFB9-D06E4138424C}"/>
              </a:ext>
            </a:extLst>
          </p:cNvPr>
          <p:cNvSpPr/>
          <p:nvPr/>
        </p:nvSpPr>
        <p:spPr>
          <a:xfrm>
            <a:off x="7010400" y="28956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9" name="TextBox 75">
            <a:extLst>
              <a:ext uri="{FF2B5EF4-FFF2-40B4-BE49-F238E27FC236}">
                <a16:creationId xmlns:a16="http://schemas.microsoft.com/office/drawing/2014/main" id="{A6DAD200-652B-4662-BD8F-2A4360521BAF}"/>
              </a:ext>
            </a:extLst>
          </p:cNvPr>
          <p:cNvSpPr txBox="1"/>
          <p:nvPr/>
        </p:nvSpPr>
        <p:spPr>
          <a:xfrm rot="16200000" flipH="1">
            <a:off x="7153450" y="29896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0" name="Oval 59">
            <a:extLst>
              <a:ext uri="{FF2B5EF4-FFF2-40B4-BE49-F238E27FC236}">
                <a16:creationId xmlns:a16="http://schemas.microsoft.com/office/drawing/2014/main" id="{BAC11156-C323-4854-85DE-2EF7158D0187}"/>
              </a:ext>
            </a:extLst>
          </p:cNvPr>
          <p:cNvSpPr/>
          <p:nvPr/>
        </p:nvSpPr>
        <p:spPr>
          <a:xfrm>
            <a:off x="7010400" y="10668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1" name="TextBox 75">
            <a:extLst>
              <a:ext uri="{FF2B5EF4-FFF2-40B4-BE49-F238E27FC236}">
                <a16:creationId xmlns:a16="http://schemas.microsoft.com/office/drawing/2014/main" id="{19279A64-8C96-4337-98DC-83B668B58D08}"/>
              </a:ext>
            </a:extLst>
          </p:cNvPr>
          <p:cNvSpPr txBox="1"/>
          <p:nvPr/>
        </p:nvSpPr>
        <p:spPr>
          <a:xfrm rot="16200000" flipH="1">
            <a:off x="7153450" y="11608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2" name="TextBox 61">
            <a:extLst>
              <a:ext uri="{FF2B5EF4-FFF2-40B4-BE49-F238E27FC236}">
                <a16:creationId xmlns:a16="http://schemas.microsoft.com/office/drawing/2014/main" id="{DD83C194-83A9-4ED1-AD7B-0535E55B2130}"/>
              </a:ext>
            </a:extLst>
          </p:cNvPr>
          <p:cNvSpPr txBox="1"/>
          <p:nvPr/>
        </p:nvSpPr>
        <p:spPr>
          <a:xfrm>
            <a:off x="7714806" y="2935318"/>
            <a:ext cx="1949618" cy="738664"/>
          </a:xfrm>
          <a:prstGeom prst="rect">
            <a:avLst/>
          </a:prstGeom>
          <a:noFill/>
        </p:spPr>
        <p:txBody>
          <a:bodyPr wrap="square" rtlCol="0">
            <a:spAutoFit/>
          </a:bodyPr>
          <a:lstStyle/>
          <a:p>
            <a:r>
              <a:rPr lang="en-US" sz="1400" dirty="0"/>
              <a:t>Status: </a:t>
            </a:r>
            <a:r>
              <a:rPr lang="en-US" sz="1400" dirty="0">
                <a:highlight>
                  <a:srgbClr val="FFFF00"/>
                </a:highlight>
              </a:rPr>
              <a:t>ONRUC</a:t>
            </a:r>
          </a:p>
          <a:p>
            <a:r>
              <a:rPr lang="en-US" sz="1400" dirty="0">
                <a:highlight>
                  <a:srgbClr val="FFFF00"/>
                </a:highlight>
              </a:rPr>
              <a:t>HSL: 100MW</a:t>
            </a:r>
          </a:p>
          <a:p>
            <a:r>
              <a:rPr lang="en-US" sz="1400" dirty="0">
                <a:highlight>
                  <a:srgbClr val="FFFF00"/>
                </a:highlight>
              </a:rPr>
              <a:t>BP: 20MW</a:t>
            </a:r>
          </a:p>
        </p:txBody>
      </p:sp>
      <p:sp>
        <p:nvSpPr>
          <p:cNvPr id="63" name="TextBox 62">
            <a:extLst>
              <a:ext uri="{FF2B5EF4-FFF2-40B4-BE49-F238E27FC236}">
                <a16:creationId xmlns:a16="http://schemas.microsoft.com/office/drawing/2014/main" id="{41CACE79-2E47-4645-814E-5FC863174325}"/>
              </a:ext>
            </a:extLst>
          </p:cNvPr>
          <p:cNvSpPr txBox="1"/>
          <p:nvPr/>
        </p:nvSpPr>
        <p:spPr>
          <a:xfrm>
            <a:off x="7590001" y="600728"/>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a:t>
            </a:r>
            <a:r>
              <a:rPr lang="en-US" sz="1400" dirty="0">
                <a:highlight>
                  <a:srgbClr val="FFFF00"/>
                </a:highlight>
              </a:rPr>
              <a:t>50MW</a:t>
            </a:r>
          </a:p>
        </p:txBody>
      </p:sp>
      <p:sp>
        <p:nvSpPr>
          <p:cNvPr id="64" name="TextBox 63">
            <a:extLst>
              <a:ext uri="{FF2B5EF4-FFF2-40B4-BE49-F238E27FC236}">
                <a16:creationId xmlns:a16="http://schemas.microsoft.com/office/drawing/2014/main" id="{BCC1AD39-C973-46FE-B1F6-2E89383F20CC}"/>
              </a:ext>
            </a:extLst>
          </p:cNvPr>
          <p:cNvSpPr txBox="1"/>
          <p:nvPr/>
        </p:nvSpPr>
        <p:spPr>
          <a:xfrm>
            <a:off x="454385" y="2803147"/>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a:t>
            </a:r>
            <a:r>
              <a:rPr lang="en-US" sz="1400" dirty="0">
                <a:highlight>
                  <a:srgbClr val="FFFF00"/>
                </a:highlight>
              </a:rPr>
              <a:t>70MW</a:t>
            </a:r>
          </a:p>
        </p:txBody>
      </p:sp>
      <p:sp>
        <p:nvSpPr>
          <p:cNvPr id="65" name="TextBox 64">
            <a:extLst>
              <a:ext uri="{FF2B5EF4-FFF2-40B4-BE49-F238E27FC236}">
                <a16:creationId xmlns:a16="http://schemas.microsoft.com/office/drawing/2014/main" id="{CBD2FDB5-D7C6-44B2-8877-EB09AF7E78A2}"/>
              </a:ext>
            </a:extLst>
          </p:cNvPr>
          <p:cNvSpPr txBox="1"/>
          <p:nvPr/>
        </p:nvSpPr>
        <p:spPr>
          <a:xfrm>
            <a:off x="427776" y="882044"/>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100MW</a:t>
            </a:r>
          </a:p>
        </p:txBody>
      </p:sp>
      <p:sp>
        <p:nvSpPr>
          <p:cNvPr id="68" name="TextBox 67">
            <a:extLst>
              <a:ext uri="{FF2B5EF4-FFF2-40B4-BE49-F238E27FC236}">
                <a16:creationId xmlns:a16="http://schemas.microsoft.com/office/drawing/2014/main" id="{8961C9FD-60D0-46C8-9DEA-9138A87C3936}"/>
              </a:ext>
            </a:extLst>
          </p:cNvPr>
          <p:cNvSpPr txBox="1"/>
          <p:nvPr/>
        </p:nvSpPr>
        <p:spPr>
          <a:xfrm>
            <a:off x="1733940" y="3465243"/>
            <a:ext cx="1949618" cy="369332"/>
          </a:xfrm>
          <a:prstGeom prst="rect">
            <a:avLst/>
          </a:prstGeom>
          <a:noFill/>
        </p:spPr>
        <p:txBody>
          <a:bodyPr wrap="square" rtlCol="0">
            <a:spAutoFit/>
          </a:bodyPr>
          <a:lstStyle/>
          <a:p>
            <a:r>
              <a:rPr lang="en-US" dirty="0"/>
              <a:t>G2</a:t>
            </a:r>
          </a:p>
        </p:txBody>
      </p:sp>
      <p:sp>
        <p:nvSpPr>
          <p:cNvPr id="69" name="TextBox 68">
            <a:extLst>
              <a:ext uri="{FF2B5EF4-FFF2-40B4-BE49-F238E27FC236}">
                <a16:creationId xmlns:a16="http://schemas.microsoft.com/office/drawing/2014/main" id="{8DD1AB03-7B25-49FE-B5D5-84A9AAF7CD5D}"/>
              </a:ext>
            </a:extLst>
          </p:cNvPr>
          <p:cNvSpPr txBox="1"/>
          <p:nvPr/>
        </p:nvSpPr>
        <p:spPr>
          <a:xfrm>
            <a:off x="1713538" y="1582530"/>
            <a:ext cx="1949618" cy="369332"/>
          </a:xfrm>
          <a:prstGeom prst="rect">
            <a:avLst/>
          </a:prstGeom>
          <a:noFill/>
        </p:spPr>
        <p:txBody>
          <a:bodyPr wrap="square" rtlCol="0">
            <a:spAutoFit/>
          </a:bodyPr>
          <a:lstStyle/>
          <a:p>
            <a:r>
              <a:rPr lang="en-US" dirty="0"/>
              <a:t>G1</a:t>
            </a:r>
          </a:p>
        </p:txBody>
      </p:sp>
      <p:sp>
        <p:nvSpPr>
          <p:cNvPr id="70" name="TextBox 69">
            <a:extLst>
              <a:ext uri="{FF2B5EF4-FFF2-40B4-BE49-F238E27FC236}">
                <a16:creationId xmlns:a16="http://schemas.microsoft.com/office/drawing/2014/main" id="{79B05F8C-1674-445F-9A6E-B1A66D35C995}"/>
              </a:ext>
            </a:extLst>
          </p:cNvPr>
          <p:cNvSpPr txBox="1"/>
          <p:nvPr/>
        </p:nvSpPr>
        <p:spPr>
          <a:xfrm>
            <a:off x="7061251" y="1627538"/>
            <a:ext cx="1949618" cy="369332"/>
          </a:xfrm>
          <a:prstGeom prst="rect">
            <a:avLst/>
          </a:prstGeom>
          <a:noFill/>
        </p:spPr>
        <p:txBody>
          <a:bodyPr wrap="square" rtlCol="0">
            <a:spAutoFit/>
          </a:bodyPr>
          <a:lstStyle/>
          <a:p>
            <a:r>
              <a:rPr lang="en-US" dirty="0"/>
              <a:t>G3</a:t>
            </a:r>
          </a:p>
        </p:txBody>
      </p:sp>
      <p:sp>
        <p:nvSpPr>
          <p:cNvPr id="71" name="TextBox 70">
            <a:extLst>
              <a:ext uri="{FF2B5EF4-FFF2-40B4-BE49-F238E27FC236}">
                <a16:creationId xmlns:a16="http://schemas.microsoft.com/office/drawing/2014/main" id="{205194DA-958D-4FC5-925F-4DEAF73CB731}"/>
              </a:ext>
            </a:extLst>
          </p:cNvPr>
          <p:cNvSpPr txBox="1"/>
          <p:nvPr/>
        </p:nvSpPr>
        <p:spPr>
          <a:xfrm>
            <a:off x="7069279" y="3463993"/>
            <a:ext cx="1949618" cy="369332"/>
          </a:xfrm>
          <a:prstGeom prst="rect">
            <a:avLst/>
          </a:prstGeom>
          <a:noFill/>
        </p:spPr>
        <p:txBody>
          <a:bodyPr wrap="square" rtlCol="0">
            <a:spAutoFit/>
          </a:bodyPr>
          <a:lstStyle/>
          <a:p>
            <a:r>
              <a:rPr lang="en-US" dirty="0"/>
              <a:t>G4</a:t>
            </a:r>
          </a:p>
        </p:txBody>
      </p:sp>
      <p:graphicFrame>
        <p:nvGraphicFramePr>
          <p:cNvPr id="73" name="Table 73">
            <a:extLst>
              <a:ext uri="{FF2B5EF4-FFF2-40B4-BE49-F238E27FC236}">
                <a16:creationId xmlns:a16="http://schemas.microsoft.com/office/drawing/2014/main" id="{B847FDA2-8EA5-41EA-BD29-250F57E7273B}"/>
              </a:ext>
            </a:extLst>
          </p:cNvPr>
          <p:cNvGraphicFramePr>
            <a:graphicFrameLocks noGrp="1"/>
          </p:cNvGraphicFramePr>
          <p:nvPr/>
        </p:nvGraphicFramePr>
        <p:xfrm>
          <a:off x="1616970" y="3853995"/>
          <a:ext cx="6096000" cy="1737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206140612"/>
                    </a:ext>
                  </a:extLst>
                </a:gridCol>
                <a:gridCol w="1219200">
                  <a:extLst>
                    <a:ext uri="{9D8B030D-6E8A-4147-A177-3AD203B41FA5}">
                      <a16:colId xmlns:a16="http://schemas.microsoft.com/office/drawing/2014/main" val="749013484"/>
                    </a:ext>
                  </a:extLst>
                </a:gridCol>
                <a:gridCol w="1219200">
                  <a:extLst>
                    <a:ext uri="{9D8B030D-6E8A-4147-A177-3AD203B41FA5}">
                      <a16:colId xmlns:a16="http://schemas.microsoft.com/office/drawing/2014/main" val="359866828"/>
                    </a:ext>
                  </a:extLst>
                </a:gridCol>
                <a:gridCol w="1219200">
                  <a:extLst>
                    <a:ext uri="{9D8B030D-6E8A-4147-A177-3AD203B41FA5}">
                      <a16:colId xmlns:a16="http://schemas.microsoft.com/office/drawing/2014/main" val="1761507673"/>
                    </a:ext>
                  </a:extLst>
                </a:gridCol>
                <a:gridCol w="1219200">
                  <a:extLst>
                    <a:ext uri="{9D8B030D-6E8A-4147-A177-3AD203B41FA5}">
                      <a16:colId xmlns:a16="http://schemas.microsoft.com/office/drawing/2014/main" val="259279794"/>
                    </a:ext>
                  </a:extLst>
                </a:gridCol>
              </a:tblGrid>
              <a:tr h="478570">
                <a:tc>
                  <a:txBody>
                    <a:bodyPr/>
                    <a:lstStyle/>
                    <a:p>
                      <a:r>
                        <a:rPr lang="en-US" sz="1400" dirty="0"/>
                        <a:t>Resource</a:t>
                      </a:r>
                    </a:p>
                  </a:txBody>
                  <a:tcPr/>
                </a:tc>
                <a:tc>
                  <a:txBody>
                    <a:bodyPr/>
                    <a:lstStyle/>
                    <a:p>
                      <a:r>
                        <a:rPr lang="en-US" sz="1400" dirty="0"/>
                        <a:t>Status</a:t>
                      </a:r>
                    </a:p>
                  </a:txBody>
                  <a:tcPr/>
                </a:tc>
                <a:tc>
                  <a:txBody>
                    <a:bodyPr/>
                    <a:lstStyle/>
                    <a:p>
                      <a:r>
                        <a:rPr lang="en-US" sz="1400" dirty="0"/>
                        <a:t>RTOLHSL</a:t>
                      </a:r>
                    </a:p>
                  </a:txBody>
                  <a:tcPr/>
                </a:tc>
                <a:tc>
                  <a:txBody>
                    <a:bodyPr/>
                    <a:lstStyle/>
                    <a:p>
                      <a:r>
                        <a:rPr lang="en-US" sz="1400" dirty="0"/>
                        <a:t>RTBP</a:t>
                      </a:r>
                    </a:p>
                  </a:txBody>
                  <a:tcPr/>
                </a:tc>
                <a:tc>
                  <a:txBody>
                    <a:bodyPr/>
                    <a:lstStyle/>
                    <a:p>
                      <a:r>
                        <a:rPr lang="en-US" sz="1400" dirty="0"/>
                        <a:t>RTOLCAP contribution</a:t>
                      </a:r>
                    </a:p>
                  </a:txBody>
                  <a:tcPr/>
                </a:tc>
                <a:extLst>
                  <a:ext uri="{0D108BD9-81ED-4DB2-BD59-A6C34878D82A}">
                    <a16:rowId xmlns:a16="http://schemas.microsoft.com/office/drawing/2014/main" val="92144192"/>
                  </a:ext>
                </a:extLst>
              </a:tr>
              <a:tr h="300735">
                <a:tc>
                  <a:txBody>
                    <a:bodyPr/>
                    <a:lstStyle/>
                    <a:p>
                      <a:r>
                        <a:rPr lang="en-US" sz="1400" dirty="0"/>
                        <a:t>G1</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100</a:t>
                      </a:r>
                    </a:p>
                  </a:txBody>
                  <a:tcPr/>
                </a:tc>
                <a:tc>
                  <a:txBody>
                    <a:bodyPr/>
                    <a:lstStyle/>
                    <a:p>
                      <a:r>
                        <a:rPr lang="en-US" sz="1400" dirty="0"/>
                        <a:t>0</a:t>
                      </a:r>
                    </a:p>
                  </a:txBody>
                  <a:tcPr/>
                </a:tc>
                <a:extLst>
                  <a:ext uri="{0D108BD9-81ED-4DB2-BD59-A6C34878D82A}">
                    <a16:rowId xmlns:a16="http://schemas.microsoft.com/office/drawing/2014/main" val="3505000117"/>
                  </a:ext>
                </a:extLst>
              </a:tr>
              <a:tr h="300735">
                <a:tc>
                  <a:txBody>
                    <a:bodyPr/>
                    <a:lstStyle/>
                    <a:p>
                      <a:r>
                        <a:rPr lang="en-US" sz="1400" dirty="0"/>
                        <a:t>G2</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highlight>
                            <a:srgbClr val="FFFF00"/>
                          </a:highlight>
                        </a:rPr>
                        <a:t>70</a:t>
                      </a:r>
                    </a:p>
                  </a:txBody>
                  <a:tcPr/>
                </a:tc>
                <a:tc>
                  <a:txBody>
                    <a:bodyPr/>
                    <a:lstStyle/>
                    <a:p>
                      <a:r>
                        <a:rPr lang="en-US" sz="1400" dirty="0">
                          <a:highlight>
                            <a:srgbClr val="FFFF00"/>
                          </a:highlight>
                        </a:rPr>
                        <a:t>30</a:t>
                      </a:r>
                    </a:p>
                  </a:txBody>
                  <a:tcPr/>
                </a:tc>
                <a:extLst>
                  <a:ext uri="{0D108BD9-81ED-4DB2-BD59-A6C34878D82A}">
                    <a16:rowId xmlns:a16="http://schemas.microsoft.com/office/drawing/2014/main" val="3723656899"/>
                  </a:ext>
                </a:extLst>
              </a:tr>
              <a:tr h="300735">
                <a:tc>
                  <a:txBody>
                    <a:bodyPr/>
                    <a:lstStyle/>
                    <a:p>
                      <a:r>
                        <a:rPr lang="en-US" sz="1400" dirty="0"/>
                        <a:t>G3</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highlight>
                            <a:srgbClr val="FFFF00"/>
                          </a:highlight>
                        </a:rPr>
                        <a:t>50</a:t>
                      </a:r>
                    </a:p>
                  </a:txBody>
                  <a:tcPr/>
                </a:tc>
                <a:tc>
                  <a:txBody>
                    <a:bodyPr/>
                    <a:lstStyle/>
                    <a:p>
                      <a:r>
                        <a:rPr lang="en-US" sz="1400" dirty="0">
                          <a:highlight>
                            <a:srgbClr val="FFFF00"/>
                          </a:highlight>
                        </a:rPr>
                        <a:t>50</a:t>
                      </a:r>
                    </a:p>
                  </a:txBody>
                  <a:tcPr/>
                </a:tc>
                <a:extLst>
                  <a:ext uri="{0D108BD9-81ED-4DB2-BD59-A6C34878D82A}">
                    <a16:rowId xmlns:a16="http://schemas.microsoft.com/office/drawing/2014/main" val="1949999245"/>
                  </a:ext>
                </a:extLst>
              </a:tr>
              <a:tr h="300735">
                <a:tc>
                  <a:txBody>
                    <a:bodyPr/>
                    <a:lstStyle/>
                    <a:p>
                      <a:r>
                        <a:rPr lang="en-US" sz="1400" dirty="0"/>
                        <a:t>G4</a:t>
                      </a:r>
                    </a:p>
                  </a:txBody>
                  <a:tcPr/>
                </a:tc>
                <a:tc>
                  <a:txBody>
                    <a:bodyPr/>
                    <a:lstStyle/>
                    <a:p>
                      <a:r>
                        <a:rPr lang="en-US" sz="1400" dirty="0">
                          <a:highlight>
                            <a:srgbClr val="FFFF00"/>
                          </a:highlight>
                        </a:rPr>
                        <a:t>ONRUC</a:t>
                      </a:r>
                    </a:p>
                  </a:txBody>
                  <a:tcPr/>
                </a:tc>
                <a:tc>
                  <a:txBody>
                    <a:bodyPr/>
                    <a:lstStyle/>
                    <a:p>
                      <a:r>
                        <a:rPr lang="en-US" sz="1400" dirty="0"/>
                        <a:t>0</a:t>
                      </a:r>
                    </a:p>
                  </a:txBody>
                  <a:tcPr/>
                </a:tc>
                <a:tc>
                  <a:txBody>
                    <a:bodyPr/>
                    <a:lstStyle/>
                    <a:p>
                      <a:r>
                        <a:rPr lang="en-US" sz="1400" dirty="0">
                          <a:highlight>
                            <a:srgbClr val="FFFF00"/>
                          </a:highlight>
                        </a:rPr>
                        <a:t>20</a:t>
                      </a:r>
                    </a:p>
                  </a:txBody>
                  <a:tcPr/>
                </a:tc>
                <a:tc>
                  <a:txBody>
                    <a:bodyPr/>
                    <a:lstStyle/>
                    <a:p>
                      <a:r>
                        <a:rPr lang="en-US" sz="1400" dirty="0">
                          <a:highlight>
                            <a:srgbClr val="FFFF00"/>
                          </a:highlight>
                        </a:rPr>
                        <a:t>-20</a:t>
                      </a:r>
                    </a:p>
                  </a:txBody>
                  <a:tcPr/>
                </a:tc>
                <a:extLst>
                  <a:ext uri="{0D108BD9-81ED-4DB2-BD59-A6C34878D82A}">
                    <a16:rowId xmlns:a16="http://schemas.microsoft.com/office/drawing/2014/main" val="2763111853"/>
                  </a:ext>
                </a:extLst>
              </a:tr>
            </a:tbl>
          </a:graphicData>
        </a:graphic>
      </p:graphicFrame>
      <p:cxnSp>
        <p:nvCxnSpPr>
          <p:cNvPr id="74" name="Straight Connector 73">
            <a:extLst>
              <a:ext uri="{FF2B5EF4-FFF2-40B4-BE49-F238E27FC236}">
                <a16:creationId xmlns:a16="http://schemas.microsoft.com/office/drawing/2014/main" id="{EB457933-E82E-4664-BB6E-030E05A2461E}"/>
              </a:ext>
            </a:extLst>
          </p:cNvPr>
          <p:cNvCxnSpPr/>
          <p:nvPr/>
        </p:nvCxnSpPr>
        <p:spPr>
          <a:xfrm flipV="1">
            <a:off x="2444116" y="1600200"/>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EDDBBD-1DFA-4030-9450-EF422234BAF2}"/>
              </a:ext>
            </a:extLst>
          </p:cNvPr>
          <p:cNvCxnSpPr/>
          <p:nvPr/>
        </p:nvCxnSpPr>
        <p:spPr>
          <a:xfrm flipH="1">
            <a:off x="2444116" y="1600200"/>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55EC9AD6-0EDD-444D-966E-B4A1F76BD651}"/>
              </a:ext>
            </a:extLst>
          </p:cNvPr>
          <p:cNvSpPr/>
          <p:nvPr/>
        </p:nvSpPr>
        <p:spPr>
          <a:xfrm rot="10800000">
            <a:off x="2310766" y="1948183"/>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8" name="TextBox 77">
            <a:extLst>
              <a:ext uri="{FF2B5EF4-FFF2-40B4-BE49-F238E27FC236}">
                <a16:creationId xmlns:a16="http://schemas.microsoft.com/office/drawing/2014/main" id="{F10F5702-48A0-4B8C-BAE4-38B6628A9620}"/>
              </a:ext>
            </a:extLst>
          </p:cNvPr>
          <p:cNvSpPr txBox="1"/>
          <p:nvPr/>
        </p:nvSpPr>
        <p:spPr>
          <a:xfrm>
            <a:off x="1335956" y="2172122"/>
            <a:ext cx="1949618" cy="369332"/>
          </a:xfrm>
          <a:prstGeom prst="rect">
            <a:avLst/>
          </a:prstGeom>
          <a:noFill/>
        </p:spPr>
        <p:txBody>
          <a:bodyPr wrap="square" rtlCol="0">
            <a:spAutoFit/>
          </a:bodyPr>
          <a:lstStyle/>
          <a:p>
            <a:r>
              <a:rPr lang="en-US" dirty="0"/>
              <a:t>120MW Load</a:t>
            </a:r>
          </a:p>
        </p:txBody>
      </p:sp>
      <p:sp>
        <p:nvSpPr>
          <p:cNvPr id="79" name="TextBox 78">
            <a:extLst>
              <a:ext uri="{FF2B5EF4-FFF2-40B4-BE49-F238E27FC236}">
                <a16:creationId xmlns:a16="http://schemas.microsoft.com/office/drawing/2014/main" id="{0D2E37DC-8680-4D95-9C43-FD552764B067}"/>
              </a:ext>
            </a:extLst>
          </p:cNvPr>
          <p:cNvSpPr txBox="1"/>
          <p:nvPr/>
        </p:nvSpPr>
        <p:spPr>
          <a:xfrm>
            <a:off x="6329339" y="2258825"/>
            <a:ext cx="1949618" cy="369332"/>
          </a:xfrm>
          <a:prstGeom prst="rect">
            <a:avLst/>
          </a:prstGeom>
          <a:noFill/>
        </p:spPr>
        <p:txBody>
          <a:bodyPr wrap="square" rtlCol="0">
            <a:spAutoFit/>
          </a:bodyPr>
          <a:lstStyle/>
          <a:p>
            <a:r>
              <a:rPr lang="en-US" dirty="0"/>
              <a:t>120MW Load</a:t>
            </a:r>
          </a:p>
        </p:txBody>
      </p:sp>
      <p:sp>
        <p:nvSpPr>
          <p:cNvPr id="45" name="TextBox 44">
            <a:extLst>
              <a:ext uri="{FF2B5EF4-FFF2-40B4-BE49-F238E27FC236}">
                <a16:creationId xmlns:a16="http://schemas.microsoft.com/office/drawing/2014/main" id="{4E33441E-2DB3-45B0-9701-7896098BB15F}"/>
              </a:ext>
            </a:extLst>
          </p:cNvPr>
          <p:cNvSpPr txBox="1"/>
          <p:nvPr/>
        </p:nvSpPr>
        <p:spPr>
          <a:xfrm>
            <a:off x="2004342" y="5578988"/>
            <a:ext cx="8658224"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Eligible Resources with ON status contribute HSL-BP to RTOLCAP </a:t>
            </a:r>
          </a:p>
          <a:p>
            <a:pPr marL="285750" indent="-285750">
              <a:buFont typeface="Arial" panose="020B0604020202020204" pitchFamily="34" charset="0"/>
              <a:buChar char="•"/>
            </a:pPr>
            <a:r>
              <a:rPr lang="en-US" sz="1400" dirty="0"/>
              <a:t>ONRUC Resource contributes -BP to RTOLCAP </a:t>
            </a:r>
          </a:p>
          <a:p>
            <a:pPr marL="285750" indent="-285750">
              <a:buFont typeface="Arial" panose="020B0604020202020204" pitchFamily="34" charset="0"/>
              <a:buChar char="•"/>
            </a:pPr>
            <a:r>
              <a:rPr lang="en-US" sz="1400" dirty="0"/>
              <a:t>Total RTOLCAP is still 60MW</a:t>
            </a:r>
          </a:p>
          <a:p>
            <a:pPr marL="285750" indent="-285750">
              <a:buFont typeface="Arial" panose="020B0604020202020204" pitchFamily="34" charset="0"/>
              <a:buChar char="•"/>
            </a:pPr>
            <a:r>
              <a:rPr lang="en-US" sz="1400" dirty="0"/>
              <a:t>G4 capacity is included in RTOFFCAP if its cold start time is less than 30 minutes</a:t>
            </a:r>
          </a:p>
          <a:p>
            <a:pPr marL="285750" indent="-285750">
              <a:buFont typeface="Arial" panose="020B0604020202020204" pitchFamily="34" charset="0"/>
              <a:buChar char="•"/>
            </a:pPr>
            <a:endParaRPr lang="en-US" sz="1400" dirty="0"/>
          </a:p>
        </p:txBody>
      </p:sp>
      <p:sp>
        <p:nvSpPr>
          <p:cNvPr id="46" name="TextBox 45">
            <a:extLst>
              <a:ext uri="{FF2B5EF4-FFF2-40B4-BE49-F238E27FC236}">
                <a16:creationId xmlns:a16="http://schemas.microsoft.com/office/drawing/2014/main" id="{236443D4-62D1-4C45-9E79-20855A20D363}"/>
              </a:ext>
            </a:extLst>
          </p:cNvPr>
          <p:cNvSpPr txBox="1"/>
          <p:nvPr/>
        </p:nvSpPr>
        <p:spPr>
          <a:xfrm>
            <a:off x="2377394" y="6561138"/>
            <a:ext cx="6809195" cy="261610"/>
          </a:xfrm>
          <a:prstGeom prst="rect">
            <a:avLst/>
          </a:prstGeom>
          <a:noFill/>
        </p:spPr>
        <p:txBody>
          <a:bodyPr wrap="square" rtlCol="0">
            <a:spAutoFit/>
          </a:bodyPr>
          <a:lstStyle/>
          <a:p>
            <a:r>
              <a:rPr lang="en-US" sz="1100" dirty="0"/>
              <a:t>Reference: </a:t>
            </a:r>
            <a:r>
              <a:rPr lang="en-US" sz="1100" b="0" i="0" u="sng" dirty="0">
                <a:solidFill>
                  <a:srgbClr val="00408F"/>
                </a:solidFill>
                <a:effectLst/>
                <a:latin typeface="Roboto" panose="02000000000000000000" pitchFamily="2" charset="0"/>
                <a:hlinkClick r:id="rId3" tooltip="Methodology for Implementing ORDC to Calculate Real-Time Reserve Price Adder"/>
              </a:rPr>
              <a:t>Methodology for Implementing ORDC to Calculate Real-Time Reserve Price Adder</a:t>
            </a:r>
            <a:endParaRPr lang="en-US" sz="1100" dirty="0"/>
          </a:p>
        </p:txBody>
      </p:sp>
    </p:spTree>
    <p:extLst>
      <p:ext uri="{BB962C8B-B14F-4D97-AF65-F5344CB8AC3E}">
        <p14:creationId xmlns:p14="http://schemas.microsoft.com/office/powerpoint/2010/main" val="221163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3B72-76A2-481B-B8B8-1D885BBE9376}"/>
              </a:ext>
            </a:extLst>
          </p:cNvPr>
          <p:cNvSpPr>
            <a:spLocks noGrp="1"/>
          </p:cNvSpPr>
          <p:nvPr>
            <p:ph type="title"/>
          </p:nvPr>
        </p:nvSpPr>
        <p:spPr/>
        <p:txBody>
          <a:bodyPr/>
          <a:lstStyle/>
          <a:p>
            <a:r>
              <a:rPr lang="en-US" sz="2400" dirty="0"/>
              <a:t>Accounting for RUCs in RDPA calculations</a:t>
            </a:r>
          </a:p>
        </p:txBody>
      </p:sp>
      <p:sp>
        <p:nvSpPr>
          <p:cNvPr id="3" name="Content Placeholder 2">
            <a:extLst>
              <a:ext uri="{FF2B5EF4-FFF2-40B4-BE49-F238E27FC236}">
                <a16:creationId xmlns:a16="http://schemas.microsoft.com/office/drawing/2014/main" id="{F325A32E-B119-47A5-8FD1-C02912FAAB47}"/>
              </a:ext>
            </a:extLst>
          </p:cNvPr>
          <p:cNvSpPr>
            <a:spLocks noGrp="1"/>
          </p:cNvSpPr>
          <p:nvPr>
            <p:ph idx="1"/>
          </p:nvPr>
        </p:nvSpPr>
        <p:spPr>
          <a:xfrm>
            <a:off x="304800" y="990601"/>
            <a:ext cx="8610600" cy="1828800"/>
          </a:xfrm>
        </p:spPr>
        <p:txBody>
          <a:bodyPr/>
          <a:lstStyle/>
          <a:p>
            <a:r>
              <a:rPr lang="en-US" sz="2000" dirty="0"/>
              <a:t>For the RDPA process, the low dispatch limits of RUC-instructed Resources are relaxed to zero to negate the impacts of the price-taking capacity of the Resource</a:t>
            </a:r>
          </a:p>
          <a:p>
            <a:pPr lvl="1"/>
            <a:r>
              <a:rPr lang="en-US" sz="1800" dirty="0"/>
              <a:t>All capacity from the Resource, from zero to it’s high dispatch limit, is offered in at the higher of the QSE’s submitted offer and the RUC offer floor (note that the offer floor value is part of the NPRR1092 discussion).</a:t>
            </a:r>
          </a:p>
          <a:p>
            <a:pPr lvl="1"/>
            <a:r>
              <a:rPr lang="en-US" sz="1800" dirty="0"/>
              <a:t>SCED is run an additional time to determine the price adder  </a:t>
            </a:r>
          </a:p>
        </p:txBody>
      </p:sp>
      <p:sp>
        <p:nvSpPr>
          <p:cNvPr id="4" name="Slide Number Placeholder 3">
            <a:extLst>
              <a:ext uri="{FF2B5EF4-FFF2-40B4-BE49-F238E27FC236}">
                <a16:creationId xmlns:a16="http://schemas.microsoft.com/office/drawing/2014/main" id="{9044F986-9A39-474B-BB3E-69E9F918000A}"/>
              </a:ext>
            </a:extLst>
          </p:cNvPr>
          <p:cNvSpPr>
            <a:spLocks noGrp="1"/>
          </p:cNvSpPr>
          <p:nvPr>
            <p:ph type="sldNum" sz="quarter" idx="4"/>
          </p:nvPr>
        </p:nvSpPr>
        <p:spPr/>
        <p:txBody>
          <a:bodyPr/>
          <a:lstStyle/>
          <a:p>
            <a:fld id="{1D93BD3E-1E9A-4970-A6F7-E7AC52762E0C}" type="slidenum">
              <a:rPr lang="en-US" smtClean="0"/>
              <a:pPr/>
              <a:t>12</a:t>
            </a:fld>
            <a:endParaRPr lang="en-US" dirty="0"/>
          </a:p>
        </p:txBody>
      </p:sp>
      <p:graphicFrame>
        <p:nvGraphicFramePr>
          <p:cNvPr id="5" name="Content Placeholder 4">
            <a:extLst>
              <a:ext uri="{FF2B5EF4-FFF2-40B4-BE49-F238E27FC236}">
                <a16:creationId xmlns:a16="http://schemas.microsoft.com/office/drawing/2014/main" id="{5E8EBEC3-23C6-411C-9BD0-525CF7560680}"/>
              </a:ext>
            </a:extLst>
          </p:cNvPr>
          <p:cNvGraphicFramePr>
            <a:graphicFrameLocks/>
          </p:cNvGraphicFramePr>
          <p:nvPr/>
        </p:nvGraphicFramePr>
        <p:xfrm>
          <a:off x="914400" y="3276599"/>
          <a:ext cx="7543800" cy="30575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D3ED863-505B-40C3-B85E-9EBBAF39AC30}"/>
              </a:ext>
            </a:extLst>
          </p:cNvPr>
          <p:cNvCxnSpPr/>
          <p:nvPr/>
        </p:nvCxnSpPr>
        <p:spPr>
          <a:xfrm>
            <a:off x="6248400" y="3276600"/>
            <a:ext cx="0" cy="256350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2CF2AA62-DDAF-4FE4-99E1-B4C3AA9EBF3C}"/>
              </a:ext>
            </a:extLst>
          </p:cNvPr>
          <p:cNvSpPr/>
          <p:nvPr/>
        </p:nvSpPr>
        <p:spPr>
          <a:xfrm>
            <a:off x="4678134" y="3283416"/>
            <a:ext cx="1323539" cy="450384"/>
          </a:xfrm>
          <a:prstGeom prst="wedgeRoundRectCallout">
            <a:avLst>
              <a:gd name="adj1" fmla="val 68678"/>
              <a:gd name="adj2" fmla="val 3694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System demand</a:t>
            </a:r>
          </a:p>
        </p:txBody>
      </p:sp>
    </p:spTree>
    <p:extLst>
      <p:ext uri="{BB962C8B-B14F-4D97-AF65-F5344CB8AC3E}">
        <p14:creationId xmlns:p14="http://schemas.microsoft.com/office/powerpoint/2010/main" val="146687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60A6D8-EDDF-4E00-8FE1-8A60F245C58D}"/>
              </a:ext>
            </a:extLst>
          </p:cNvPr>
          <p:cNvSpPr>
            <a:spLocks noGrp="1"/>
          </p:cNvSpPr>
          <p:nvPr>
            <p:ph idx="16"/>
          </p:nvPr>
        </p:nvSpPr>
        <p:spPr/>
        <p:txBody>
          <a:bodyPr/>
          <a:lstStyle/>
          <a:p>
            <a:r>
              <a:rPr lang="en-US" dirty="0"/>
              <a:t>How ORDC changes are impacting commitment </a:t>
            </a:r>
          </a:p>
        </p:txBody>
      </p:sp>
    </p:spTree>
    <p:extLst>
      <p:ext uri="{BB962C8B-B14F-4D97-AF65-F5344CB8AC3E}">
        <p14:creationId xmlns:p14="http://schemas.microsoft.com/office/powerpoint/2010/main" val="250021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9950-D7F8-4743-82AE-BBBF48FCED7E}"/>
              </a:ext>
            </a:extLst>
          </p:cNvPr>
          <p:cNvSpPr>
            <a:spLocks noGrp="1"/>
          </p:cNvSpPr>
          <p:nvPr>
            <p:ph type="title"/>
          </p:nvPr>
        </p:nvSpPr>
        <p:spPr/>
        <p:txBody>
          <a:bodyPr/>
          <a:lstStyle/>
          <a:p>
            <a:r>
              <a:rPr lang="en-US" sz="2400" dirty="0"/>
              <a:t>How ORDC changes are impacting commitment</a:t>
            </a:r>
          </a:p>
        </p:txBody>
      </p:sp>
      <p:sp>
        <p:nvSpPr>
          <p:cNvPr id="4" name="Slide Number Placeholder 3">
            <a:extLst>
              <a:ext uri="{FF2B5EF4-FFF2-40B4-BE49-F238E27FC236}">
                <a16:creationId xmlns:a16="http://schemas.microsoft.com/office/drawing/2014/main" id="{1064A95C-F87D-4DA9-BB17-23B9CE111C96}"/>
              </a:ext>
            </a:extLst>
          </p:cNvPr>
          <p:cNvSpPr>
            <a:spLocks noGrp="1"/>
          </p:cNvSpPr>
          <p:nvPr>
            <p:ph type="sldNum" sz="quarter" idx="4"/>
          </p:nvPr>
        </p:nvSpPr>
        <p:spPr>
          <a:xfrm>
            <a:off x="8219768" y="6244590"/>
            <a:ext cx="457200" cy="212725"/>
          </a:xfrm>
        </p:spPr>
        <p:txBody>
          <a:bodyPr/>
          <a:lstStyle/>
          <a:p>
            <a:fld id="{1D93BD3E-1E9A-4970-A6F7-E7AC52762E0C}" type="slidenum">
              <a:rPr lang="en-US" smtClean="0"/>
              <a:pPr/>
              <a:t>14</a:t>
            </a:fld>
            <a:endParaRPr lang="en-US" dirty="0"/>
          </a:p>
        </p:txBody>
      </p:sp>
      <p:sp>
        <p:nvSpPr>
          <p:cNvPr id="23" name="Content Placeholder 2">
            <a:extLst>
              <a:ext uri="{FF2B5EF4-FFF2-40B4-BE49-F238E27FC236}">
                <a16:creationId xmlns:a16="http://schemas.microsoft.com/office/drawing/2014/main" id="{F8212409-69C0-4617-B669-A0E953837D79}"/>
              </a:ext>
            </a:extLst>
          </p:cNvPr>
          <p:cNvSpPr>
            <a:spLocks noGrp="1"/>
          </p:cNvSpPr>
          <p:nvPr/>
        </p:nvSpPr>
        <p:spPr>
          <a:xfrm>
            <a:off x="190500" y="1104115"/>
            <a:ext cx="8763000" cy="30868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How did the PRC/RTOLCAP/RTOFFCAP change given the same level of net load?</a:t>
            </a:r>
          </a:p>
          <a:p>
            <a:pPr lvl="1"/>
            <a:r>
              <a:rPr lang="en-US" dirty="0"/>
              <a:t>Compare Jan – Mar 2022 with Oct – Dec 2021</a:t>
            </a:r>
          </a:p>
          <a:p>
            <a:pPr lvl="1"/>
            <a:r>
              <a:rPr lang="en-US" dirty="0"/>
              <a:t>Compare Jan – Mar 2022 with Jan – Mar 2021</a:t>
            </a:r>
          </a:p>
          <a:p>
            <a:r>
              <a:rPr lang="en-US" dirty="0"/>
              <a:t>What RTORPA would have been under old VOLL and MCL?</a:t>
            </a:r>
          </a:p>
          <a:p>
            <a:r>
              <a:rPr lang="en-US" dirty="0"/>
              <a:t>How did RTOFFCAP change during high RTORPA intervals?</a:t>
            </a:r>
          </a:p>
          <a:p>
            <a:endParaRPr lang="en-US" sz="2000" dirty="0"/>
          </a:p>
        </p:txBody>
      </p:sp>
    </p:spTree>
    <p:extLst>
      <p:ext uri="{BB962C8B-B14F-4D97-AF65-F5344CB8AC3E}">
        <p14:creationId xmlns:p14="http://schemas.microsoft.com/office/powerpoint/2010/main" val="258572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60A6D8-EDDF-4E00-8FE1-8A60F245C58D}"/>
              </a:ext>
            </a:extLst>
          </p:cNvPr>
          <p:cNvSpPr>
            <a:spLocks noGrp="1"/>
          </p:cNvSpPr>
          <p:nvPr>
            <p:ph idx="16"/>
          </p:nvPr>
        </p:nvSpPr>
        <p:spPr>
          <a:xfrm>
            <a:off x="1428750" y="2895600"/>
            <a:ext cx="6286500" cy="1143000"/>
          </a:xfrm>
        </p:spPr>
        <p:txBody>
          <a:bodyPr/>
          <a:lstStyle/>
          <a:p>
            <a:r>
              <a:rPr lang="en-US" dirty="0"/>
              <a:t>Reserves per Net Load:</a:t>
            </a:r>
          </a:p>
          <a:p>
            <a:r>
              <a:rPr lang="en-US" dirty="0"/>
              <a:t>October ’21- March ‘22</a:t>
            </a:r>
          </a:p>
        </p:txBody>
      </p:sp>
    </p:spTree>
    <p:extLst>
      <p:ext uri="{BB962C8B-B14F-4D97-AF65-F5344CB8AC3E}">
        <p14:creationId xmlns:p14="http://schemas.microsoft.com/office/powerpoint/2010/main" val="27585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3718" y="990600"/>
            <a:ext cx="8056564" cy="4979986"/>
          </a:xfrm>
          <a:prstGeom prst="rect">
            <a:avLst/>
          </a:prstGeom>
        </p:spPr>
      </p:pic>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2000" dirty="0"/>
              <a:t>PRC vs Net Load by Month, October 2021 – March 2022</a:t>
            </a:r>
            <a:endParaRPr lang="en-US" sz="1800" dirty="0"/>
          </a:p>
        </p:txBody>
      </p:sp>
      <p:sp>
        <p:nvSpPr>
          <p:cNvPr id="5" name="Rectangle 4">
            <a:extLst>
              <a:ext uri="{FF2B5EF4-FFF2-40B4-BE49-F238E27FC236}">
                <a16:creationId xmlns:a16="http://schemas.microsoft.com/office/drawing/2014/main" id="{D8BF3249-2254-4AE7-9DC4-3A2BE8760F21}"/>
              </a:ext>
            </a:extLst>
          </p:cNvPr>
          <p:cNvSpPr/>
          <p:nvPr/>
        </p:nvSpPr>
        <p:spPr>
          <a:xfrm>
            <a:off x="2819400" y="6123801"/>
            <a:ext cx="6096000" cy="276999"/>
          </a:xfrm>
          <a:prstGeom prst="rect">
            <a:avLst/>
          </a:prstGeom>
        </p:spPr>
        <p:txBody>
          <a:bodyPr wrap="square">
            <a:spAutoFit/>
          </a:bodyPr>
          <a:lstStyle/>
          <a:p>
            <a:pPr>
              <a:defRPr/>
            </a:pPr>
            <a:r>
              <a:rPr lang="en-US" sz="1200" dirty="0">
                <a:solidFill>
                  <a:schemeClr val="accent2"/>
                </a:solidFill>
                <a:cs typeface="Book Antiqua"/>
              </a:rPr>
              <a:t>PRC values are averaged over 100 MW Net Load intervals.</a:t>
            </a:r>
            <a:endParaRPr lang="en-US" sz="3200" dirty="0">
              <a:solidFill>
                <a:schemeClr val="accent2"/>
              </a:solidFill>
              <a:cs typeface="Book Antiqua"/>
            </a:endParaRPr>
          </a:p>
        </p:txBody>
      </p:sp>
    </p:spTree>
    <p:extLst>
      <p:ext uri="{BB962C8B-B14F-4D97-AF65-F5344CB8AC3E}">
        <p14:creationId xmlns:p14="http://schemas.microsoft.com/office/powerpoint/2010/main" val="205204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3718" y="990600"/>
            <a:ext cx="8056564" cy="4979985"/>
          </a:xfrm>
          <a:prstGeom prst="rect">
            <a:avLst/>
          </a:prstGeom>
        </p:spPr>
      </p:pic>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2000" dirty="0"/>
              <a:t>RTOLCAP vs Net Load by Month, October 2021 – March 2022</a:t>
            </a:r>
            <a:endParaRPr lang="en-US" sz="1800" dirty="0"/>
          </a:p>
        </p:txBody>
      </p:sp>
      <p:sp>
        <p:nvSpPr>
          <p:cNvPr id="5" name="Rectangle 4">
            <a:extLst>
              <a:ext uri="{FF2B5EF4-FFF2-40B4-BE49-F238E27FC236}">
                <a16:creationId xmlns:a16="http://schemas.microsoft.com/office/drawing/2014/main" id="{D8BF3249-2254-4AE7-9DC4-3A2BE8760F21}"/>
              </a:ext>
            </a:extLst>
          </p:cNvPr>
          <p:cNvSpPr/>
          <p:nvPr/>
        </p:nvSpPr>
        <p:spPr>
          <a:xfrm>
            <a:off x="2819400" y="6123801"/>
            <a:ext cx="6096000" cy="276999"/>
          </a:xfrm>
          <a:prstGeom prst="rect">
            <a:avLst/>
          </a:prstGeom>
        </p:spPr>
        <p:txBody>
          <a:bodyPr wrap="square">
            <a:spAutoFit/>
          </a:bodyPr>
          <a:lstStyle/>
          <a:p>
            <a:pPr>
              <a:defRPr/>
            </a:pPr>
            <a:r>
              <a:rPr lang="en-US" sz="1200" dirty="0">
                <a:solidFill>
                  <a:schemeClr val="accent2"/>
                </a:solidFill>
                <a:cs typeface="Book Antiqua"/>
              </a:rPr>
              <a:t>RTOLCAP values are averaged over 100 MW Net Load intervals.</a:t>
            </a:r>
            <a:endParaRPr lang="en-US" sz="3200" dirty="0">
              <a:solidFill>
                <a:schemeClr val="accent2"/>
              </a:solidFill>
              <a:cs typeface="Book Antiqua"/>
            </a:endParaRPr>
          </a:p>
        </p:txBody>
      </p:sp>
    </p:spTree>
    <p:extLst>
      <p:ext uri="{BB962C8B-B14F-4D97-AF65-F5344CB8AC3E}">
        <p14:creationId xmlns:p14="http://schemas.microsoft.com/office/powerpoint/2010/main" val="265938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3719" y="990600"/>
            <a:ext cx="8056562" cy="4979985"/>
          </a:xfrm>
          <a:prstGeom prst="rect">
            <a:avLst/>
          </a:prstGeom>
        </p:spPr>
      </p:pic>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2000" dirty="0"/>
              <a:t>RTOFFCAP vs Net Load by Month, October 2021 – March 2022</a:t>
            </a:r>
            <a:endParaRPr lang="en-US" sz="1800" dirty="0"/>
          </a:p>
        </p:txBody>
      </p:sp>
      <p:sp>
        <p:nvSpPr>
          <p:cNvPr id="5" name="Rectangle 4">
            <a:extLst>
              <a:ext uri="{FF2B5EF4-FFF2-40B4-BE49-F238E27FC236}">
                <a16:creationId xmlns:a16="http://schemas.microsoft.com/office/drawing/2014/main" id="{D8BF3249-2254-4AE7-9DC4-3A2BE8760F21}"/>
              </a:ext>
            </a:extLst>
          </p:cNvPr>
          <p:cNvSpPr/>
          <p:nvPr/>
        </p:nvSpPr>
        <p:spPr>
          <a:xfrm>
            <a:off x="2819400" y="6123801"/>
            <a:ext cx="6096000" cy="276999"/>
          </a:xfrm>
          <a:prstGeom prst="rect">
            <a:avLst/>
          </a:prstGeom>
        </p:spPr>
        <p:txBody>
          <a:bodyPr wrap="square">
            <a:spAutoFit/>
          </a:bodyPr>
          <a:lstStyle/>
          <a:p>
            <a:pPr>
              <a:defRPr/>
            </a:pPr>
            <a:r>
              <a:rPr lang="en-US" sz="1200" dirty="0">
                <a:solidFill>
                  <a:schemeClr val="accent2"/>
                </a:solidFill>
                <a:cs typeface="Book Antiqua"/>
              </a:rPr>
              <a:t>RTOFFCAP values are averaged over 100 MW Net Load intervals.</a:t>
            </a:r>
            <a:endParaRPr lang="en-US" sz="3200" dirty="0">
              <a:solidFill>
                <a:schemeClr val="accent2"/>
              </a:solidFill>
              <a:cs typeface="Book Antiqua"/>
            </a:endParaRPr>
          </a:p>
        </p:txBody>
      </p:sp>
    </p:spTree>
    <p:extLst>
      <p:ext uri="{BB962C8B-B14F-4D97-AF65-F5344CB8AC3E}">
        <p14:creationId xmlns:p14="http://schemas.microsoft.com/office/powerpoint/2010/main" val="96908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60A6D8-EDDF-4E00-8FE1-8A60F245C58D}"/>
              </a:ext>
            </a:extLst>
          </p:cNvPr>
          <p:cNvSpPr>
            <a:spLocks noGrp="1"/>
          </p:cNvSpPr>
          <p:nvPr>
            <p:ph idx="16"/>
          </p:nvPr>
        </p:nvSpPr>
        <p:spPr>
          <a:xfrm>
            <a:off x="1428750" y="2895600"/>
            <a:ext cx="6286500" cy="1143000"/>
          </a:xfrm>
        </p:spPr>
        <p:txBody>
          <a:bodyPr/>
          <a:lstStyle/>
          <a:p>
            <a:r>
              <a:rPr lang="en-US" dirty="0"/>
              <a:t>YoY Reserves per Net Load:</a:t>
            </a:r>
          </a:p>
          <a:p>
            <a:r>
              <a:rPr lang="en-US" dirty="0"/>
              <a:t>Jan-Mar ’21 vs Jan-Mar ‘22</a:t>
            </a:r>
          </a:p>
        </p:txBody>
      </p:sp>
    </p:spTree>
    <p:extLst>
      <p:ext uri="{BB962C8B-B14F-4D97-AF65-F5344CB8AC3E}">
        <p14:creationId xmlns:p14="http://schemas.microsoft.com/office/powerpoint/2010/main" val="351310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Reliability Deployment Price Adder: Last 13 Months</a:t>
            </a:r>
            <a:br>
              <a:rPr lang="en-US" sz="2000" dirty="0"/>
            </a:br>
            <a:r>
              <a:rPr lang="en-US" sz="1400" dirty="0"/>
              <a:t>February 2022 has the highest average monthly RTORDPA since winter storm Uri in 2021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04667" y="3493689"/>
            <a:ext cx="5946368" cy="267586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95401" y="838200"/>
            <a:ext cx="5933530" cy="2670089"/>
          </a:xfrm>
          <a:prstGeom prst="rect">
            <a:avLst/>
          </a:prstGeom>
        </p:spPr>
      </p:pic>
    </p:spTree>
    <p:extLst>
      <p:ext uri="{BB962C8B-B14F-4D97-AF65-F5344CB8AC3E}">
        <p14:creationId xmlns:p14="http://schemas.microsoft.com/office/powerpoint/2010/main" val="133819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2000" dirty="0"/>
              <a:t>PRC vs Net Load by Month, January – March 2021 and 2022</a:t>
            </a:r>
            <a:endParaRPr lang="en-US" sz="1800" dirty="0"/>
          </a:p>
        </p:txBody>
      </p:sp>
      <p:sp>
        <p:nvSpPr>
          <p:cNvPr id="5" name="Rectangle 4">
            <a:extLst>
              <a:ext uri="{FF2B5EF4-FFF2-40B4-BE49-F238E27FC236}">
                <a16:creationId xmlns:a16="http://schemas.microsoft.com/office/drawing/2014/main" id="{D8BF3249-2254-4AE7-9DC4-3A2BE8760F21}"/>
              </a:ext>
            </a:extLst>
          </p:cNvPr>
          <p:cNvSpPr/>
          <p:nvPr/>
        </p:nvSpPr>
        <p:spPr>
          <a:xfrm>
            <a:off x="2771775" y="5806443"/>
            <a:ext cx="6096000" cy="276999"/>
          </a:xfrm>
          <a:prstGeom prst="rect">
            <a:avLst/>
          </a:prstGeom>
        </p:spPr>
        <p:txBody>
          <a:bodyPr wrap="square">
            <a:spAutoFit/>
          </a:bodyPr>
          <a:lstStyle/>
          <a:p>
            <a:pPr>
              <a:defRPr/>
            </a:pPr>
            <a:r>
              <a:rPr lang="en-US" sz="1200" dirty="0">
                <a:solidFill>
                  <a:schemeClr val="accent2"/>
                </a:solidFill>
                <a:cs typeface="Book Antiqua"/>
              </a:rPr>
              <a:t>PRC values are averaged over 100 MW Net Load intervals.</a:t>
            </a:r>
          </a:p>
        </p:txBody>
      </p:sp>
      <p:pic>
        <p:nvPicPr>
          <p:cNvPr id="3" name="Picture 2">
            <a:extLst>
              <a:ext uri="{FF2B5EF4-FFF2-40B4-BE49-F238E27FC236}">
                <a16:creationId xmlns:a16="http://schemas.microsoft.com/office/drawing/2014/main" id="{BA23F982-AD6E-4855-8302-1E755818D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97" y="1051555"/>
            <a:ext cx="7692405" cy="4754889"/>
          </a:xfrm>
          <a:prstGeom prst="rect">
            <a:avLst/>
          </a:prstGeom>
        </p:spPr>
      </p:pic>
      <p:sp>
        <p:nvSpPr>
          <p:cNvPr id="10" name="Rectangle 9">
            <a:extLst>
              <a:ext uri="{FF2B5EF4-FFF2-40B4-BE49-F238E27FC236}">
                <a16:creationId xmlns:a16="http://schemas.microsoft.com/office/drawing/2014/main" id="{A7953B96-6500-45D1-A96E-DA65D435DF1C}"/>
              </a:ext>
            </a:extLst>
          </p:cNvPr>
          <p:cNvSpPr/>
          <p:nvPr/>
        </p:nvSpPr>
        <p:spPr>
          <a:xfrm>
            <a:off x="2762249" y="6095999"/>
            <a:ext cx="6096000" cy="276999"/>
          </a:xfrm>
          <a:prstGeom prst="rect">
            <a:avLst/>
          </a:prstGeom>
        </p:spPr>
        <p:txBody>
          <a:bodyPr wrap="square">
            <a:spAutoFit/>
          </a:bodyPr>
          <a:lstStyle/>
          <a:p>
            <a:pPr>
              <a:defRPr/>
            </a:pPr>
            <a:r>
              <a:rPr lang="en-US" sz="1200" dirty="0">
                <a:solidFill>
                  <a:schemeClr val="accent2"/>
                </a:solidFill>
                <a:cs typeface="Book Antiqua"/>
              </a:rPr>
              <a:t>Note: Data between OD 2/14/2021 and 2/20/2021 are not included in the graph</a:t>
            </a:r>
          </a:p>
        </p:txBody>
      </p:sp>
    </p:spTree>
    <p:extLst>
      <p:ext uri="{BB962C8B-B14F-4D97-AF65-F5344CB8AC3E}">
        <p14:creationId xmlns:p14="http://schemas.microsoft.com/office/powerpoint/2010/main" val="36250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2000" dirty="0"/>
              <a:t>RTOLCAP vs Net Load by Month, January – March 2021 and 2022</a:t>
            </a:r>
            <a:endParaRPr lang="en-US" sz="1800" dirty="0"/>
          </a:p>
        </p:txBody>
      </p:sp>
      <p:sp>
        <p:nvSpPr>
          <p:cNvPr id="5" name="Rectangle 4">
            <a:extLst>
              <a:ext uri="{FF2B5EF4-FFF2-40B4-BE49-F238E27FC236}">
                <a16:creationId xmlns:a16="http://schemas.microsoft.com/office/drawing/2014/main" id="{D8BF3249-2254-4AE7-9DC4-3A2BE8760F21}"/>
              </a:ext>
            </a:extLst>
          </p:cNvPr>
          <p:cNvSpPr/>
          <p:nvPr/>
        </p:nvSpPr>
        <p:spPr>
          <a:xfrm>
            <a:off x="2286000" y="5558020"/>
            <a:ext cx="6096000" cy="276999"/>
          </a:xfrm>
          <a:prstGeom prst="rect">
            <a:avLst/>
          </a:prstGeom>
        </p:spPr>
        <p:txBody>
          <a:bodyPr wrap="square">
            <a:spAutoFit/>
          </a:bodyPr>
          <a:lstStyle/>
          <a:p>
            <a:pPr>
              <a:defRPr/>
            </a:pPr>
            <a:r>
              <a:rPr lang="en-US" sz="1200" dirty="0">
                <a:solidFill>
                  <a:schemeClr val="accent2"/>
                </a:solidFill>
                <a:cs typeface="Book Antiqua"/>
              </a:rPr>
              <a:t>RTOLCAP values are averaged over 100 MW Net Load intervals.</a:t>
            </a:r>
            <a:endParaRPr lang="en-US" sz="3200" dirty="0">
              <a:solidFill>
                <a:schemeClr val="accent2"/>
              </a:solidFill>
              <a:cs typeface="Book Antiqua"/>
            </a:endParaRPr>
          </a:p>
        </p:txBody>
      </p:sp>
      <p:pic>
        <p:nvPicPr>
          <p:cNvPr id="3" name="Picture 2" descr="Chart, scatter chart&#10;&#10;Description automatically generated">
            <a:extLst>
              <a:ext uri="{FF2B5EF4-FFF2-40B4-BE49-F238E27FC236}">
                <a16:creationId xmlns:a16="http://schemas.microsoft.com/office/drawing/2014/main" id="{27CF1B24-15E2-47CC-9A4E-60E8A8E89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762000"/>
            <a:ext cx="7692405" cy="4754889"/>
          </a:xfrm>
          <a:prstGeom prst="rect">
            <a:avLst/>
          </a:prstGeom>
        </p:spPr>
      </p:pic>
      <p:sp>
        <p:nvSpPr>
          <p:cNvPr id="8" name="Rectangle 7">
            <a:extLst>
              <a:ext uri="{FF2B5EF4-FFF2-40B4-BE49-F238E27FC236}">
                <a16:creationId xmlns:a16="http://schemas.microsoft.com/office/drawing/2014/main" id="{0966C4BF-C1EE-4676-A24D-E200F2CB3FE1}"/>
              </a:ext>
            </a:extLst>
          </p:cNvPr>
          <p:cNvSpPr/>
          <p:nvPr/>
        </p:nvSpPr>
        <p:spPr>
          <a:xfrm>
            <a:off x="2286000" y="5876151"/>
            <a:ext cx="6096000" cy="276999"/>
          </a:xfrm>
          <a:prstGeom prst="rect">
            <a:avLst/>
          </a:prstGeom>
        </p:spPr>
        <p:txBody>
          <a:bodyPr wrap="square">
            <a:spAutoFit/>
          </a:bodyPr>
          <a:lstStyle/>
          <a:p>
            <a:pPr>
              <a:defRPr/>
            </a:pPr>
            <a:r>
              <a:rPr lang="en-US" sz="1200" dirty="0">
                <a:solidFill>
                  <a:schemeClr val="accent2"/>
                </a:solidFill>
                <a:cs typeface="Book Antiqua"/>
              </a:rPr>
              <a:t>Note: Data between OD 2/14/2021 and 2/20/2021 are not included in the graph</a:t>
            </a:r>
          </a:p>
        </p:txBody>
      </p:sp>
    </p:spTree>
    <p:extLst>
      <p:ext uri="{BB962C8B-B14F-4D97-AF65-F5344CB8AC3E}">
        <p14:creationId xmlns:p14="http://schemas.microsoft.com/office/powerpoint/2010/main" val="243102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2000" dirty="0"/>
              <a:t>RTOFFCAP vs Net Load by Month, January – March 2021 and 2022</a:t>
            </a:r>
            <a:endParaRPr lang="en-US" sz="1800" dirty="0"/>
          </a:p>
        </p:txBody>
      </p:sp>
      <p:sp>
        <p:nvSpPr>
          <p:cNvPr id="5" name="Rectangle 4">
            <a:extLst>
              <a:ext uri="{FF2B5EF4-FFF2-40B4-BE49-F238E27FC236}">
                <a16:creationId xmlns:a16="http://schemas.microsoft.com/office/drawing/2014/main" id="{D8BF3249-2254-4AE7-9DC4-3A2BE8760F21}"/>
              </a:ext>
            </a:extLst>
          </p:cNvPr>
          <p:cNvSpPr/>
          <p:nvPr/>
        </p:nvSpPr>
        <p:spPr>
          <a:xfrm>
            <a:off x="2743200" y="5819000"/>
            <a:ext cx="6096000" cy="276999"/>
          </a:xfrm>
          <a:prstGeom prst="rect">
            <a:avLst/>
          </a:prstGeom>
        </p:spPr>
        <p:txBody>
          <a:bodyPr wrap="square">
            <a:spAutoFit/>
          </a:bodyPr>
          <a:lstStyle/>
          <a:p>
            <a:pPr>
              <a:defRPr/>
            </a:pPr>
            <a:r>
              <a:rPr lang="en-US" sz="1200" dirty="0">
                <a:solidFill>
                  <a:schemeClr val="accent2"/>
                </a:solidFill>
                <a:cs typeface="Book Antiqua"/>
              </a:rPr>
              <a:t>RTOFFCAP values are averaged over 100 MW Net Load intervals.</a:t>
            </a:r>
            <a:endParaRPr lang="en-US" sz="3200" dirty="0">
              <a:solidFill>
                <a:schemeClr val="accent2"/>
              </a:solidFill>
              <a:cs typeface="Book Antiqua"/>
            </a:endParaRPr>
          </a:p>
        </p:txBody>
      </p:sp>
      <p:pic>
        <p:nvPicPr>
          <p:cNvPr id="3" name="Picture 2" descr="Chart, scatter chart&#10;&#10;Description automatically generated">
            <a:extLst>
              <a:ext uri="{FF2B5EF4-FFF2-40B4-BE49-F238E27FC236}">
                <a16:creationId xmlns:a16="http://schemas.microsoft.com/office/drawing/2014/main" id="{C27ADEC6-245F-43D8-B552-6197060D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97" y="1051555"/>
            <a:ext cx="7692405" cy="4754889"/>
          </a:xfrm>
          <a:prstGeom prst="rect">
            <a:avLst/>
          </a:prstGeom>
        </p:spPr>
      </p:pic>
      <p:sp>
        <p:nvSpPr>
          <p:cNvPr id="10" name="Rectangle 9">
            <a:extLst>
              <a:ext uri="{FF2B5EF4-FFF2-40B4-BE49-F238E27FC236}">
                <a16:creationId xmlns:a16="http://schemas.microsoft.com/office/drawing/2014/main" id="{C34CB37F-B407-42F8-83BC-D2E97B676D35}"/>
              </a:ext>
            </a:extLst>
          </p:cNvPr>
          <p:cNvSpPr/>
          <p:nvPr/>
        </p:nvSpPr>
        <p:spPr>
          <a:xfrm>
            <a:off x="2743200" y="6132918"/>
            <a:ext cx="6096000" cy="276999"/>
          </a:xfrm>
          <a:prstGeom prst="rect">
            <a:avLst/>
          </a:prstGeom>
        </p:spPr>
        <p:txBody>
          <a:bodyPr wrap="square">
            <a:spAutoFit/>
          </a:bodyPr>
          <a:lstStyle/>
          <a:p>
            <a:pPr>
              <a:defRPr/>
            </a:pPr>
            <a:r>
              <a:rPr lang="en-US" sz="1200" dirty="0">
                <a:solidFill>
                  <a:schemeClr val="accent2"/>
                </a:solidFill>
                <a:cs typeface="Book Antiqua"/>
              </a:rPr>
              <a:t>Note: Data between OD 2/14/2021 and 2/20/2021 are not included in the graph</a:t>
            </a:r>
          </a:p>
        </p:txBody>
      </p:sp>
    </p:spTree>
    <p:extLst>
      <p:ext uri="{BB962C8B-B14F-4D97-AF65-F5344CB8AC3E}">
        <p14:creationId xmlns:p14="http://schemas.microsoft.com/office/powerpoint/2010/main" val="252528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1800" dirty="0"/>
              <a:t>RTORPA changes under updated VOLL and MCL – January to March 2022</a:t>
            </a:r>
            <a:endParaRPr lang="en-US" sz="1600" dirty="0"/>
          </a:p>
        </p:txBody>
      </p:sp>
      <p:sp>
        <p:nvSpPr>
          <p:cNvPr id="2" name="TextBox 1">
            <a:extLst>
              <a:ext uri="{FF2B5EF4-FFF2-40B4-BE49-F238E27FC236}">
                <a16:creationId xmlns:a16="http://schemas.microsoft.com/office/drawing/2014/main" id="{F90CC3B7-9118-45C0-89AD-20D26EBA4B5F}"/>
              </a:ext>
            </a:extLst>
          </p:cNvPr>
          <p:cNvSpPr txBox="1"/>
          <p:nvPr/>
        </p:nvSpPr>
        <p:spPr>
          <a:xfrm>
            <a:off x="685800" y="1672478"/>
            <a:ext cx="2057400" cy="369332"/>
          </a:xfrm>
          <a:prstGeom prst="rect">
            <a:avLst/>
          </a:prstGeom>
          <a:noFill/>
        </p:spPr>
        <p:txBody>
          <a:bodyPr wrap="square" rtlCol="0">
            <a:spAutoFit/>
          </a:bodyPr>
          <a:lstStyle/>
          <a:p>
            <a:r>
              <a:rPr lang="en-US" dirty="0"/>
              <a:t>Linear Scale</a:t>
            </a:r>
          </a:p>
        </p:txBody>
      </p:sp>
      <p:sp>
        <p:nvSpPr>
          <p:cNvPr id="8" name="TextBox 7">
            <a:extLst>
              <a:ext uri="{FF2B5EF4-FFF2-40B4-BE49-F238E27FC236}">
                <a16:creationId xmlns:a16="http://schemas.microsoft.com/office/drawing/2014/main" id="{65595240-9F7D-4F54-ABA4-BC7E10E88621}"/>
              </a:ext>
            </a:extLst>
          </p:cNvPr>
          <p:cNvSpPr txBox="1"/>
          <p:nvPr/>
        </p:nvSpPr>
        <p:spPr>
          <a:xfrm>
            <a:off x="685800" y="4010784"/>
            <a:ext cx="2057400" cy="369332"/>
          </a:xfrm>
          <a:prstGeom prst="rect">
            <a:avLst/>
          </a:prstGeom>
          <a:noFill/>
        </p:spPr>
        <p:txBody>
          <a:bodyPr wrap="square" rtlCol="0">
            <a:spAutoFit/>
          </a:bodyPr>
          <a:lstStyle/>
          <a:p>
            <a:r>
              <a:rPr lang="en-US" dirty="0"/>
              <a:t>Logarithmic Scale</a:t>
            </a:r>
          </a:p>
        </p:txBody>
      </p:sp>
      <p:pic>
        <p:nvPicPr>
          <p:cNvPr id="5" name="Picture 4">
            <a:extLst>
              <a:ext uri="{FF2B5EF4-FFF2-40B4-BE49-F238E27FC236}">
                <a16:creationId xmlns:a16="http://schemas.microsoft.com/office/drawing/2014/main" id="{4DB57031-809F-4664-A003-3113E2E81226}"/>
              </a:ext>
            </a:extLst>
          </p:cNvPr>
          <p:cNvPicPr>
            <a:picLocks noChangeAspect="1"/>
          </p:cNvPicPr>
          <p:nvPr/>
        </p:nvPicPr>
        <p:blipFill>
          <a:blip r:embed="rId3"/>
          <a:stretch>
            <a:fillRect/>
          </a:stretch>
        </p:blipFill>
        <p:spPr>
          <a:xfrm>
            <a:off x="4034791" y="599844"/>
            <a:ext cx="4652009" cy="2514600"/>
          </a:xfrm>
          <a:prstGeom prst="rect">
            <a:avLst/>
          </a:prstGeom>
        </p:spPr>
      </p:pic>
      <p:pic>
        <p:nvPicPr>
          <p:cNvPr id="9" name="Picture 8">
            <a:extLst>
              <a:ext uri="{FF2B5EF4-FFF2-40B4-BE49-F238E27FC236}">
                <a16:creationId xmlns:a16="http://schemas.microsoft.com/office/drawing/2014/main" id="{6FFE3198-AD7E-41E8-A407-5ABE69D1D00C}"/>
              </a:ext>
            </a:extLst>
          </p:cNvPr>
          <p:cNvPicPr>
            <a:picLocks noChangeAspect="1"/>
          </p:cNvPicPr>
          <p:nvPr/>
        </p:nvPicPr>
        <p:blipFill>
          <a:blip r:embed="rId4"/>
          <a:stretch>
            <a:fillRect/>
          </a:stretch>
        </p:blipFill>
        <p:spPr>
          <a:xfrm>
            <a:off x="3962400" y="3114444"/>
            <a:ext cx="4677582" cy="3004639"/>
          </a:xfrm>
          <a:prstGeom prst="rect">
            <a:avLst/>
          </a:prstGeom>
        </p:spPr>
      </p:pic>
      <p:sp>
        <p:nvSpPr>
          <p:cNvPr id="10" name="TextBox 9">
            <a:extLst>
              <a:ext uri="{FF2B5EF4-FFF2-40B4-BE49-F238E27FC236}">
                <a16:creationId xmlns:a16="http://schemas.microsoft.com/office/drawing/2014/main" id="{22B78C47-2C95-4BD8-9CA2-F6757F2C34B1}"/>
              </a:ext>
            </a:extLst>
          </p:cNvPr>
          <p:cNvSpPr txBox="1"/>
          <p:nvPr/>
        </p:nvSpPr>
        <p:spPr>
          <a:xfrm>
            <a:off x="76200" y="5645788"/>
            <a:ext cx="4677582" cy="523220"/>
          </a:xfrm>
          <a:prstGeom prst="rect">
            <a:avLst/>
          </a:prstGeom>
          <a:noFill/>
        </p:spPr>
        <p:txBody>
          <a:bodyPr wrap="square">
            <a:spAutoFit/>
          </a:bodyPr>
          <a:lstStyle/>
          <a:p>
            <a:pPr>
              <a:defRPr/>
            </a:pPr>
            <a:r>
              <a:rPr lang="en-US" sz="1400" dirty="0">
                <a:solidFill>
                  <a:schemeClr val="accent2"/>
                </a:solidFill>
                <a:cs typeface="Book Antiqua"/>
              </a:rPr>
              <a:t>Note: Each point represents one SCED interval in 2022 where the production RTORPA &gt; $0.01</a:t>
            </a:r>
            <a:r>
              <a:rPr lang="en-US" sz="1400">
                <a:solidFill>
                  <a:schemeClr val="accent2"/>
                </a:solidFill>
                <a:cs typeface="Book Antiqua"/>
              </a:rPr>
              <a:t>/MWh.</a:t>
            </a:r>
            <a:endParaRPr lang="en-US" sz="1400" dirty="0">
              <a:solidFill>
                <a:schemeClr val="accent2"/>
              </a:solidFill>
              <a:cs typeface="Book Antiqua"/>
            </a:endParaRPr>
          </a:p>
        </p:txBody>
      </p:sp>
    </p:spTree>
    <p:extLst>
      <p:ext uri="{BB962C8B-B14F-4D97-AF65-F5344CB8AC3E}">
        <p14:creationId xmlns:p14="http://schemas.microsoft.com/office/powerpoint/2010/main" val="111800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3FAE-D2D0-42D4-B8D8-9306D6866CA4}"/>
              </a:ext>
            </a:extLst>
          </p:cNvPr>
          <p:cNvSpPr>
            <a:spLocks noGrp="1"/>
          </p:cNvSpPr>
          <p:nvPr>
            <p:ph type="title"/>
          </p:nvPr>
        </p:nvSpPr>
        <p:spPr/>
        <p:txBody>
          <a:bodyPr/>
          <a:lstStyle/>
          <a:p>
            <a:r>
              <a:rPr lang="en-US" sz="2000" dirty="0"/>
              <a:t>RTOFFCAP and ORDC Adders January – March 2022</a:t>
            </a:r>
          </a:p>
        </p:txBody>
      </p:sp>
      <p:sp>
        <p:nvSpPr>
          <p:cNvPr id="4" name="Slide Number Placeholder 3">
            <a:extLst>
              <a:ext uri="{FF2B5EF4-FFF2-40B4-BE49-F238E27FC236}">
                <a16:creationId xmlns:a16="http://schemas.microsoft.com/office/drawing/2014/main" id="{F93347DC-D659-4382-8A1B-AD4AEDF799E7}"/>
              </a:ext>
            </a:extLst>
          </p:cNvPr>
          <p:cNvSpPr>
            <a:spLocks noGrp="1"/>
          </p:cNvSpPr>
          <p:nvPr>
            <p:ph type="sldNum" sz="quarter" idx="4"/>
          </p:nvPr>
        </p:nvSpPr>
        <p:spPr/>
        <p:txBody>
          <a:bodyPr/>
          <a:lstStyle/>
          <a:p>
            <a:fld id="{1D93BD3E-1E9A-4970-A6F7-E7AC52762E0C}" type="slidenum">
              <a:rPr lang="en-US" smtClean="0"/>
              <a:pPr/>
              <a:t>24</a:t>
            </a:fld>
            <a:endParaRPr lang="en-US"/>
          </a:p>
        </p:txBody>
      </p:sp>
      <p:pic>
        <p:nvPicPr>
          <p:cNvPr id="28" name="Picture 27">
            <a:extLst>
              <a:ext uri="{FF2B5EF4-FFF2-40B4-BE49-F238E27FC236}">
                <a16:creationId xmlns:a16="http://schemas.microsoft.com/office/drawing/2014/main" id="{65EE843E-193F-4AC0-8E7A-D809E0B4E474}"/>
              </a:ext>
            </a:extLst>
          </p:cNvPr>
          <p:cNvPicPr>
            <a:picLocks noChangeAspect="1"/>
          </p:cNvPicPr>
          <p:nvPr/>
        </p:nvPicPr>
        <p:blipFill>
          <a:blip r:embed="rId2"/>
          <a:stretch>
            <a:fillRect/>
          </a:stretch>
        </p:blipFill>
        <p:spPr>
          <a:xfrm>
            <a:off x="570345" y="2408382"/>
            <a:ext cx="6381750" cy="3750531"/>
          </a:xfrm>
          <a:prstGeom prst="rect">
            <a:avLst/>
          </a:prstGeom>
        </p:spPr>
      </p:pic>
      <p:pic>
        <p:nvPicPr>
          <p:cNvPr id="24" name="Picture 23">
            <a:extLst>
              <a:ext uri="{FF2B5EF4-FFF2-40B4-BE49-F238E27FC236}">
                <a16:creationId xmlns:a16="http://schemas.microsoft.com/office/drawing/2014/main" id="{40F220B3-DD61-4A5D-8CDB-308FC286A247}"/>
              </a:ext>
            </a:extLst>
          </p:cNvPr>
          <p:cNvPicPr>
            <a:picLocks noChangeAspect="1"/>
          </p:cNvPicPr>
          <p:nvPr/>
        </p:nvPicPr>
        <p:blipFill>
          <a:blip r:embed="rId3"/>
          <a:stretch>
            <a:fillRect/>
          </a:stretch>
        </p:blipFill>
        <p:spPr>
          <a:xfrm>
            <a:off x="1980839" y="2155884"/>
            <a:ext cx="1524001" cy="333375"/>
          </a:xfrm>
          <a:prstGeom prst="rect">
            <a:avLst/>
          </a:prstGeom>
        </p:spPr>
      </p:pic>
      <p:pic>
        <p:nvPicPr>
          <p:cNvPr id="26" name="Picture 25">
            <a:extLst>
              <a:ext uri="{FF2B5EF4-FFF2-40B4-BE49-F238E27FC236}">
                <a16:creationId xmlns:a16="http://schemas.microsoft.com/office/drawing/2014/main" id="{11F592F5-DF6F-4EEF-B18D-9B7D20FAB0E1}"/>
              </a:ext>
            </a:extLst>
          </p:cNvPr>
          <p:cNvPicPr>
            <a:picLocks noChangeAspect="1"/>
          </p:cNvPicPr>
          <p:nvPr/>
        </p:nvPicPr>
        <p:blipFill>
          <a:blip r:embed="rId4"/>
          <a:stretch>
            <a:fillRect/>
          </a:stretch>
        </p:blipFill>
        <p:spPr>
          <a:xfrm>
            <a:off x="4476390" y="2119059"/>
            <a:ext cx="1467210" cy="357300"/>
          </a:xfrm>
          <a:prstGeom prst="rect">
            <a:avLst/>
          </a:prstGeom>
        </p:spPr>
      </p:pic>
      <p:sp>
        <p:nvSpPr>
          <p:cNvPr id="3" name="TextBox 2">
            <a:extLst>
              <a:ext uri="{FF2B5EF4-FFF2-40B4-BE49-F238E27FC236}">
                <a16:creationId xmlns:a16="http://schemas.microsoft.com/office/drawing/2014/main" id="{C4258E10-467C-4025-BADE-0BEB9E9D596E}"/>
              </a:ext>
            </a:extLst>
          </p:cNvPr>
          <p:cNvSpPr txBox="1"/>
          <p:nvPr/>
        </p:nvSpPr>
        <p:spPr>
          <a:xfrm>
            <a:off x="706755" y="926349"/>
            <a:ext cx="6934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Estimate how much the average RTOFFCAP changed during a high RTORPA period (where RTORPA &gt; $10/MWh for 4 hours) compared to the preceding 2-hour period.</a:t>
            </a:r>
          </a:p>
          <a:p>
            <a:pPr marL="285750" indent="-285750">
              <a:buFont typeface="Arial" panose="020B0604020202020204" pitchFamily="34" charset="0"/>
              <a:buChar char="•"/>
            </a:pPr>
            <a:endParaRPr lang="en-US" dirty="0"/>
          </a:p>
        </p:txBody>
      </p:sp>
      <p:pic>
        <p:nvPicPr>
          <p:cNvPr id="6" name="Picture 5" descr="Text&#10;&#10;Description automatically generated">
            <a:extLst>
              <a:ext uri="{FF2B5EF4-FFF2-40B4-BE49-F238E27FC236}">
                <a16:creationId xmlns:a16="http://schemas.microsoft.com/office/drawing/2014/main" id="{AAD0F02A-4C6E-4407-BE4E-7C3AC3974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185" y="4318283"/>
            <a:ext cx="1836579" cy="1371719"/>
          </a:xfrm>
          <a:prstGeom prst="rect">
            <a:avLst/>
          </a:prstGeom>
        </p:spPr>
      </p:pic>
    </p:spTree>
    <p:extLst>
      <p:ext uri="{BB962C8B-B14F-4D97-AF65-F5344CB8AC3E}">
        <p14:creationId xmlns:p14="http://schemas.microsoft.com/office/powerpoint/2010/main" val="298486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7" name="Title 1">
            <a:extLst>
              <a:ext uri="{FF2B5EF4-FFF2-40B4-BE49-F238E27FC236}">
                <a16:creationId xmlns:a16="http://schemas.microsoft.com/office/drawing/2014/main" id="{8DE3848D-F869-4A14-B867-268DDF4A2C73}"/>
              </a:ext>
            </a:extLst>
          </p:cNvPr>
          <p:cNvSpPr>
            <a:spLocks noGrp="1"/>
          </p:cNvSpPr>
          <p:nvPr>
            <p:ph type="title"/>
          </p:nvPr>
        </p:nvSpPr>
        <p:spPr>
          <a:xfrm>
            <a:off x="381000" y="244475"/>
            <a:ext cx="8458200" cy="517525"/>
          </a:xfrm>
        </p:spPr>
        <p:txBody>
          <a:bodyPr/>
          <a:lstStyle/>
          <a:p>
            <a:r>
              <a:rPr lang="en-US" sz="2000" dirty="0"/>
              <a:t>RTOFFCAP and ORDC Adders January – March 2022</a:t>
            </a:r>
            <a:endParaRPr lang="en-US" sz="1800" dirty="0"/>
          </a:p>
        </p:txBody>
      </p:sp>
      <p:graphicFrame>
        <p:nvGraphicFramePr>
          <p:cNvPr id="9" name="Table 8">
            <a:extLst>
              <a:ext uri="{FF2B5EF4-FFF2-40B4-BE49-F238E27FC236}">
                <a16:creationId xmlns:a16="http://schemas.microsoft.com/office/drawing/2014/main" id="{7AC18CAA-5071-4DA0-97A2-C6F42CE8CBED}"/>
              </a:ext>
            </a:extLst>
          </p:cNvPr>
          <p:cNvGraphicFramePr>
            <a:graphicFrameLocks noGrp="1"/>
          </p:cNvGraphicFramePr>
          <p:nvPr>
            <p:extLst>
              <p:ext uri="{D42A27DB-BD31-4B8C-83A1-F6EECF244321}">
                <p14:modId xmlns:p14="http://schemas.microsoft.com/office/powerpoint/2010/main" val="2126745800"/>
              </p:ext>
            </p:extLst>
          </p:nvPr>
        </p:nvGraphicFramePr>
        <p:xfrm>
          <a:off x="1641475" y="1676400"/>
          <a:ext cx="5937250" cy="975360"/>
        </p:xfrm>
        <a:graphic>
          <a:graphicData uri="http://schemas.openxmlformats.org/drawingml/2006/table">
            <a:tbl>
              <a:tblPr firstRow="1" firstCol="1" bandRow="1">
                <a:tableStyleId>{5C22544A-7EE6-4342-B048-85BDC9FD1C3A}</a:tableStyleId>
              </a:tblPr>
              <a:tblGrid>
                <a:gridCol w="2968625">
                  <a:extLst>
                    <a:ext uri="{9D8B030D-6E8A-4147-A177-3AD203B41FA5}">
                      <a16:colId xmlns:a16="http://schemas.microsoft.com/office/drawing/2014/main" val="2424116224"/>
                    </a:ext>
                  </a:extLst>
                </a:gridCol>
                <a:gridCol w="2968625">
                  <a:extLst>
                    <a:ext uri="{9D8B030D-6E8A-4147-A177-3AD203B41FA5}">
                      <a16:colId xmlns:a16="http://schemas.microsoft.com/office/drawing/2014/main" val="1310942975"/>
                    </a:ext>
                  </a:extLst>
                </a:gridCol>
              </a:tblGrid>
              <a:tr h="474425">
                <a:tc>
                  <a:txBody>
                    <a:bodyPr/>
                    <a:lstStyle/>
                    <a:p>
                      <a:pPr marL="0" marR="0" lvl="0" algn="ctr">
                        <a:spcBef>
                          <a:spcPts val="0"/>
                        </a:spcBef>
                        <a:spcAft>
                          <a:spcPts val="0"/>
                        </a:spcAft>
                      </a:pPr>
                      <a:r>
                        <a:rPr lang="en-US" sz="1600" b="1" dirty="0">
                          <a:effectLst/>
                        </a:rPr>
                        <a:t>RTOFFCAP change </a:t>
                      </a:r>
                    </a:p>
                    <a:p>
                      <a:pPr marL="0" marR="0" lvl="0" algn="ctr">
                        <a:spcBef>
                          <a:spcPts val="0"/>
                        </a:spcBef>
                        <a:spcAft>
                          <a:spcPts val="0"/>
                        </a:spcAft>
                      </a:pPr>
                      <a:r>
                        <a:rPr lang="en-US" sz="1600" b="1" dirty="0">
                          <a:effectLst/>
                        </a:rPr>
                        <a:t>high RTORPA days</a:t>
                      </a:r>
                      <a:endParaRPr lang="en-US"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lvl="0" algn="ctr">
                        <a:spcBef>
                          <a:spcPts val="0"/>
                        </a:spcBef>
                        <a:spcAft>
                          <a:spcPts val="0"/>
                        </a:spcAft>
                      </a:pPr>
                      <a:r>
                        <a:rPr lang="en-US" sz="1600" dirty="0">
                          <a:solidFill>
                            <a:schemeClr val="tx1"/>
                          </a:solidFill>
                          <a:effectLst/>
                        </a:rPr>
                        <a:t>-1,159</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56613563"/>
                  </a:ext>
                </a:extLst>
              </a:tr>
              <a:tr h="474425">
                <a:tc>
                  <a:txBody>
                    <a:bodyPr/>
                    <a:lstStyle/>
                    <a:p>
                      <a:pPr marL="0" marR="0" lvl="0" algn="ctr">
                        <a:spcBef>
                          <a:spcPts val="0"/>
                        </a:spcBef>
                        <a:spcAft>
                          <a:spcPts val="0"/>
                        </a:spcAft>
                      </a:pPr>
                      <a:r>
                        <a:rPr lang="en-US" sz="1600" dirty="0">
                          <a:effectLst/>
                        </a:rPr>
                        <a:t>RTOFFCAP change</a:t>
                      </a:r>
                    </a:p>
                    <a:p>
                      <a:pPr marL="0" marR="0" lvl="0" algn="ctr">
                        <a:spcBef>
                          <a:spcPts val="0"/>
                        </a:spcBef>
                        <a:spcAft>
                          <a:spcPts val="0"/>
                        </a:spcAft>
                      </a:pPr>
                      <a:r>
                        <a:rPr lang="en-US" sz="1600" dirty="0">
                          <a:effectLst/>
                        </a:rPr>
                        <a:t>neighbor days</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lvl="0" algn="ctr">
                        <a:spcBef>
                          <a:spcPts val="0"/>
                        </a:spcBef>
                        <a:spcAft>
                          <a:spcPts val="0"/>
                        </a:spcAft>
                      </a:pPr>
                      <a:r>
                        <a:rPr lang="en-US" sz="1600" dirty="0">
                          <a:effectLst/>
                        </a:rPr>
                        <a:t>-311</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78825917"/>
                  </a:ext>
                </a:extLst>
              </a:tr>
            </a:tbl>
          </a:graphicData>
        </a:graphic>
      </p:graphicFrame>
      <p:sp>
        <p:nvSpPr>
          <p:cNvPr id="10" name="TextBox 9">
            <a:extLst>
              <a:ext uri="{FF2B5EF4-FFF2-40B4-BE49-F238E27FC236}">
                <a16:creationId xmlns:a16="http://schemas.microsoft.com/office/drawing/2014/main" id="{CBF2ED54-63B9-467D-9FD8-B843C2269039}"/>
              </a:ext>
            </a:extLst>
          </p:cNvPr>
          <p:cNvSpPr txBox="1"/>
          <p:nvPr/>
        </p:nvSpPr>
        <p:spPr>
          <a:xfrm>
            <a:off x="304800" y="3429000"/>
            <a:ext cx="8458200" cy="2031325"/>
          </a:xfrm>
          <a:prstGeom prst="rect">
            <a:avLst/>
          </a:prstGeom>
          <a:noFill/>
        </p:spPr>
        <p:txBody>
          <a:bodyPr wrap="square" rtlCol="0">
            <a:spAutoFit/>
          </a:bodyPr>
          <a:lstStyle/>
          <a:p>
            <a:r>
              <a:rPr lang="en-US" dirty="0"/>
              <a:t>For the 16 days in 2022 with a high ORDC (average RTORDPA &gt; $10/MWh during a 4-hour period), RTOFFCAP decreased by 1,159 MW on average. This compares to a 311 MW decrease on neighbor days—these days typically have similar conditions but a lower RTORPA. </a:t>
            </a:r>
          </a:p>
          <a:p>
            <a:endParaRPr lang="en-US" dirty="0"/>
          </a:p>
          <a:p>
            <a:r>
              <a:rPr lang="en-US" dirty="0"/>
              <a:t>We observed Resources with short lead times came online in response to the high price adders.</a:t>
            </a:r>
          </a:p>
        </p:txBody>
      </p:sp>
    </p:spTree>
    <p:extLst>
      <p:ext uri="{BB962C8B-B14F-4D97-AF65-F5344CB8AC3E}">
        <p14:creationId xmlns:p14="http://schemas.microsoft.com/office/powerpoint/2010/main" val="235545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B864FA-5534-44E5-B4A6-99E95AE2D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4048" y="914400"/>
            <a:ext cx="8228388" cy="5349240"/>
          </a:xfrm>
          <a:prstGeom prst="rect">
            <a:avLst/>
          </a:prstGeom>
        </p:spPr>
      </p:pic>
      <p:sp>
        <p:nvSpPr>
          <p:cNvPr id="2" name="Title 1"/>
          <p:cNvSpPr>
            <a:spLocks noGrp="1"/>
          </p:cNvSpPr>
          <p:nvPr>
            <p:ph type="title"/>
          </p:nvPr>
        </p:nvSpPr>
        <p:spPr/>
        <p:txBody>
          <a:bodyPr/>
          <a:lstStyle/>
          <a:p>
            <a:r>
              <a:rPr lang="en-US" sz="2400" dirty="0"/>
              <a:t>Reliability Deployment Price Adder: January 2022</a:t>
            </a:r>
            <a:br>
              <a:rPr lang="en-US" sz="2400" dirty="0"/>
            </a:br>
            <a:r>
              <a:rPr lang="en-US" sz="1400" dirty="0"/>
              <a:t>OD January 7th has the highest daily average RTORDPA within the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327815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54F47-25B4-4536-8255-A0C85F9F84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1000" y="914400"/>
            <a:ext cx="8229600" cy="5350027"/>
          </a:xfrm>
          <a:prstGeom prst="rect">
            <a:avLst/>
          </a:prstGeom>
        </p:spPr>
      </p:pic>
      <p:sp>
        <p:nvSpPr>
          <p:cNvPr id="2" name="Title 1"/>
          <p:cNvSpPr>
            <a:spLocks noGrp="1"/>
          </p:cNvSpPr>
          <p:nvPr>
            <p:ph type="title"/>
          </p:nvPr>
        </p:nvSpPr>
        <p:spPr>
          <a:xfrm>
            <a:off x="381000" y="243682"/>
            <a:ext cx="8458200" cy="670718"/>
          </a:xfrm>
        </p:spPr>
        <p:txBody>
          <a:bodyPr/>
          <a:lstStyle/>
          <a:p>
            <a:r>
              <a:rPr lang="en-US" sz="2000" dirty="0"/>
              <a:t>Reliability Deployment Price Adder: February 2022</a:t>
            </a:r>
            <a:br>
              <a:rPr lang="en-US" sz="2000" dirty="0"/>
            </a:br>
            <a:r>
              <a:rPr lang="en-US" sz="1400" dirty="0"/>
              <a:t>OD February 24th has the highest daily average RTORDPA within the month</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348923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54F47-25B4-4536-8255-A0C85F9F84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1000" y="762000"/>
            <a:ext cx="8229599" cy="5350027"/>
          </a:xfrm>
          <a:prstGeom prst="rect">
            <a:avLst/>
          </a:prstGeom>
        </p:spPr>
      </p:pic>
      <p:sp>
        <p:nvSpPr>
          <p:cNvPr id="2" name="Title 1"/>
          <p:cNvSpPr>
            <a:spLocks noGrp="1"/>
          </p:cNvSpPr>
          <p:nvPr>
            <p:ph type="title"/>
          </p:nvPr>
        </p:nvSpPr>
        <p:spPr>
          <a:xfrm>
            <a:off x="381000" y="243682"/>
            <a:ext cx="8458200" cy="670718"/>
          </a:xfrm>
        </p:spPr>
        <p:txBody>
          <a:bodyPr/>
          <a:lstStyle/>
          <a:p>
            <a:r>
              <a:rPr lang="en-US" sz="2400" dirty="0"/>
              <a:t>Reliability Deployment Price Adder: March 2022</a:t>
            </a:r>
            <a:br>
              <a:rPr lang="en-US" sz="2400" dirty="0"/>
            </a:br>
            <a:r>
              <a:rPr lang="en-US" sz="1400" dirty="0"/>
              <a:t>OD March 26th has the highest daily average RTORDPA within the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58753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Non-opt-out and Opt-out Totals: February 24, 2022</a:t>
            </a:r>
            <a:br>
              <a:rPr lang="en-US" sz="2400" dirty="0"/>
            </a:br>
            <a:r>
              <a:rPr lang="en-US" sz="1400" dirty="0"/>
              <a:t>Most Resources did not opt-out except for one Resource opt-out for HE 12</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217" y="802341"/>
            <a:ext cx="7655235" cy="5359166"/>
          </a:xfrm>
          <a:prstGeom prst="rect">
            <a:avLst/>
          </a:prstGeom>
        </p:spPr>
      </p:pic>
    </p:spTree>
    <p:extLst>
      <p:ext uri="{BB962C8B-B14F-4D97-AF65-F5344CB8AC3E}">
        <p14:creationId xmlns:p14="http://schemas.microsoft.com/office/powerpoint/2010/main" val="356622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Reliability Deployment Price Adder: February 24, 2022</a:t>
            </a:r>
            <a:br>
              <a:rPr lang="en-US" sz="2000" dirty="0"/>
            </a:br>
            <a:r>
              <a:rPr lang="en-US" sz="1400" dirty="0"/>
              <a:t>High RTORDPA occurred during the morning peak; The average hourly RTORDPA went above $1,200/MWh for HE9 and HE10.</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5" name="Picture 4">
            <a:extLst>
              <a:ext uri="{FF2B5EF4-FFF2-40B4-BE49-F238E27FC236}">
                <a16:creationId xmlns:a16="http://schemas.microsoft.com/office/drawing/2014/main" id="{3B454F47-25B4-4536-8255-A0C85F9F84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1965" y="966299"/>
            <a:ext cx="8229599" cy="5350027"/>
          </a:xfrm>
          <a:prstGeom prst="rect">
            <a:avLst/>
          </a:prstGeom>
        </p:spPr>
      </p:pic>
    </p:spTree>
    <p:extLst>
      <p:ext uri="{BB962C8B-B14F-4D97-AF65-F5344CB8AC3E}">
        <p14:creationId xmlns:p14="http://schemas.microsoft.com/office/powerpoint/2010/main" val="65087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9615"/>
            <a:ext cx="8458200" cy="518318"/>
          </a:xfrm>
        </p:spPr>
        <p:txBody>
          <a:bodyPr/>
          <a:lstStyle/>
          <a:p>
            <a:r>
              <a:rPr lang="en-US" sz="2400" dirty="0"/>
              <a:t>Real-Time Prices on February 24, 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a:extLst>
              <a:ext uri="{FF2B5EF4-FFF2-40B4-BE49-F238E27FC236}">
                <a16:creationId xmlns:a16="http://schemas.microsoft.com/office/drawing/2014/main" id="{986FB9CE-E246-41CD-8CD1-12553CAFCEE5}"/>
              </a:ext>
            </a:extLst>
          </p:cNvPr>
          <p:cNvPicPr>
            <a:picLocks noChangeAspect="1"/>
          </p:cNvPicPr>
          <p:nvPr/>
        </p:nvPicPr>
        <p:blipFill>
          <a:blip r:embed="rId3"/>
          <a:stretch>
            <a:fillRect/>
          </a:stretch>
        </p:blipFill>
        <p:spPr>
          <a:xfrm>
            <a:off x="248195" y="1114714"/>
            <a:ext cx="8723809" cy="4628571"/>
          </a:xfrm>
          <a:prstGeom prst="rect">
            <a:avLst/>
          </a:prstGeom>
        </p:spPr>
      </p:pic>
    </p:spTree>
    <p:extLst>
      <p:ext uri="{BB962C8B-B14F-4D97-AF65-F5344CB8AC3E}">
        <p14:creationId xmlns:p14="http://schemas.microsoft.com/office/powerpoint/2010/main" val="61678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9950-D7F8-4743-82AE-BBBF48FCED7E}"/>
              </a:ext>
            </a:extLst>
          </p:cNvPr>
          <p:cNvSpPr>
            <a:spLocks noGrp="1"/>
          </p:cNvSpPr>
          <p:nvPr>
            <p:ph type="title"/>
          </p:nvPr>
        </p:nvSpPr>
        <p:spPr/>
        <p:txBody>
          <a:bodyPr/>
          <a:lstStyle/>
          <a:p>
            <a:r>
              <a:rPr lang="en-US" sz="3000" dirty="0"/>
              <a:t>Accounting for RUCs in ORDC Calculations</a:t>
            </a:r>
          </a:p>
        </p:txBody>
      </p:sp>
      <p:sp>
        <p:nvSpPr>
          <p:cNvPr id="4" name="Slide Number Placeholder 3">
            <a:extLst>
              <a:ext uri="{FF2B5EF4-FFF2-40B4-BE49-F238E27FC236}">
                <a16:creationId xmlns:a16="http://schemas.microsoft.com/office/drawing/2014/main" id="{1064A95C-F87D-4DA9-BB17-23B9CE111C96}"/>
              </a:ext>
            </a:extLst>
          </p:cNvPr>
          <p:cNvSpPr>
            <a:spLocks noGrp="1"/>
          </p:cNvSpPr>
          <p:nvPr>
            <p:ph type="sldNum" sz="quarter" idx="4"/>
          </p:nvPr>
        </p:nvSpPr>
        <p:spPr>
          <a:xfrm>
            <a:off x="8219768" y="6244590"/>
            <a:ext cx="457200" cy="212725"/>
          </a:xfrm>
        </p:spPr>
        <p:txBody>
          <a:bodyPr/>
          <a:lstStyle/>
          <a:p>
            <a:fld id="{1D93BD3E-1E9A-4970-A6F7-E7AC52762E0C}" type="slidenum">
              <a:rPr lang="en-US" smtClean="0"/>
              <a:pPr/>
              <a:t>9</a:t>
            </a:fld>
            <a:endParaRPr lang="en-US" dirty="0"/>
          </a:p>
        </p:txBody>
      </p:sp>
      <p:sp>
        <p:nvSpPr>
          <p:cNvPr id="23" name="Content Placeholder 2">
            <a:extLst>
              <a:ext uri="{FF2B5EF4-FFF2-40B4-BE49-F238E27FC236}">
                <a16:creationId xmlns:a16="http://schemas.microsoft.com/office/drawing/2014/main" id="{F8212409-69C0-4617-B669-A0E953837D79}"/>
              </a:ext>
            </a:extLst>
          </p:cNvPr>
          <p:cNvSpPr>
            <a:spLocks noGrp="1"/>
          </p:cNvSpPr>
          <p:nvPr/>
        </p:nvSpPr>
        <p:spPr>
          <a:xfrm>
            <a:off x="190500" y="1104115"/>
            <a:ext cx="8763000" cy="30868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All capacity from a RUC-instructed Resource is removed when calculating ORDC reserves and prices</a:t>
            </a:r>
          </a:p>
          <a:p>
            <a:pPr lvl="1"/>
            <a:r>
              <a:rPr lang="en-US" sz="1800" dirty="0"/>
              <a:t>Headroom on the RUC-instructed Resource is ignored; and</a:t>
            </a:r>
          </a:p>
          <a:p>
            <a:pPr lvl="1"/>
            <a:r>
              <a:rPr lang="en-US" sz="1800" dirty="0"/>
              <a:t>The base point for the RUC-instructed Resource is subtracted from on-line ORDC reserves to account for headroom that the Resource is creating elsewhere on the system</a:t>
            </a:r>
          </a:p>
          <a:p>
            <a:r>
              <a:rPr lang="en-US" sz="2000" dirty="0"/>
              <a:t>This logic does not apply if the RUC was opted out of</a:t>
            </a:r>
          </a:p>
          <a:p>
            <a:r>
              <a:rPr lang="en-US" sz="2000" dirty="0"/>
              <a:t>The RUC-instructed Resource may count towards off-line ORDC reserves, if it has a cold start time of less than 30 minutes</a:t>
            </a:r>
          </a:p>
        </p:txBody>
      </p:sp>
    </p:spTree>
    <p:extLst>
      <p:ext uri="{BB962C8B-B14F-4D97-AF65-F5344CB8AC3E}">
        <p14:creationId xmlns:p14="http://schemas.microsoft.com/office/powerpoint/2010/main" val="3329802174"/>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24386</TotalTime>
  <Words>1095</Words>
  <Application>Microsoft Office PowerPoint</Application>
  <PresentationFormat>On-screen Show (4:3)</PresentationFormat>
  <Paragraphs>216</Paragraphs>
  <Slides>25</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Roboto</vt:lpstr>
      <vt:lpstr>1_Custom Design</vt:lpstr>
      <vt:lpstr>Office Theme</vt:lpstr>
      <vt:lpstr>PowerPoint Presentation</vt:lpstr>
      <vt:lpstr>Reliability Deployment Price Adder: Last 13 Months February 2022 has the highest average monthly RTORDPA since winter storm Uri in 2021</vt:lpstr>
      <vt:lpstr>Reliability Deployment Price Adder: January 2022 OD January 7th has the highest daily average RTORDPA within the month</vt:lpstr>
      <vt:lpstr>Reliability Deployment Price Adder: February 2022 OD February 24th has the highest daily average RTORDPA within the month</vt:lpstr>
      <vt:lpstr>Reliability Deployment Price Adder: March 2022 OD March 26th has the highest daily average RTORDPA within the month</vt:lpstr>
      <vt:lpstr>Non-opt-out and Opt-out Totals: February 24, 2022 Most Resources did not opt-out except for one Resource opt-out for HE 12</vt:lpstr>
      <vt:lpstr>Reliability Deployment Price Adder: February 24, 2022 High RTORDPA occurred during the morning peak; The average hourly RTORDPA went above $1,200/MWh for HE9 and HE10.</vt:lpstr>
      <vt:lpstr>Real-Time Prices on February 24, 2022</vt:lpstr>
      <vt:lpstr>Accounting for RUCs in ORDC Calculations</vt:lpstr>
      <vt:lpstr>Accounting for RUCs in ORDC Calculations– a four-bus example</vt:lpstr>
      <vt:lpstr>Accounting for RUCs in ORDC Calculations– a four-bus example</vt:lpstr>
      <vt:lpstr>Accounting for RUCs in RDPA calculations</vt:lpstr>
      <vt:lpstr>PowerPoint Presentation</vt:lpstr>
      <vt:lpstr>How ORDC changes are impacting commitment</vt:lpstr>
      <vt:lpstr>PowerPoint Presentation</vt:lpstr>
      <vt:lpstr>PRC vs Net Load by Month, October 2021 – March 2022</vt:lpstr>
      <vt:lpstr>RTOLCAP vs Net Load by Month, October 2021 – March 2022</vt:lpstr>
      <vt:lpstr>RTOFFCAP vs Net Load by Month, October 2021 – March 2022</vt:lpstr>
      <vt:lpstr>PowerPoint Presentation</vt:lpstr>
      <vt:lpstr>PRC vs Net Load by Month, January – March 2021 and 2022</vt:lpstr>
      <vt:lpstr>RTOLCAP vs Net Load by Month, January – March 2021 and 2022</vt:lpstr>
      <vt:lpstr>RTOFFCAP vs Net Load by Month, January – March 2021 and 2022</vt:lpstr>
      <vt:lpstr>RTORPA changes under updated VOLL and MCL – January to March 2022</vt:lpstr>
      <vt:lpstr>RTOFFCAP and ORDC Adders January – March 2022</vt:lpstr>
      <vt:lpstr>RTOFFCAP and ORDC Adders January – March 2022</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Chu, Zhengguo</cp:lastModifiedBy>
  <cp:revision>867</cp:revision>
  <cp:lastPrinted>2016-01-21T20:53:15Z</cp:lastPrinted>
  <dcterms:created xsi:type="dcterms:W3CDTF">2016-01-21T15:20:31Z</dcterms:created>
  <dcterms:modified xsi:type="dcterms:W3CDTF">2022-04-19T18:20:35Z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