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85" r:id="rId7"/>
    <p:sldId id="277" r:id="rId8"/>
    <p:sldId id="261" r:id="rId9"/>
    <p:sldId id="384" r:id="rId10"/>
    <p:sldId id="385" r:id="rId11"/>
    <p:sldId id="352" r:id="rId12"/>
    <p:sldId id="624" r:id="rId13"/>
    <p:sldId id="623" r:id="rId14"/>
    <p:sldId id="622" r:id="rId15"/>
    <p:sldId id="276" r:id="rId16"/>
    <p:sldId id="296" r:id="rId17"/>
    <p:sldId id="297" r:id="rId18"/>
    <p:sldId id="35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7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8852" autoAdjust="0"/>
  </p:normalViewPr>
  <p:slideViewPr>
    <p:cSldViewPr showGuides="1">
      <p:cViewPr varScale="1">
        <p:scale>
          <a:sx n="101" d="100"/>
          <a:sy n="101" d="100"/>
        </p:scale>
        <p:origin x="184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08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1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69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90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98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RUC Activities Overview – January to March 2022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WMWG RUC Workshop</a:t>
            </a:r>
          </a:p>
          <a:p>
            <a:r>
              <a:rPr lang="en-US" dirty="0">
                <a:solidFill>
                  <a:schemeClr val="tx2"/>
                </a:solidFill>
              </a:rPr>
              <a:t>April 22, 2022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89F8B-3E38-497C-B089-3E0E919F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Hourly RUC Effective Hours </a:t>
            </a:r>
            <a:r>
              <a:rPr lang="en-US" sz="2400"/>
              <a:t>and MWh in </a:t>
            </a:r>
            <a:r>
              <a:rPr lang="en-US" sz="2400" dirty="0"/>
              <a:t>March 2022</a:t>
            </a:r>
            <a:br>
              <a:rPr lang="en-US" sz="2400" dirty="0"/>
            </a:br>
            <a:r>
              <a:rPr lang="en-US" sz="1400" dirty="0"/>
              <a:t>RUC in March 2022 were primarily driven by capacity concerns. Most Opt-out Resource-hours occurred on Operating Day 3/1/2022 and 3/7/2022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24C78-50CC-4718-8706-B0C9FAFDB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E360E2-35FF-45DF-8204-5600878D5B88}"/>
              </a:ext>
            </a:extLst>
          </p:cNvPr>
          <p:cNvSpPr txBox="1"/>
          <p:nvPr/>
        </p:nvSpPr>
        <p:spPr>
          <a:xfrm>
            <a:off x="533400" y="5629275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Note: 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+mj-lt"/>
              </a:rPr>
              <a:t>HSL MWh is </a:t>
            </a:r>
            <a:r>
              <a:rPr lang="en-US" sz="1400" dirty="0">
                <a:latin typeface="+mj-lt"/>
              </a:rPr>
              <a:t>calculated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+mj-lt"/>
              </a:rPr>
              <a:t> as Real-Time HSL times SCED duration, summed over all SCED intervals on an hourly basis.</a:t>
            </a:r>
            <a:endParaRPr lang="en-US" sz="1400" dirty="0">
              <a:latin typeface="+mj-lt"/>
            </a:endParaRPr>
          </a:p>
        </p:txBody>
      </p:sp>
      <p:pic>
        <p:nvPicPr>
          <p:cNvPr id="13" name="Content Placeholder 12" descr="Chart&#10;&#10;Description automatically generated">
            <a:extLst>
              <a:ext uri="{FF2B5EF4-FFF2-40B4-BE49-F238E27FC236}">
                <a16:creationId xmlns:a16="http://schemas.microsoft.com/office/drawing/2014/main" id="{CF8EB852-CFC2-4457-90F3-662410731F9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66800"/>
            <a:ext cx="7315200" cy="4572000"/>
          </a:xfrm>
        </p:spPr>
      </p:pic>
    </p:spTree>
    <p:extLst>
      <p:ext uri="{BB962C8B-B14F-4D97-AF65-F5344CB8AC3E}">
        <p14:creationId xmlns:p14="http://schemas.microsoft.com/office/powerpoint/2010/main" val="6594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RUC-Instructed Resource Dispatch above LDL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0600"/>
            <a:ext cx="8315326" cy="495300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January 2022</a:t>
            </a:r>
            <a:endParaRPr lang="en-US" sz="1900" dirty="0">
              <a:solidFill>
                <a:schemeClr val="tx2"/>
              </a:solidFill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When Resources did not successfully opt out, there were 1.8 effective Resource-hours for which the Resource was dispatched above its LDL.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For all these Resource-hours, the RUC-instructed Resource was mitigated.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AEC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February 2022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When Resources did not successfully opt out, there were 0.3 effective Resource-hours for which the Resource was dispatched above its LDL.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For all these Resource-hours, the RUC-instructed Resource was mitigated.</a:t>
            </a:r>
          </a:p>
          <a:p>
            <a:pPr marL="457200" lvl="1" indent="0">
              <a:buNone/>
            </a:pPr>
            <a:endParaRPr lang="en-US" sz="15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March 2022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When Resources did not successfully opt out, there were 6.6 effective Resource-hours for which the Resource was dispatched above its LDL.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For 3.3 of these Resource-hours, the RUC-instructed Resource was mitigated.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For the other 3.3 of these Resource-hours, the RUC-instructed Resource was DAM-committed, and the Resource-hours were counted as Opt-out.</a:t>
            </a:r>
          </a:p>
          <a:p>
            <a:pPr marL="457200" lvl="1" indent="0">
              <a:buNone/>
            </a:pPr>
            <a:endParaRPr lang="en-US" sz="15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Average Resource Age</a:t>
            </a:r>
            <a:br>
              <a:rPr lang="en-US" sz="2400" dirty="0"/>
            </a:br>
            <a:r>
              <a:rPr lang="en-US" sz="1400" dirty="0"/>
              <a:t>For the first three months of 2022, the mean opt-out Resource age is 50.4 years and mean non-opt-out Resource is 39.7 years.</a:t>
            </a:r>
            <a:br>
              <a:rPr lang="en-US" sz="2400" dirty="0"/>
            </a:br>
            <a:br>
              <a:rPr lang="en-US" sz="3600" dirty="0"/>
            </a:b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399" y="1290460"/>
            <a:ext cx="7391401" cy="456900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5859462"/>
            <a:ext cx="7543800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4322" y="3590838"/>
            <a:ext cx="6035356" cy="27163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02" y="874503"/>
            <a:ext cx="6035356" cy="27163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Age Category</a:t>
            </a:r>
            <a:br>
              <a:rPr lang="en-US" sz="2400" dirty="0"/>
            </a:br>
            <a:r>
              <a:rPr lang="en-US" sz="1400" dirty="0"/>
              <a:t>Majority of RUC Committed Resources in the first three months of 2022 were older than 40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4563501" y="1066884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4572000" y="3807023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991600" cy="815998"/>
          </a:xfrm>
        </p:spPr>
        <p:txBody>
          <a:bodyPr/>
          <a:lstStyle/>
          <a:p>
            <a:r>
              <a:rPr lang="en-US" sz="2400" dirty="0"/>
              <a:t>RUC Clawback, Capacity Short Charges, and Shortfall</a:t>
            </a:r>
            <a:br>
              <a:rPr lang="en-US" sz="2400" dirty="0"/>
            </a:br>
            <a:r>
              <a:rPr lang="en-US" sz="1150" dirty="0"/>
              <a:t>The highest monthly </a:t>
            </a:r>
            <a:r>
              <a:rPr lang="en-US" sz="1150" dirty="0" err="1"/>
              <a:t>clawback</a:t>
            </a:r>
            <a:r>
              <a:rPr lang="en-US" sz="1150" dirty="0"/>
              <a:t> charge was $9.4 million in February 2022, and the highest monthly total Capacity Short Charge was $3.1 million in the same month. The Capacity Short Charge was nearly fully covered by Make-whole payment.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8583B7C-53AF-4F44-80C7-CD2EFF17B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42225"/>
              </p:ext>
            </p:extLst>
          </p:nvPr>
        </p:nvGraphicFramePr>
        <p:xfrm>
          <a:off x="2133600" y="5591175"/>
          <a:ext cx="5715000" cy="846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266">
                  <a:extLst>
                    <a:ext uri="{9D8B030D-6E8A-4147-A177-3AD203B41FA5}">
                      <a16:colId xmlns:a16="http://schemas.microsoft.com/office/drawing/2014/main" val="3067258862"/>
                    </a:ext>
                  </a:extLst>
                </a:gridCol>
                <a:gridCol w="1137266">
                  <a:extLst>
                    <a:ext uri="{9D8B030D-6E8A-4147-A177-3AD203B41FA5}">
                      <a16:colId xmlns:a16="http://schemas.microsoft.com/office/drawing/2014/main" val="3591324519"/>
                    </a:ext>
                  </a:extLst>
                </a:gridCol>
                <a:gridCol w="1137266">
                  <a:extLst>
                    <a:ext uri="{9D8B030D-6E8A-4147-A177-3AD203B41FA5}">
                      <a16:colId xmlns:a16="http://schemas.microsoft.com/office/drawing/2014/main" val="4072793732"/>
                    </a:ext>
                  </a:extLst>
                </a:gridCol>
              </a:tblGrid>
              <a:tr h="34360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January 2022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February 2022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March 2022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0491277"/>
                  </a:ext>
                </a:extLst>
              </a:tr>
              <a:tr h="236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Make-whole ($ Million)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0.245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3.102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0.636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Uplift to Load ($)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0.31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2.01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1149373"/>
            <a:ext cx="7315200" cy="441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81050" y="5360015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  <a:endParaRPr lang="en-US" sz="3200" dirty="0">
              <a:solidFill>
                <a:schemeClr val="accent2"/>
              </a:solidFill>
              <a:cs typeface="Book Antiqu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274419"/>
              </p:ext>
            </p:extLst>
          </p:nvPr>
        </p:nvGraphicFramePr>
        <p:xfrm>
          <a:off x="381000" y="1447800"/>
          <a:ext cx="811992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020">
                  <a:extLst>
                    <a:ext uri="{9D8B030D-6E8A-4147-A177-3AD203B41FA5}">
                      <a16:colId xmlns:a16="http://schemas.microsoft.com/office/drawing/2014/main" val="1457392220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1304870880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1209263431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2196857444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2145293193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4096647471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January 2022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February 2022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March 2022</a:t>
                      </a:r>
                    </a:p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049127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Instructed Resource-hours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1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114.0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26.0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88.0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1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1014.0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64.0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950.0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1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277.0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62.0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215.0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105.8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26.0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79.8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991.8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62.5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929.4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255.5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55.7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199.9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LSL</a:t>
                      </a:r>
                      <a:endParaRPr lang="en-US" sz="12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128.0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208.8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102.5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110.5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109.0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110.6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104.6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129.4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97.7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LDL</a:t>
                      </a:r>
                      <a:endParaRPr lang="en-US" sz="12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132.0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220.0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104.1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113.9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164.8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110.5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112.3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158.0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BP</a:t>
                      </a:r>
                      <a:endParaRPr lang="en-US" sz="12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137.8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241.2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105.1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115.7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190.6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110.6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117.3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178.3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100.4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HSL</a:t>
                      </a:r>
                      <a:endParaRPr lang="en-US" sz="12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386.9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353.9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397.3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303.3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283.7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304.7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335.2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314.0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341.1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6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392" y="1030296"/>
            <a:ext cx="7517216" cy="526254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517525"/>
          </a:xfrm>
        </p:spPr>
        <p:txBody>
          <a:bodyPr/>
          <a:lstStyle/>
          <a:p>
            <a:r>
              <a:rPr lang="en-US" sz="2400" dirty="0"/>
              <a:t>Non-opt-out and Opt-out Totals: Last 13 Months</a:t>
            </a:r>
            <a:br>
              <a:rPr lang="en-US" sz="2400" dirty="0"/>
            </a:br>
            <a:r>
              <a:rPr lang="en-US" sz="1400" dirty="0"/>
              <a:t>February 2022 has a total of 929.4 non-opt-out effective Resource-hours and 62.5 opt-out effective Resource-hours. Its total BP MWh and HSL MWh were highest since July 2021.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 Instruction Reasons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January 2022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105.8 effective RUC Resource-hours, 100% for capacity concerns.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26.0 effective Resource-hours (24.6%) were successfully bought back.</a:t>
            </a:r>
            <a:endParaRPr lang="en-US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February 2022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991.8 effective RUC Resource-hours in February 2022. 991.2 Resource-hours (99.94%) for capacity concerns, and 0.6 Resource-hours (0.06%) for congestion concerns.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62.5 effective Resource-hours (6.3%) were successfully bought back.</a:t>
            </a:r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March 2022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255.5 effective RUC Resource-hours, 198.0 Resource-hours (77.46%) for capacity concerns, and 57.6 Resource-hours (22.54%) for congestion concerns.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55.7 effective Resource-hours (21.80%) were successfully bought back.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7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3682"/>
            <a:ext cx="8458200" cy="899318"/>
          </a:xfrm>
        </p:spPr>
        <p:txBody>
          <a:bodyPr/>
          <a:lstStyle/>
          <a:p>
            <a:r>
              <a:rPr lang="en-US" sz="2400" dirty="0"/>
              <a:t>Non-opt-out and Opt-out Totals: January 2022</a:t>
            </a:r>
            <a:br>
              <a:rPr lang="en-US" sz="2400" dirty="0"/>
            </a:br>
            <a:r>
              <a:rPr lang="en-US" sz="1400" dirty="0"/>
              <a:t>RUC in January 2022 were all driven by capacity concerns. Operating Day 1/7/2022 has the highest Resource-hours, total BP MWh and HSL MWh due to cold weather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Chart, waterfall chart&#10;&#10;Description automatically generated">
            <a:extLst>
              <a:ext uri="{FF2B5EF4-FFF2-40B4-BE49-F238E27FC236}">
                <a16:creationId xmlns:a16="http://schemas.microsoft.com/office/drawing/2014/main" id="{B07C2F4D-C5AA-4D8A-B376-169814FCC8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43000"/>
            <a:ext cx="7686675" cy="513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1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365918"/>
          </a:xfrm>
        </p:spPr>
        <p:txBody>
          <a:bodyPr/>
          <a:lstStyle/>
          <a:p>
            <a:r>
              <a:rPr lang="en-US" sz="2400" dirty="0"/>
              <a:t>Non-opt-out and Opt-out Totals: February 2022</a:t>
            </a:r>
            <a:br>
              <a:rPr lang="en-US" sz="2400" dirty="0"/>
            </a:br>
            <a:r>
              <a:rPr lang="en-US" sz="1400" dirty="0"/>
              <a:t>RUC in February 2022 were primarily driven by two separate cold events. Most Opt-out Resource-hours occurred on Operating Day 2/23/2022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4383" y="1201971"/>
            <a:ext cx="7409018" cy="518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5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43682"/>
            <a:ext cx="8382000" cy="365918"/>
          </a:xfrm>
        </p:spPr>
        <p:txBody>
          <a:bodyPr/>
          <a:lstStyle/>
          <a:p>
            <a:r>
              <a:rPr lang="en-US" sz="2400" dirty="0"/>
              <a:t>Non-opt-out and Opt-out Totals: March 2022</a:t>
            </a:r>
            <a:br>
              <a:rPr lang="en-US" sz="2400" dirty="0"/>
            </a:br>
            <a:r>
              <a:rPr lang="en-US" sz="1400" dirty="0"/>
              <a:t>RUC in March 2022 were primarily driven by capacity concerns. Most Opt-out Resource-hours occurred on Operating Day 3/1/2022 and 3/7/2022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1020590"/>
            <a:ext cx="7467599" cy="522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89F8B-3E38-497C-B089-3E0E919F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Hourly RUC Effective Hours and MWh in January 2022</a:t>
            </a:r>
            <a:br>
              <a:rPr lang="en-US" sz="2400" dirty="0"/>
            </a:br>
            <a:r>
              <a:rPr lang="en-US" sz="1400" dirty="0"/>
              <a:t>RUC in January 2022 were all driven by capacity concerns. Operating Day 1/7/2022 has the highest Resource-hours, total BP MWh and HSL MWh due to cold weather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24C78-50CC-4718-8706-B0C9FAFDB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E360E2-35FF-45DF-8204-5600878D5B88}"/>
              </a:ext>
            </a:extLst>
          </p:cNvPr>
          <p:cNvSpPr txBox="1"/>
          <p:nvPr/>
        </p:nvSpPr>
        <p:spPr>
          <a:xfrm>
            <a:off x="485775" y="5705475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Note: 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+mj-lt"/>
              </a:rPr>
              <a:t>HSL MWh is </a:t>
            </a:r>
            <a:r>
              <a:rPr lang="en-US" sz="1400" dirty="0">
                <a:latin typeface="+mj-lt"/>
              </a:rPr>
              <a:t>calculated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+mj-lt"/>
              </a:rPr>
              <a:t> as Real-Time HSL times SCED duration, summed over all SCED intervals on an hourly basis.</a:t>
            </a:r>
            <a:endParaRPr lang="en-US" sz="1400" dirty="0">
              <a:latin typeface="+mj-lt"/>
            </a:endParaRPr>
          </a:p>
        </p:txBody>
      </p:sp>
      <p:pic>
        <p:nvPicPr>
          <p:cNvPr id="6" name="Content Placeholder 5" descr="Chart&#10;&#10;Description automatically generated">
            <a:extLst>
              <a:ext uri="{FF2B5EF4-FFF2-40B4-BE49-F238E27FC236}">
                <a16:creationId xmlns:a16="http://schemas.microsoft.com/office/drawing/2014/main" id="{A1D0AA7B-6A87-42D2-827B-5F1907ED7A8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3000"/>
            <a:ext cx="7315200" cy="4572000"/>
          </a:xfrm>
        </p:spPr>
      </p:pic>
    </p:spTree>
    <p:extLst>
      <p:ext uri="{BB962C8B-B14F-4D97-AF65-F5344CB8AC3E}">
        <p14:creationId xmlns:p14="http://schemas.microsoft.com/office/powerpoint/2010/main" val="3995235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89F8B-3E38-497C-B089-3E0E919F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Hourly RUC Effective Hours and MWh in February 2022</a:t>
            </a:r>
            <a:br>
              <a:rPr lang="en-US" sz="2400" dirty="0"/>
            </a:br>
            <a:r>
              <a:rPr lang="en-US" sz="1400" dirty="0"/>
              <a:t>RUC in February 2022 were primarily driven by two separate cold events. Most Opt-out Resource-hours occurred on Operating Day 2/23/2022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24C78-50CC-4718-8706-B0C9FAFDB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E360E2-35FF-45DF-8204-5600878D5B88}"/>
              </a:ext>
            </a:extLst>
          </p:cNvPr>
          <p:cNvSpPr txBox="1"/>
          <p:nvPr/>
        </p:nvSpPr>
        <p:spPr>
          <a:xfrm>
            <a:off x="533400" y="5638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Note: 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+mj-lt"/>
              </a:rPr>
              <a:t>HSL MWh is </a:t>
            </a:r>
            <a:r>
              <a:rPr lang="en-US" sz="1400" dirty="0">
                <a:latin typeface="+mj-lt"/>
              </a:rPr>
              <a:t>calculated</a:t>
            </a:r>
            <a:r>
              <a:rPr lang="en-US" sz="1400" b="0" i="0" dirty="0">
                <a:solidFill>
                  <a:srgbClr val="242424"/>
                </a:solidFill>
                <a:effectLst/>
                <a:latin typeface="+mj-lt"/>
              </a:rPr>
              <a:t> as Real-Time HSL times SCED duration, summed over all SCED intervals on an hourly basis.</a:t>
            </a:r>
            <a:endParaRPr lang="en-US" sz="1400" dirty="0">
              <a:latin typeface="+mj-lt"/>
            </a:endParaRPr>
          </a:p>
        </p:txBody>
      </p:sp>
      <p:pic>
        <p:nvPicPr>
          <p:cNvPr id="6" name="Content Placeholder 5" descr="Chart, histogram&#10;&#10;Description automatically generated">
            <a:extLst>
              <a:ext uri="{FF2B5EF4-FFF2-40B4-BE49-F238E27FC236}">
                <a16:creationId xmlns:a16="http://schemas.microsoft.com/office/drawing/2014/main" id="{B8134F2D-08E4-4D3A-961F-38D716B22F4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066800"/>
            <a:ext cx="7315200" cy="4572000"/>
          </a:xfrm>
        </p:spPr>
      </p:pic>
    </p:spTree>
    <p:extLst>
      <p:ext uri="{BB962C8B-B14F-4D97-AF65-F5344CB8AC3E}">
        <p14:creationId xmlns:p14="http://schemas.microsoft.com/office/powerpoint/2010/main" val="24290261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24061</TotalTime>
  <Words>852</Words>
  <Application>Microsoft Office PowerPoint</Application>
  <PresentationFormat>On-screen Show (4:3)</PresentationFormat>
  <Paragraphs>163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PowerPoint Presentation</vt:lpstr>
      <vt:lpstr>RUC Resource-Hours</vt:lpstr>
      <vt:lpstr>Non-opt-out and Opt-out Totals: Last 13 Months February 2022 has a total of 929.4 non-opt-out effective Resource-hours and 62.5 opt-out effective Resource-hours. Its total BP MWh and HSL MWh were highest since July 2021.</vt:lpstr>
      <vt:lpstr>RUC Instruction Reasons</vt:lpstr>
      <vt:lpstr>Non-opt-out and Opt-out Totals: January 2022 RUC in January 2022 were all driven by capacity concerns. Operating Day 1/7/2022 has the highest Resource-hours, total BP MWh and HSL MWh due to cold weather</vt:lpstr>
      <vt:lpstr>Non-opt-out and Opt-out Totals: February 2022 RUC in February 2022 were primarily driven by two separate cold events. Most Opt-out Resource-hours occurred on Operating Day 2/23/2022</vt:lpstr>
      <vt:lpstr>Non-opt-out and Opt-out Totals: March 2022 RUC in March 2022 were primarily driven by capacity concerns. Most Opt-out Resource-hours occurred on Operating Day 3/1/2022 and 3/7/2022</vt:lpstr>
      <vt:lpstr>Hourly RUC Effective Hours and MWh in January 2022 RUC in January 2022 were all driven by capacity concerns. Operating Day 1/7/2022 has the highest Resource-hours, total BP MWh and HSL MWh due to cold weather</vt:lpstr>
      <vt:lpstr>Hourly RUC Effective Hours and MWh in February 2022 RUC in February 2022 were primarily driven by two separate cold events. Most Opt-out Resource-hours occurred on Operating Day 2/23/2022</vt:lpstr>
      <vt:lpstr>Hourly RUC Effective Hours and MWh in March 2022 RUC in March 2022 were primarily driven by capacity concerns. Most Opt-out Resource-hours occurred on Operating Day 3/1/2022 and 3/7/2022</vt:lpstr>
      <vt:lpstr>RUC-Instructed Resource Dispatch above LDL</vt:lpstr>
      <vt:lpstr>Average Resource Age For the first three months of 2022, the mean opt-out Resource age is 50.4 years and mean non-opt-out Resource is 39.7 years.  </vt:lpstr>
      <vt:lpstr>Age Category Majority of RUC Committed Resources in the first three months of 2022 were older than 40 years.</vt:lpstr>
      <vt:lpstr>RUC Clawback, Capacity Short Charges, and Shortfall The highest monthly clawback charge was $9.4 million in February 2022, and the highest monthly total Capacity Short Charge was $3.1 million in the same month. The Capacity Short Charge was nearly fully covered by Make-whole payment.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837</cp:revision>
  <cp:lastPrinted>2016-01-21T20:53:15Z</cp:lastPrinted>
  <dcterms:created xsi:type="dcterms:W3CDTF">2016-01-21T15:20:31Z</dcterms:created>
  <dcterms:modified xsi:type="dcterms:W3CDTF">2022-04-19T17:36:05Z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