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 id="2147483663" r:id="rId8"/>
  </p:sldMasterIdLst>
  <p:notesMasterIdLst>
    <p:notesMasterId r:id="rId35"/>
  </p:notesMasterIdLst>
  <p:handoutMasterIdLst>
    <p:handoutMasterId r:id="rId36"/>
  </p:handoutMasterIdLst>
  <p:sldIdLst>
    <p:sldId id="368" r:id="rId9"/>
    <p:sldId id="611" r:id="rId10"/>
    <p:sldId id="778" r:id="rId11"/>
    <p:sldId id="312" r:id="rId12"/>
    <p:sldId id="604" r:id="rId13"/>
    <p:sldId id="372" r:id="rId14"/>
    <p:sldId id="376" r:id="rId15"/>
    <p:sldId id="377" r:id="rId16"/>
    <p:sldId id="777" r:id="rId17"/>
    <p:sldId id="609" r:id="rId18"/>
    <p:sldId id="373" r:id="rId19"/>
    <p:sldId id="782" r:id="rId20"/>
    <p:sldId id="781" r:id="rId21"/>
    <p:sldId id="374" r:id="rId22"/>
    <p:sldId id="779" r:id="rId23"/>
    <p:sldId id="783" r:id="rId24"/>
    <p:sldId id="784" r:id="rId25"/>
    <p:sldId id="774" r:id="rId26"/>
    <p:sldId id="314" r:id="rId27"/>
    <p:sldId id="315" r:id="rId28"/>
    <p:sldId id="370" r:id="rId29"/>
    <p:sldId id="316" r:id="rId30"/>
    <p:sldId id="317" r:id="rId31"/>
    <p:sldId id="371" r:id="rId32"/>
    <p:sldId id="318" r:id="rId33"/>
    <p:sldId id="375"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 id="2" name="Mago, Nitika" initials="MN" lastIdx="1" clrIdx="1">
    <p:extLst>
      <p:ext uri="{19B8F6BF-5375-455C-9EA6-DF929625EA0E}">
        <p15:presenceInfo xmlns:p15="http://schemas.microsoft.com/office/powerpoint/2012/main" userId="S::Nitika.Mago@ercot.com::eb4dfd7f-5a13-4bd1-acb0-2d627733e6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7822" autoAdjust="0"/>
  </p:normalViewPr>
  <p:slideViewPr>
    <p:cSldViewPr showGuides="1">
      <p:cViewPr varScale="1">
        <p:scale>
          <a:sx n="85" d="100"/>
          <a:sy n="85" d="100"/>
        </p:scale>
        <p:origin x="232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notesMaster" Target="notesMasters/notesMaster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rcot.com/calendar/event?id=1544650791077"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www.ercot.com/files/docs/2019/09/11/RLC_Telemetry_Validation_WMWG_09162019_v3.pptx" TargetMode="External"/><Relationship Id="rId5" Type="http://schemas.openxmlformats.org/officeDocument/2006/relationships/hyperlink" Target="https://www.ercot.com/calendar/event?id=1544651384960" TargetMode="External"/><Relationship Id="rId4" Type="http://schemas.openxmlformats.org/officeDocument/2006/relationships/hyperlink" Target="https://www.ercot.com/files/docs/2019/06/21/RLC_Telemetry_Validation_WMWG_06242019.pptx"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5B6770"/>
                </a:solidFill>
                <a:effectLst/>
                <a:uLnTx/>
                <a:uFillTx/>
                <a:latin typeface="Arial"/>
                <a:ea typeface="+mn-ea"/>
                <a:cs typeface="+mn-cs"/>
              </a:rPr>
              <a:t>At the </a:t>
            </a:r>
            <a:r>
              <a:rPr kumimoji="0" lang="en-US" sz="2000" b="0" i="0" u="none" strike="noStrike" kern="1200" cap="none" spc="0" normalizeH="0" baseline="0" noProof="0" dirty="0">
                <a:ln>
                  <a:noFill/>
                </a:ln>
                <a:solidFill>
                  <a:srgbClr val="5B6770"/>
                </a:solidFill>
                <a:effectLst/>
                <a:uLnTx/>
                <a:uFillTx/>
                <a:latin typeface="Arial"/>
                <a:ea typeface="+mn-ea"/>
                <a:cs typeface="+mn-cs"/>
                <a:hlinkClick r:id="rId3"/>
              </a:rPr>
              <a:t>Jun 24, 2019, WMWG </a:t>
            </a:r>
            <a:r>
              <a:rPr kumimoji="0" lang="en-US" sz="2000" b="0" i="0" u="none" strike="noStrike" kern="1200" cap="none" spc="0" normalizeH="0" baseline="0" noProof="0" dirty="0">
                <a:ln>
                  <a:noFill/>
                </a:ln>
                <a:solidFill>
                  <a:srgbClr val="5B6770"/>
                </a:solidFill>
                <a:effectLst/>
                <a:uLnTx/>
                <a:uFillTx/>
                <a:latin typeface="Arial"/>
                <a:ea typeface="+mn-ea"/>
                <a:cs typeface="+mn-cs"/>
              </a:rPr>
              <a:t>meeting ERCOT provided an overview of the current telemetry validations in the Resource Limit Calculator (RLC).</a:t>
            </a:r>
          </a:p>
          <a:p>
            <a:pPr marL="557213" marR="0" lvl="1" indent="-214313"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5B6770"/>
                </a:solidFill>
                <a:effectLst/>
                <a:uLnTx/>
                <a:uFillTx/>
                <a:latin typeface="Arial"/>
                <a:ea typeface="+mn-ea"/>
                <a:cs typeface="+mn-cs"/>
              </a:rPr>
              <a:t>Slide Deck: </a:t>
            </a:r>
            <a:r>
              <a:rPr kumimoji="0" lang="en-US" sz="1800" b="0" i="0" u="none" strike="noStrike" kern="1200" cap="none" spc="0" normalizeH="0" baseline="0" noProof="0" dirty="0">
                <a:ln>
                  <a:noFill/>
                </a:ln>
                <a:solidFill>
                  <a:srgbClr val="5B6770"/>
                </a:solidFill>
                <a:effectLst/>
                <a:uLnTx/>
                <a:uFillTx/>
                <a:latin typeface="Arial"/>
                <a:ea typeface="+mn-ea"/>
                <a:cs typeface="+mn-cs"/>
                <a:hlinkClick r:id="rId4"/>
              </a:rPr>
              <a:t>Link</a:t>
            </a:r>
            <a:endParaRPr kumimoji="0" lang="en-US" sz="1800" b="0" i="0" u="none" strike="noStrike" kern="1200" cap="none" spc="0" normalizeH="0" baseline="0" noProof="0" dirty="0">
              <a:ln>
                <a:noFill/>
              </a:ln>
              <a:solidFill>
                <a:srgbClr val="5B6770"/>
              </a:solidFill>
              <a:effectLst/>
              <a:uLnTx/>
              <a:uFillTx/>
              <a:latin typeface="Arial"/>
              <a:ea typeface="+mn-ea"/>
              <a:cs typeface="+mn-cs"/>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accent2"/>
                </a:solidFill>
                <a:effectLst/>
                <a:uLnTx/>
                <a:uFillTx/>
                <a:latin typeface="Arial"/>
                <a:ea typeface="+mn-ea"/>
                <a:cs typeface="+mn-cs"/>
              </a:rPr>
              <a:t>In consultation with stakeholders ERCOT had undertaken a holistic review of the validation rules imposed on the external telemetry received in  RLC and provided an overview of the validation rules at the </a:t>
            </a:r>
            <a:r>
              <a:rPr lang="en-US" sz="2000" dirty="0">
                <a:solidFill>
                  <a:srgbClr val="5B6770"/>
                </a:solidFill>
                <a:latin typeface="Arial"/>
                <a:hlinkClick r:id="rId5"/>
              </a:rPr>
              <a:t>Sept 16, 2019, WMWG</a:t>
            </a:r>
            <a:r>
              <a:rPr kumimoji="0" lang="en-US" sz="2000" b="0" i="0" u="none" strike="noStrike" kern="1200" cap="none" spc="0" normalizeH="0" baseline="0" noProof="0" dirty="0">
                <a:ln>
                  <a:noFill/>
                </a:ln>
                <a:solidFill>
                  <a:schemeClr val="tx2"/>
                </a:solidFill>
                <a:effectLst/>
                <a:uLnTx/>
                <a:uFillTx/>
                <a:latin typeface="Arial"/>
                <a:ea typeface="+mn-ea"/>
                <a:cs typeface="+mn-cs"/>
              </a:rPr>
              <a:t> meeting.</a:t>
            </a:r>
            <a:endParaRPr lang="en-US" sz="2000" dirty="0">
              <a:solidFill>
                <a:schemeClr val="tx2"/>
              </a:solidFill>
            </a:endParaRPr>
          </a:p>
          <a:p>
            <a:pPr marL="557213" marR="0" lvl="1" indent="-214313"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000" dirty="0">
                <a:solidFill>
                  <a:srgbClr val="5B6770"/>
                </a:solidFill>
                <a:latin typeface="Arial"/>
              </a:rPr>
              <a:t> </a:t>
            </a:r>
            <a:r>
              <a:rPr lang="en-US" sz="1800" dirty="0">
                <a:solidFill>
                  <a:srgbClr val="5B6770"/>
                </a:solidFill>
                <a:latin typeface="Arial"/>
              </a:rPr>
              <a:t>Slide</a:t>
            </a:r>
            <a:r>
              <a:rPr lang="en-US" sz="2000" dirty="0">
                <a:solidFill>
                  <a:srgbClr val="5B6770"/>
                </a:solidFill>
                <a:latin typeface="Arial"/>
              </a:rPr>
              <a:t> </a:t>
            </a:r>
            <a:r>
              <a:rPr kumimoji="0" lang="en-US" sz="1800" b="0" i="0" u="none" strike="noStrike" kern="1200" cap="none" spc="0" normalizeH="0" baseline="0" noProof="0" dirty="0">
                <a:ln>
                  <a:noFill/>
                </a:ln>
                <a:solidFill>
                  <a:srgbClr val="5B6770"/>
                </a:solidFill>
                <a:effectLst/>
                <a:uLnTx/>
                <a:uFillTx/>
                <a:latin typeface="Arial"/>
                <a:ea typeface="+mn-ea"/>
                <a:cs typeface="+mn-cs"/>
              </a:rPr>
              <a:t>Deck: </a:t>
            </a:r>
            <a:r>
              <a:rPr kumimoji="0" lang="en-US" sz="1800" b="0" i="0" u="none" strike="noStrike" kern="1200" cap="none" spc="0" normalizeH="0" baseline="0" noProof="0" dirty="0">
                <a:ln>
                  <a:noFill/>
                </a:ln>
                <a:solidFill>
                  <a:srgbClr val="5B6770"/>
                </a:solidFill>
                <a:effectLst/>
                <a:uLnTx/>
                <a:uFillTx/>
                <a:latin typeface="Arial"/>
                <a:ea typeface="+mn-ea"/>
                <a:cs typeface="+mn-cs"/>
                <a:hlinkClick r:id="rId6"/>
              </a:rPr>
              <a:t>Link</a:t>
            </a:r>
            <a:endParaRPr kumimoji="0" lang="en-US" sz="1800" b="0" i="0" u="none" strike="noStrike" kern="1200" cap="none" spc="0" normalizeH="0" baseline="0" noProof="0" dirty="0">
              <a:ln>
                <a:noFill/>
              </a:ln>
              <a:solidFill>
                <a:srgbClr val="5B6770"/>
              </a:solidFill>
              <a:effectLst/>
              <a:uLnTx/>
              <a:uFillTx/>
              <a:latin typeface="Arial"/>
              <a:ea typeface="+mn-ea"/>
              <a:cs typeface="+mn-cs"/>
            </a:endParaRPr>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93248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1102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4788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267052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2414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385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3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4219300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75427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3537615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2196854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5.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925162015"/>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268664598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19/09/11/RLC_Telemetry_Validation_WMWG_09162019_v3.pptx"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1600200"/>
            <a:ext cx="5112568"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600" b="1" i="0" u="none" strike="noStrike" kern="1200" cap="small" spc="0" normalizeH="0" baseline="0" noProof="0" dirty="0">
                <a:ln>
                  <a:noFill/>
                </a:ln>
                <a:solidFill>
                  <a:schemeClr val="tx2"/>
                </a:solidFill>
                <a:effectLst/>
                <a:uLnTx/>
                <a:uFillTx/>
                <a:latin typeface="Arial" panose="020B0604020202020204"/>
                <a:ea typeface="+mn-ea"/>
                <a:cs typeface="+mn-cs"/>
              </a:rPr>
              <a:t>Update on Implementation of SCR800 and SCR809</a:t>
            </a:r>
            <a:endParaRPr kumimoji="0" lang="en-US" sz="3600" b="1"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rPr>
              <a:t>ERCOT </a:t>
            </a:r>
            <a:r>
              <a:rPr lang="en-US" dirty="0">
                <a:solidFill>
                  <a:srgbClr val="5B6770"/>
                </a:solidFill>
                <a:latin typeface="Arial" panose="020B0604020202020204" pitchFamily="34" charset="0"/>
                <a:cs typeface="Arial" panose="020B0604020202020204" pitchFamily="34" charset="0"/>
              </a:rPr>
              <a:t>Balancing Operations Planning Staff</a:t>
            </a:r>
            <a:endPar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5B677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rPr>
              <a:t>April 20, 2022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B6770"/>
                </a:solidFill>
                <a:latin typeface="Arial" panose="020B0604020202020204" pitchFamily="34" charset="0"/>
                <a:cs typeface="Arial" panose="020B0604020202020204" pitchFamily="34" charset="0"/>
              </a:rPr>
              <a:t>PDCWG</a:t>
            </a:r>
            <a:endPar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96775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9525A39-EBD1-4A30-A9C6-1B50365CE8A2}"/>
              </a:ext>
            </a:extLst>
          </p:cNvPr>
          <p:cNvSpPr>
            <a:spLocks noGrp="1"/>
          </p:cNvSpPr>
          <p:nvPr>
            <p:ph type="title"/>
          </p:nvPr>
        </p:nvSpPr>
        <p:spPr/>
        <p:txBody>
          <a:bodyPr/>
          <a:lstStyle/>
          <a:p>
            <a:r>
              <a:rPr lang="en-US" sz="2400" dirty="0"/>
              <a:t>Issues 3 and 4: Approach </a:t>
            </a:r>
          </a:p>
        </p:txBody>
      </p:sp>
      <p:sp>
        <p:nvSpPr>
          <p:cNvPr id="3" name="Content Placeholder 2">
            <a:extLst>
              <a:ext uri="{FF2B5EF4-FFF2-40B4-BE49-F238E27FC236}">
                <a16:creationId xmlns:a16="http://schemas.microsoft.com/office/drawing/2014/main" id="{49D03EB1-C46A-47ED-BC6C-95B614D284A7}"/>
              </a:ext>
            </a:extLst>
          </p:cNvPr>
          <p:cNvSpPr>
            <a:spLocks noGrp="1"/>
          </p:cNvSpPr>
          <p:nvPr>
            <p:ph idx="1"/>
          </p:nvPr>
        </p:nvSpPr>
        <p:spPr/>
        <p:txBody>
          <a:bodyPr/>
          <a:lstStyle/>
          <a:p>
            <a:r>
              <a:rPr lang="en-US" sz="1800" dirty="0">
                <a:solidFill>
                  <a:schemeClr val="tx2"/>
                </a:solidFill>
              </a:rPr>
              <a:t>For a resource that is connected to the grid, High/Low Dispatch Limits will be set equal to the unit’s current output when</a:t>
            </a:r>
          </a:p>
          <a:p>
            <a:pPr lvl="1"/>
            <a:r>
              <a:rPr lang="en-US" sz="1600" dirty="0">
                <a:solidFill>
                  <a:schemeClr val="tx2"/>
                </a:solidFill>
              </a:rPr>
              <a:t>Telemetered </a:t>
            </a:r>
            <a:r>
              <a:rPr lang="en-US" sz="1600" dirty="0">
                <a:solidFill>
                  <a:schemeClr val="tx2"/>
                </a:solidFill>
                <a:latin typeface="Arial(Body)"/>
                <a:cs typeface="Times New Roman" panose="02020603050405020304" pitchFamily="18" charset="0"/>
              </a:rPr>
              <a:t>net output</a:t>
            </a:r>
            <a:r>
              <a:rPr lang="en-US" sz="1600" dirty="0">
                <a:solidFill>
                  <a:schemeClr val="tx2"/>
                </a:solidFill>
              </a:rPr>
              <a:t> &gt; 0.9 MW and an offline Resource Status (i.e. OFF,OUT,EMR, OFFNS and EMRSWGR) are received. </a:t>
            </a:r>
          </a:p>
          <a:p>
            <a:pPr lvl="1"/>
            <a:r>
              <a:rPr lang="en-US" sz="1600" dirty="0">
                <a:solidFill>
                  <a:schemeClr val="tx2"/>
                </a:solidFill>
                <a:latin typeface="Arial(Body)"/>
                <a:ea typeface="Times New Roman" panose="02020603050405020304" pitchFamily="18" charset="0"/>
                <a:cs typeface="Times New Roman" panose="02020603050405020304" pitchFamily="18" charset="0"/>
              </a:rPr>
              <a:t>Telemetered net output is greater than 0.9 MW but less than 0.9 * LSL and an online resource status (i.e. </a:t>
            </a:r>
            <a:r>
              <a:rPr lang="en-US" sz="1600" dirty="0">
                <a:solidFill>
                  <a:schemeClr val="tx2"/>
                </a:solidFill>
                <a:effectLst/>
                <a:latin typeface="Arial(Body)"/>
                <a:ea typeface="Times New Roman" panose="02020603050405020304" pitchFamily="18" charset="0"/>
                <a:cs typeface="Times New Roman" panose="02020603050405020304" pitchFamily="18" charset="0"/>
              </a:rPr>
              <a:t>ON* excluding OFFQS and ONTEST) is received</a:t>
            </a:r>
          </a:p>
          <a:p>
            <a:pPr lvl="1"/>
            <a:endParaRPr lang="en-US" sz="1600" dirty="0">
              <a:solidFill>
                <a:schemeClr val="tx2"/>
              </a:solidFill>
              <a:latin typeface="Arial(Body)"/>
              <a:ea typeface="Times New Roman" panose="02020603050405020304" pitchFamily="18" charset="0"/>
              <a:cs typeface="Times New Roman" panose="02020603050405020304" pitchFamily="18" charset="0"/>
            </a:endParaRPr>
          </a:p>
          <a:p>
            <a:r>
              <a:rPr lang="en-US" sz="1800" dirty="0">
                <a:solidFill>
                  <a:schemeClr val="tx2"/>
                </a:solidFill>
              </a:rPr>
              <a:t>For a resource that is </a:t>
            </a:r>
            <a:r>
              <a:rPr lang="en-US" sz="1800" b="1" u="sng" dirty="0">
                <a:solidFill>
                  <a:schemeClr val="tx2"/>
                </a:solidFill>
              </a:rPr>
              <a:t>not</a:t>
            </a:r>
            <a:r>
              <a:rPr lang="en-US" sz="1800" dirty="0">
                <a:solidFill>
                  <a:schemeClr val="tx2"/>
                </a:solidFill>
              </a:rPr>
              <a:t> connected to the grid, High/Low Dispatch Limits will be set to DISPATCH the unit per its SCED down ramp rate when</a:t>
            </a:r>
          </a:p>
          <a:p>
            <a:pPr lvl="1"/>
            <a:r>
              <a:rPr lang="en-US" sz="1600" dirty="0">
                <a:solidFill>
                  <a:schemeClr val="tx2"/>
                </a:solidFill>
              </a:rPr>
              <a:t>Telemetered </a:t>
            </a:r>
            <a:r>
              <a:rPr lang="en-US" sz="1600" dirty="0">
                <a:solidFill>
                  <a:schemeClr val="tx2"/>
                </a:solidFill>
                <a:latin typeface="Arial(Body)"/>
                <a:cs typeface="Times New Roman" panose="02020603050405020304" pitchFamily="18" charset="0"/>
              </a:rPr>
              <a:t>net output </a:t>
            </a:r>
            <a:r>
              <a:rPr lang="en-US" sz="1600" dirty="0">
                <a:solidFill>
                  <a:schemeClr val="tx2"/>
                </a:solidFill>
              </a:rPr>
              <a:t>&gt; 0.9 MW and an offline Resource Status (i.e. OFF,OUT,EMR, OFFNS and EMRSWGR) are received. </a:t>
            </a:r>
          </a:p>
          <a:p>
            <a:pPr lvl="1"/>
            <a:r>
              <a:rPr lang="en-US" sz="1600" dirty="0">
                <a:solidFill>
                  <a:schemeClr val="tx2"/>
                </a:solidFill>
                <a:latin typeface="Arial(Body)"/>
                <a:cs typeface="Times New Roman" panose="02020603050405020304" pitchFamily="18" charset="0"/>
              </a:rPr>
              <a:t>Telemetered net output is greater than 0.9 MW but less than 0.9 * LSL and an online resource status (i.e. ON* excluding OFFQS and ONTEST) OR STARTUP/SHUTDOWN resource status is received</a:t>
            </a:r>
          </a:p>
          <a:p>
            <a:pPr lvl="1"/>
            <a:endParaRPr lang="en-US" sz="1600" dirty="0">
              <a:solidFill>
                <a:schemeClr val="tx2"/>
              </a:solidFill>
              <a:latin typeface="Arial(Body)"/>
              <a:ea typeface="Times New Roman" panose="02020603050405020304" pitchFamily="18" charset="0"/>
              <a:cs typeface="Times New Roman" panose="02020603050405020304" pitchFamily="18" charset="0"/>
            </a:endParaRPr>
          </a:p>
          <a:p>
            <a:pPr lvl="1"/>
            <a:endParaRPr lang="en-US" sz="1600" dirty="0">
              <a:solidFill>
                <a:schemeClr val="tx2"/>
              </a:solidFill>
              <a:latin typeface="Arial(Body)"/>
              <a:ea typeface="Times New Roman" panose="02020603050405020304" pitchFamily="18" charset="0"/>
              <a:cs typeface="Times New Roman" panose="02020603050405020304" pitchFamily="18" charset="0"/>
            </a:endParaRPr>
          </a:p>
          <a:p>
            <a:pPr lvl="1"/>
            <a:endParaRPr lang="en-US" sz="1600" dirty="0">
              <a:solidFill>
                <a:schemeClr val="tx2"/>
              </a:solidFill>
            </a:endParaRPr>
          </a:p>
          <a:p>
            <a:pPr lvl="1"/>
            <a:endParaRPr lang="en-US" sz="2000" dirty="0">
              <a:solidFill>
                <a:schemeClr val="tx2"/>
              </a:solidFill>
            </a:endParaRPr>
          </a:p>
          <a:p>
            <a:pPr lvl="1"/>
            <a:endParaRPr lang="en-US" sz="800" dirty="0">
              <a:solidFill>
                <a:schemeClr val="tx2"/>
              </a:solidFill>
            </a:endParaRPr>
          </a:p>
          <a:p>
            <a:pPr lvl="1"/>
            <a:endParaRPr lang="en-US" sz="800" dirty="0">
              <a:solidFill>
                <a:schemeClr val="tx2"/>
              </a:solidFill>
            </a:endParaRPr>
          </a:p>
        </p:txBody>
      </p:sp>
      <p:sp>
        <p:nvSpPr>
          <p:cNvPr id="4" name="Slide Number Placeholder 3">
            <a:extLst>
              <a:ext uri="{FF2B5EF4-FFF2-40B4-BE49-F238E27FC236}">
                <a16:creationId xmlns:a16="http://schemas.microsoft.com/office/drawing/2014/main" id="{99E4939D-C409-443F-B1FA-1D41B8BF974C}"/>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80333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A0980-DF3E-47CB-A7BE-9AAE9B2115DA}"/>
              </a:ext>
            </a:extLst>
          </p:cNvPr>
          <p:cNvSpPr>
            <a:spLocks noGrp="1"/>
          </p:cNvSpPr>
          <p:nvPr>
            <p:ph type="title"/>
          </p:nvPr>
        </p:nvSpPr>
        <p:spPr/>
        <p:txBody>
          <a:bodyPr/>
          <a:lstStyle/>
          <a:p>
            <a:r>
              <a:rPr lang="en-US" sz="2400" dirty="0"/>
              <a:t>Why is proper use of Startup/Shutdown important?</a:t>
            </a:r>
          </a:p>
        </p:txBody>
      </p:sp>
      <p:sp>
        <p:nvSpPr>
          <p:cNvPr id="4" name="Slide Number Placeholder 3">
            <a:extLst>
              <a:ext uri="{FF2B5EF4-FFF2-40B4-BE49-F238E27FC236}">
                <a16:creationId xmlns:a16="http://schemas.microsoft.com/office/drawing/2014/main" id="{ADDEB376-02C8-4AF7-8808-A4ACD8FE72E2}"/>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7" name="TextBox 6">
            <a:extLst>
              <a:ext uri="{FF2B5EF4-FFF2-40B4-BE49-F238E27FC236}">
                <a16:creationId xmlns:a16="http://schemas.microsoft.com/office/drawing/2014/main" id="{4BA1CEFE-FF40-4F65-A9BD-B760CA8F02C4}"/>
              </a:ext>
            </a:extLst>
          </p:cNvPr>
          <p:cNvSpPr txBox="1"/>
          <p:nvPr/>
        </p:nvSpPr>
        <p:spPr>
          <a:xfrm>
            <a:off x="291123" y="683479"/>
            <a:ext cx="8915400" cy="1754326"/>
          </a:xfrm>
          <a:prstGeom prst="rect">
            <a:avLst/>
          </a:prstGeom>
          <a:noFill/>
        </p:spPr>
        <p:txBody>
          <a:bodyPr wrap="square" rtlCol="0">
            <a:spAutoFit/>
          </a:bodyPr>
          <a:lstStyle/>
          <a:p>
            <a:r>
              <a:rPr lang="en-US" dirty="0">
                <a:solidFill>
                  <a:schemeClr val="tx2"/>
                </a:solidFill>
              </a:rPr>
              <a:t>Appropriate telemetry including use of the Startup/Shutdown sequence is very critical to ensuring ERCOT dispatch signals are able to appropriately account for resource operations. An example of suspect telemetry that impacted frequency control occurred on Jan 11, 2022 around 9:00 AM, several thermal resources entered the shut down sequence and most of the resources involved did not use the Shutdown Resource Status until 9:12 AM. Frequency dropped to 59.908 Hz at 9:14 AM. </a:t>
            </a:r>
          </a:p>
        </p:txBody>
      </p:sp>
      <p:pic>
        <p:nvPicPr>
          <p:cNvPr id="13" name="Content Placeholder 12">
            <a:extLst>
              <a:ext uri="{FF2B5EF4-FFF2-40B4-BE49-F238E27FC236}">
                <a16:creationId xmlns:a16="http://schemas.microsoft.com/office/drawing/2014/main" id="{A11B3781-7CAA-4B04-B486-5C9EBE54D536}"/>
              </a:ext>
            </a:extLst>
          </p:cNvPr>
          <p:cNvPicPr>
            <a:picLocks noGrp="1" noChangeAspect="1"/>
          </p:cNvPicPr>
          <p:nvPr>
            <p:ph idx="1"/>
          </p:nvPr>
        </p:nvPicPr>
        <p:blipFill>
          <a:blip r:embed="rId2"/>
          <a:stretch>
            <a:fillRect/>
          </a:stretch>
        </p:blipFill>
        <p:spPr>
          <a:xfrm>
            <a:off x="152400" y="2447330"/>
            <a:ext cx="8534400" cy="3352800"/>
          </a:xfrm>
        </p:spPr>
      </p:pic>
    </p:spTree>
    <p:extLst>
      <p:ext uri="{BB962C8B-B14F-4D97-AF65-F5344CB8AC3E}">
        <p14:creationId xmlns:p14="http://schemas.microsoft.com/office/powerpoint/2010/main" val="1882174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#A: Example </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7620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is OFF, unit’s output is greater than 0.9 MW and unit is connected to the grid. The unit’s output is increasing, hence its fair to assume the unit is starting up. </a:t>
            </a:r>
          </a:p>
          <a:p>
            <a:pPr marL="585788" lvl="1" indent="-285750">
              <a:buFont typeface="Arial" panose="020B0604020202020204" pitchFamily="34" charset="0"/>
              <a:buChar char="•"/>
            </a:pPr>
            <a:r>
              <a:rPr lang="en-US" sz="1600" dirty="0">
                <a:solidFill>
                  <a:schemeClr val="tx2"/>
                </a:solidFill>
              </a:rPr>
              <a:t>ERCOT expects that in this situation this unit use STARTUP status and not stay OFF.</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a:p>
            <a:pPr marL="0" indent="0">
              <a:buNone/>
            </a:pPr>
            <a:endParaRPr lang="en-US" sz="2000" dirty="0"/>
          </a:p>
          <a:p>
            <a:pPr marL="0" indent="0">
              <a:buNone/>
            </a:pPr>
            <a:r>
              <a:rPr lang="en-US" sz="2000" u="sng" dirty="0"/>
              <a:t>      </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24" name="Picture 23">
            <a:extLst>
              <a:ext uri="{FF2B5EF4-FFF2-40B4-BE49-F238E27FC236}">
                <a16:creationId xmlns:a16="http://schemas.microsoft.com/office/drawing/2014/main" id="{512D6429-7B7C-4273-A3FD-F1684D1C39D7}"/>
              </a:ext>
            </a:extLst>
          </p:cNvPr>
          <p:cNvPicPr>
            <a:picLocks noChangeAspect="1"/>
          </p:cNvPicPr>
          <p:nvPr/>
        </p:nvPicPr>
        <p:blipFill>
          <a:blip r:embed="rId2"/>
          <a:stretch>
            <a:fillRect/>
          </a:stretch>
        </p:blipFill>
        <p:spPr>
          <a:xfrm>
            <a:off x="105508" y="2819400"/>
            <a:ext cx="8763000" cy="3124200"/>
          </a:xfrm>
          <a:prstGeom prst="rect">
            <a:avLst/>
          </a:prstGeom>
        </p:spPr>
      </p:pic>
      <p:grpSp>
        <p:nvGrpSpPr>
          <p:cNvPr id="26" name="Group 25">
            <a:extLst>
              <a:ext uri="{FF2B5EF4-FFF2-40B4-BE49-F238E27FC236}">
                <a16:creationId xmlns:a16="http://schemas.microsoft.com/office/drawing/2014/main" id="{C3B3AD1E-7479-4433-89EC-A9694CA41039}"/>
              </a:ext>
            </a:extLst>
          </p:cNvPr>
          <p:cNvGrpSpPr/>
          <p:nvPr/>
        </p:nvGrpSpPr>
        <p:grpSpPr>
          <a:xfrm>
            <a:off x="762000" y="3016332"/>
            <a:ext cx="2433484" cy="2795833"/>
            <a:chOff x="3581400" y="3129438"/>
            <a:chExt cx="2433484" cy="2795833"/>
          </a:xfrm>
        </p:grpSpPr>
        <p:cxnSp>
          <p:nvCxnSpPr>
            <p:cNvPr id="27" name="Straight Arrow Connector 26">
              <a:extLst>
                <a:ext uri="{FF2B5EF4-FFF2-40B4-BE49-F238E27FC236}">
                  <a16:creationId xmlns:a16="http://schemas.microsoft.com/office/drawing/2014/main" id="{2A6F1986-270C-43F1-8920-C913FF34D951}"/>
                </a:ext>
              </a:extLst>
            </p:cNvPr>
            <p:cNvCxnSpPr>
              <a:cxnSpLocks/>
            </p:cNvCxnSpPr>
            <p:nvPr/>
          </p:nvCxnSpPr>
          <p:spPr>
            <a:xfrm>
              <a:off x="3581400" y="3605628"/>
              <a:ext cx="49883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51292764-4483-4D49-968D-E1882025842B}"/>
                </a:ext>
              </a:extLst>
            </p:cNvPr>
            <p:cNvSpPr txBox="1"/>
            <p:nvPr/>
          </p:nvSpPr>
          <p:spPr>
            <a:xfrm flipH="1">
              <a:off x="4106359" y="3429000"/>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A VIOLATED</a:t>
              </a:r>
            </a:p>
            <a:p>
              <a:pPr marL="233363"/>
              <a:r>
                <a:rPr lang="en-US" sz="1400" dirty="0">
                  <a:solidFill>
                    <a:schemeClr val="accent1"/>
                  </a:solidFill>
                </a:rPr>
                <a:t>RST = OFFLINE</a:t>
              </a:r>
            </a:p>
            <a:p>
              <a:pPr marL="233363"/>
              <a:r>
                <a:rPr lang="en-US" sz="1400" dirty="0">
                  <a:solidFill>
                    <a:schemeClr val="accent1"/>
                  </a:solidFill>
                </a:rPr>
                <a:t>MW = 4.89 MW</a:t>
              </a:r>
            </a:p>
            <a:p>
              <a:pPr marL="233363"/>
              <a:r>
                <a:rPr lang="en-US" sz="1400" dirty="0">
                  <a:solidFill>
                    <a:schemeClr val="accent1"/>
                  </a:solidFill>
                </a:rPr>
                <a:t>LSL = 161.7 MW</a:t>
              </a:r>
            </a:p>
            <a:p>
              <a:pPr marL="233363"/>
              <a:r>
                <a:rPr lang="en-US" sz="1400" dirty="0">
                  <a:solidFill>
                    <a:schemeClr val="accent1"/>
                  </a:solidFill>
                </a:rPr>
                <a:t>Connected to grid</a:t>
              </a:r>
            </a:p>
          </p:txBody>
        </p:sp>
        <p:cxnSp>
          <p:nvCxnSpPr>
            <p:cNvPr id="29" name="Straight Connector 28">
              <a:extLst>
                <a:ext uri="{FF2B5EF4-FFF2-40B4-BE49-F238E27FC236}">
                  <a16:creationId xmlns:a16="http://schemas.microsoft.com/office/drawing/2014/main" id="{09935B07-B915-4720-A143-4D1B1E00CB3B}"/>
                </a:ext>
              </a:extLst>
            </p:cNvPr>
            <p:cNvCxnSpPr>
              <a:cxnSpLocks/>
            </p:cNvCxnSpPr>
            <p:nvPr/>
          </p:nvCxnSpPr>
          <p:spPr>
            <a:xfrm>
              <a:off x="3581400" y="3129438"/>
              <a:ext cx="0" cy="279583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51524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#B: Example </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9144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is ON, unit’s output is less than 0.9 * LSL and unit is connected to the grid. The unit’s output is decreasing, hence its fair to assume the unit is shutting down. </a:t>
            </a:r>
          </a:p>
          <a:p>
            <a:pPr marL="585788" lvl="1" indent="-285750">
              <a:buFont typeface="Arial" panose="020B0604020202020204" pitchFamily="34" charset="0"/>
              <a:buChar char="•"/>
            </a:pPr>
            <a:r>
              <a:rPr lang="en-US" sz="1600" dirty="0">
                <a:solidFill>
                  <a:schemeClr val="tx2"/>
                </a:solidFill>
              </a:rPr>
              <a:t>ERCOT expects that in this situation this unit use SHUTDOWN status and not ON.</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a:p>
            <a:pPr marL="0" indent="0">
              <a:buNone/>
            </a:pPr>
            <a:endParaRPr lang="en-US" sz="2000" dirty="0"/>
          </a:p>
          <a:p>
            <a:pPr marL="0" indent="0">
              <a:buNone/>
            </a:pPr>
            <a:r>
              <a:rPr lang="en-US" sz="2000" u="sng" dirty="0"/>
              <a:t>      </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13</a:t>
            </a:fld>
            <a:endParaRPr lang="en-US"/>
          </a:p>
        </p:txBody>
      </p:sp>
      <p:pic>
        <p:nvPicPr>
          <p:cNvPr id="16" name="Picture 15">
            <a:extLst>
              <a:ext uri="{FF2B5EF4-FFF2-40B4-BE49-F238E27FC236}">
                <a16:creationId xmlns:a16="http://schemas.microsoft.com/office/drawing/2014/main" id="{B412C310-057F-4EF6-B6E6-4B5EA2B597F8}"/>
              </a:ext>
            </a:extLst>
          </p:cNvPr>
          <p:cNvPicPr>
            <a:picLocks noChangeAspect="1"/>
          </p:cNvPicPr>
          <p:nvPr/>
        </p:nvPicPr>
        <p:blipFill>
          <a:blip r:embed="rId2"/>
          <a:stretch>
            <a:fillRect/>
          </a:stretch>
        </p:blipFill>
        <p:spPr>
          <a:xfrm>
            <a:off x="304798" y="2939885"/>
            <a:ext cx="8534401" cy="3156115"/>
          </a:xfrm>
          <a:prstGeom prst="rect">
            <a:avLst/>
          </a:prstGeom>
        </p:spPr>
      </p:pic>
      <p:grpSp>
        <p:nvGrpSpPr>
          <p:cNvPr id="17" name="Group 16">
            <a:extLst>
              <a:ext uri="{FF2B5EF4-FFF2-40B4-BE49-F238E27FC236}">
                <a16:creationId xmlns:a16="http://schemas.microsoft.com/office/drawing/2014/main" id="{DF1B15EF-AB2F-4C06-A341-7E58DF19EDA7}"/>
              </a:ext>
            </a:extLst>
          </p:cNvPr>
          <p:cNvGrpSpPr/>
          <p:nvPr/>
        </p:nvGrpSpPr>
        <p:grpSpPr>
          <a:xfrm>
            <a:off x="5262716" y="3234231"/>
            <a:ext cx="2433484" cy="2795833"/>
            <a:chOff x="3581400" y="3129438"/>
            <a:chExt cx="2433484" cy="2795833"/>
          </a:xfrm>
        </p:grpSpPr>
        <p:cxnSp>
          <p:nvCxnSpPr>
            <p:cNvPr id="18" name="Straight Arrow Connector 17">
              <a:extLst>
                <a:ext uri="{FF2B5EF4-FFF2-40B4-BE49-F238E27FC236}">
                  <a16:creationId xmlns:a16="http://schemas.microsoft.com/office/drawing/2014/main" id="{8E460B6E-7A68-47E9-96FF-8332AC670EDA}"/>
                </a:ext>
              </a:extLst>
            </p:cNvPr>
            <p:cNvCxnSpPr>
              <a:cxnSpLocks/>
            </p:cNvCxnSpPr>
            <p:nvPr/>
          </p:nvCxnSpPr>
          <p:spPr>
            <a:xfrm>
              <a:off x="3581400" y="3605628"/>
              <a:ext cx="49883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B98D54A-E739-448F-9796-95A677173C2F}"/>
                </a:ext>
              </a:extLst>
            </p:cNvPr>
            <p:cNvSpPr txBox="1"/>
            <p:nvPr/>
          </p:nvSpPr>
          <p:spPr>
            <a:xfrm flipH="1">
              <a:off x="4106359" y="3429000"/>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B VIOLATED</a:t>
              </a:r>
            </a:p>
            <a:p>
              <a:pPr marL="233363"/>
              <a:r>
                <a:rPr lang="en-US" sz="1400" dirty="0">
                  <a:solidFill>
                    <a:schemeClr val="accent1"/>
                  </a:solidFill>
                </a:rPr>
                <a:t>RST = ONLINE</a:t>
              </a:r>
            </a:p>
            <a:p>
              <a:pPr marL="233363"/>
              <a:r>
                <a:rPr lang="en-US" sz="1400" dirty="0">
                  <a:solidFill>
                    <a:schemeClr val="accent1"/>
                  </a:solidFill>
                </a:rPr>
                <a:t>MW = 357.2 MW</a:t>
              </a:r>
            </a:p>
            <a:p>
              <a:pPr marL="233363"/>
              <a:r>
                <a:rPr lang="en-US" sz="1400" dirty="0">
                  <a:solidFill>
                    <a:schemeClr val="accent1"/>
                  </a:solidFill>
                </a:rPr>
                <a:t>LSL = 400 MW</a:t>
              </a:r>
            </a:p>
            <a:p>
              <a:pPr marL="233363"/>
              <a:r>
                <a:rPr lang="en-US" sz="1400" dirty="0">
                  <a:solidFill>
                    <a:schemeClr val="accent1"/>
                  </a:solidFill>
                </a:rPr>
                <a:t>Connected to grid</a:t>
              </a:r>
            </a:p>
          </p:txBody>
        </p:sp>
        <p:cxnSp>
          <p:nvCxnSpPr>
            <p:cNvPr id="20" name="Straight Connector 19">
              <a:extLst>
                <a:ext uri="{FF2B5EF4-FFF2-40B4-BE49-F238E27FC236}">
                  <a16:creationId xmlns:a16="http://schemas.microsoft.com/office/drawing/2014/main" id="{CF490289-151E-4A5A-ADEA-3C0333FF36BA}"/>
                </a:ext>
              </a:extLst>
            </p:cNvPr>
            <p:cNvCxnSpPr>
              <a:cxnSpLocks/>
            </p:cNvCxnSpPr>
            <p:nvPr/>
          </p:nvCxnSpPr>
          <p:spPr>
            <a:xfrm>
              <a:off x="3581400" y="3129438"/>
              <a:ext cx="0" cy="279583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99641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D22B4-C3AF-48B1-9F2E-4ED3E999066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3544D97-05A1-434B-B07B-D36A6DDEC5C3}"/>
              </a:ext>
            </a:extLst>
          </p:cNvPr>
          <p:cNvSpPr>
            <a:spLocks noGrp="1"/>
          </p:cNvSpPr>
          <p:nvPr>
            <p:ph idx="1"/>
          </p:nvPr>
        </p:nvSpPr>
        <p:spPr/>
        <p:txBody>
          <a:bodyPr/>
          <a:lstStyle/>
          <a:p>
            <a:r>
              <a:rPr lang="en-US" sz="1800" dirty="0"/>
              <a:t>ERCOT is in the process of implementing SCR809 and expects to implement changes associated with it in 2022-R3 release (~end of May).</a:t>
            </a:r>
          </a:p>
          <a:p>
            <a:r>
              <a:rPr lang="en-US" dirty="0"/>
              <a:t>The changes that detect the inconsistent telemetry and promote resources to follow proper startup/shutdown sequence i.e. Off – Startup – ON or ON – Shutdown – OFF in the telemetered resource status will be implemented in two phases. </a:t>
            </a:r>
          </a:p>
          <a:p>
            <a:pPr lvl="1"/>
            <a:r>
              <a:rPr lang="en-US" dirty="0"/>
              <a:t>Phase changes have been setup such that RLC will record instances when inconsistent telemetry is detected for post-hoc analysis. No changes will be made to dispatch during this phase.</a:t>
            </a:r>
          </a:p>
          <a:p>
            <a:pPr lvl="2"/>
            <a:r>
              <a:rPr lang="en-US" dirty="0"/>
              <a:t>Phase 1 will be effective upon implementation of SCR809.</a:t>
            </a:r>
            <a:endParaRPr lang="en-US" b="1" dirty="0"/>
          </a:p>
          <a:p>
            <a:pPr lvl="2"/>
            <a:r>
              <a:rPr lang="en-US" dirty="0"/>
              <a:t>ERCOT engineers may reach out to resources for issue resolution.</a:t>
            </a:r>
          </a:p>
          <a:p>
            <a:pPr lvl="2"/>
            <a:r>
              <a:rPr lang="en-US" dirty="0"/>
              <a:t>ERCOT expects to keep running in phase 1 mode for a couple months, to allow time for outreach and issue resolution.</a:t>
            </a:r>
          </a:p>
          <a:p>
            <a:pPr lvl="1"/>
            <a:r>
              <a:rPr lang="en-US" dirty="0"/>
              <a:t>Phase 2 changes have been setup such that when inconsistent telemetry is detected High/Low Dispatch Limits will be set  equal to the unit’s current output. </a:t>
            </a:r>
          </a:p>
          <a:p>
            <a:pPr lvl="2"/>
            <a:r>
              <a:rPr lang="en-US" dirty="0"/>
              <a:t>ERCOT expects to coordinate with QSEs before implementing Phase 2.</a:t>
            </a:r>
          </a:p>
          <a:p>
            <a:r>
              <a:rPr lang="en-US" dirty="0"/>
              <a:t>All other rules changes will be effective upon implementation of SCR809.</a:t>
            </a:r>
          </a:p>
          <a:p>
            <a:pPr marL="0" indent="0">
              <a:buNone/>
            </a:pPr>
            <a:endParaRPr lang="en-US" dirty="0"/>
          </a:p>
        </p:txBody>
      </p:sp>
      <p:sp>
        <p:nvSpPr>
          <p:cNvPr id="4" name="Slide Number Placeholder 3">
            <a:extLst>
              <a:ext uri="{FF2B5EF4-FFF2-40B4-BE49-F238E27FC236}">
                <a16:creationId xmlns:a16="http://schemas.microsoft.com/office/drawing/2014/main" id="{0863AB0F-A180-4CDC-A764-C9B8885C6C76}"/>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44326B4F-0FB0-431C-9DF2-C4EDB6FF2AB5}"/>
              </a:ext>
            </a:extLst>
          </p:cNvPr>
          <p:cNvSpPr txBox="1"/>
          <p:nvPr/>
        </p:nvSpPr>
        <p:spPr>
          <a:xfrm>
            <a:off x="2286000" y="3246690"/>
            <a:ext cx="4572000" cy="369332"/>
          </a:xfrm>
          <a:prstGeom prst="rect">
            <a:avLst/>
          </a:prstGeom>
          <a:noFill/>
        </p:spPr>
        <p:txBody>
          <a:bodyPr wrap="square">
            <a:spAutoFit/>
          </a:bodyPr>
          <a:lstStyle/>
          <a:p>
            <a:r>
              <a:rPr lang="en-US" sz="1800" dirty="0">
                <a:solidFill>
                  <a:schemeClr val="tx2"/>
                </a:solidFill>
                <a:latin typeface="+mj-lt"/>
              </a:rPr>
              <a:t>*</a:t>
            </a:r>
            <a:endParaRPr lang="en-US" dirty="0"/>
          </a:p>
        </p:txBody>
      </p:sp>
    </p:spTree>
    <p:extLst>
      <p:ext uri="{BB962C8B-B14F-4D97-AF65-F5344CB8AC3E}">
        <p14:creationId xmlns:p14="http://schemas.microsoft.com/office/powerpoint/2010/main" val="1618753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48B38D-710D-4E7C-A7E3-6570BA872B03}"/>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Content Placeholder 4">
            <a:extLst>
              <a:ext uri="{FF2B5EF4-FFF2-40B4-BE49-F238E27FC236}">
                <a16:creationId xmlns:a16="http://schemas.microsoft.com/office/drawing/2014/main" id="{69466D17-E82C-4CAC-AB4E-B04BD6C33284}"/>
              </a:ext>
            </a:extLst>
          </p:cNvPr>
          <p:cNvSpPr>
            <a:spLocks noGrp="1"/>
          </p:cNvSpPr>
          <p:nvPr>
            <p:ph idx="16"/>
          </p:nvPr>
        </p:nvSpPr>
        <p:spPr/>
        <p:txBody>
          <a:bodyPr/>
          <a:lstStyle/>
          <a:p>
            <a:r>
              <a:rPr lang="en-US" dirty="0"/>
              <a:t>SCR800</a:t>
            </a:r>
          </a:p>
        </p:txBody>
      </p:sp>
    </p:spTree>
    <p:extLst>
      <p:ext uri="{BB962C8B-B14F-4D97-AF65-F5344CB8AC3E}">
        <p14:creationId xmlns:p14="http://schemas.microsoft.com/office/powerpoint/2010/main" val="1924690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91A7-E2B8-4D8B-A68C-86EA63B37BCF}"/>
              </a:ext>
            </a:extLst>
          </p:cNvPr>
          <p:cNvSpPr>
            <a:spLocks noGrp="1"/>
          </p:cNvSpPr>
          <p:nvPr>
            <p:ph type="title"/>
          </p:nvPr>
        </p:nvSpPr>
        <p:spPr/>
        <p:txBody>
          <a:bodyPr/>
          <a:lstStyle/>
          <a:p>
            <a:r>
              <a:rPr lang="en-US" dirty="0"/>
              <a:t>Background on SCR800</a:t>
            </a:r>
          </a:p>
        </p:txBody>
      </p:sp>
      <p:sp>
        <p:nvSpPr>
          <p:cNvPr id="3" name="Content Placeholder 2">
            <a:extLst>
              <a:ext uri="{FF2B5EF4-FFF2-40B4-BE49-F238E27FC236}">
                <a16:creationId xmlns:a16="http://schemas.microsoft.com/office/drawing/2014/main" id="{68A374F5-630A-4138-A5B8-35F74558A2D4}"/>
              </a:ext>
            </a:extLst>
          </p:cNvPr>
          <p:cNvSpPr>
            <a:spLocks noGrp="1"/>
          </p:cNvSpPr>
          <p:nvPr>
            <p:ph idx="1"/>
          </p:nvPr>
        </p:nvSpPr>
        <p:spPr/>
        <p:txBody>
          <a:bodyPr/>
          <a:lstStyle/>
          <a:p>
            <a:r>
              <a:rPr lang="en-US" sz="1600" dirty="0"/>
              <a:t>SCR800 will incorporate a new component into ERCOT’s Generation To Be Dispatched (GTBD) which accounts for the five-minute predicted DC tie ramp rate (PDCTRR). The PDCTRR will be calculated using the latest available scheduled DC tie flows.</a:t>
            </a:r>
          </a:p>
          <a:p>
            <a:endParaRPr lang="en-US" sz="1600" dirty="0"/>
          </a:p>
          <a:p>
            <a:r>
              <a:rPr lang="en-US" sz="1600" dirty="0"/>
              <a:t>In absence of this today, SCED is does not have a way of accounting for the ramping of DC ties in Real-Time.</a:t>
            </a:r>
          </a:p>
          <a:p>
            <a:endParaRPr lang="en-US" sz="1600" dirty="0"/>
          </a:p>
          <a:p>
            <a:r>
              <a:rPr lang="en-US" sz="1600" dirty="0"/>
              <a:t>Adding the PDCTRR in the GTBD is anticipated to improve the ability of Security-Constrained Economic Dispatch (SCED) to calculate Five-minute Base Points and is anticipated to reduce the burden of Regulation Services to compensate for the ramping of DC ties. This is also expected to improve the frequency recovery duration during significant DC tie ramp events.</a:t>
            </a:r>
          </a:p>
          <a:p>
            <a:pPr lvl="1"/>
            <a:endParaRPr lang="en-US" dirty="0"/>
          </a:p>
          <a:p>
            <a:r>
              <a:rPr lang="en-US" sz="1600" dirty="0">
                <a:solidFill>
                  <a:srgbClr val="5B6770"/>
                </a:solidFill>
              </a:rPr>
              <a:t>Equation</a:t>
            </a:r>
          </a:p>
          <a:p>
            <a:endParaRPr lang="en-US" dirty="0"/>
          </a:p>
        </p:txBody>
      </p:sp>
      <p:sp>
        <p:nvSpPr>
          <p:cNvPr id="4" name="Slide Number Placeholder 3">
            <a:extLst>
              <a:ext uri="{FF2B5EF4-FFF2-40B4-BE49-F238E27FC236}">
                <a16:creationId xmlns:a16="http://schemas.microsoft.com/office/drawing/2014/main" id="{EFB29881-FF75-4934-A6A6-E34BE041DB16}"/>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5" name="TextBox 4">
            <a:extLst>
              <a:ext uri="{FF2B5EF4-FFF2-40B4-BE49-F238E27FC236}">
                <a16:creationId xmlns:a16="http://schemas.microsoft.com/office/drawing/2014/main" id="{F00E81EB-195D-4792-B4C3-D0D4673316AA}"/>
              </a:ext>
            </a:extLst>
          </p:cNvPr>
          <p:cNvSpPr txBox="1"/>
          <p:nvPr/>
        </p:nvSpPr>
        <p:spPr>
          <a:xfrm>
            <a:off x="609049" y="4725190"/>
            <a:ext cx="8002101" cy="1200329"/>
          </a:xfrm>
          <a:prstGeom prst="rect">
            <a:avLst/>
          </a:prstGeom>
          <a:noFill/>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lang="en-US" b="1" dirty="0"/>
              <a:t>GTBD</a:t>
            </a:r>
            <a:r>
              <a:rPr lang="en-US" dirty="0"/>
              <a:t> = </a:t>
            </a:r>
            <a:r>
              <a:rPr lang="en-US" dirty="0">
                <a:solidFill>
                  <a:schemeClr val="accent1"/>
                </a:solidFill>
              </a:rPr>
              <a:t>Total Gen </a:t>
            </a:r>
            <a:r>
              <a:rPr lang="en-US" dirty="0">
                <a:solidFill>
                  <a:schemeClr val="accent2"/>
                </a:solidFill>
              </a:rPr>
              <a:t>+ K1*10*System Load Frequency Bias </a:t>
            </a:r>
            <a:r>
              <a:rPr lang="en-US" dirty="0"/>
              <a:t>+ </a:t>
            </a:r>
            <a:r>
              <a:rPr lang="en-US" dirty="0">
                <a:solidFill>
                  <a:schemeClr val="accent3"/>
                </a:solidFill>
              </a:rPr>
              <a:t>K2*[(net non-conforming Load) – (net filtered non-conforming Load)] </a:t>
            </a:r>
            <a:r>
              <a:rPr lang="en-US" dirty="0"/>
              <a:t>+ </a:t>
            </a:r>
            <a:r>
              <a:rPr lang="en-US" dirty="0">
                <a:solidFill>
                  <a:schemeClr val="accent4"/>
                </a:solidFill>
              </a:rPr>
              <a:t>K3*5*PLDRR</a:t>
            </a:r>
            <a:r>
              <a:rPr lang="en-US" dirty="0"/>
              <a:t> + </a:t>
            </a:r>
            <a:r>
              <a:rPr lang="en-US" dirty="0">
                <a:solidFill>
                  <a:schemeClr val="accent5"/>
                </a:solidFill>
              </a:rPr>
              <a:t>K4*Regulation Deployed </a:t>
            </a:r>
            <a:r>
              <a:rPr lang="en-US" dirty="0"/>
              <a:t>+ </a:t>
            </a:r>
            <a:r>
              <a:rPr lang="en-US" dirty="0">
                <a:solidFill>
                  <a:schemeClr val="accent6"/>
                </a:solidFill>
              </a:rPr>
              <a:t>K5*ACE Integral </a:t>
            </a:r>
            <a:r>
              <a:rPr lang="en-US" dirty="0"/>
              <a:t>– </a:t>
            </a:r>
            <a:r>
              <a:rPr lang="en-US" dirty="0">
                <a:solidFill>
                  <a:schemeClr val="accent1"/>
                </a:solidFill>
              </a:rPr>
              <a:t>K6*5*PWRR </a:t>
            </a:r>
            <a:r>
              <a:rPr lang="en-US" dirty="0">
                <a:solidFill>
                  <a:srgbClr val="FF0000"/>
                </a:solidFill>
                <a:highlight>
                  <a:srgbClr val="FFFF00"/>
                </a:highlight>
              </a:rPr>
              <a:t>+ K7*5*PDCTRR </a:t>
            </a:r>
            <a:r>
              <a:rPr lang="en-US" dirty="0">
                <a:solidFill>
                  <a:schemeClr val="tx2"/>
                </a:solidFill>
              </a:rPr>
              <a:t>– K8*5*PSRR</a:t>
            </a:r>
          </a:p>
        </p:txBody>
      </p:sp>
      <p:sp>
        <p:nvSpPr>
          <p:cNvPr id="6" name="TextBox 5">
            <a:extLst>
              <a:ext uri="{FF2B5EF4-FFF2-40B4-BE49-F238E27FC236}">
                <a16:creationId xmlns:a16="http://schemas.microsoft.com/office/drawing/2014/main" id="{EC4BB902-0962-4258-AFCF-A2A386C4982B}"/>
              </a:ext>
            </a:extLst>
          </p:cNvPr>
          <p:cNvSpPr txBox="1"/>
          <p:nvPr/>
        </p:nvSpPr>
        <p:spPr>
          <a:xfrm>
            <a:off x="6771969" y="6082728"/>
            <a:ext cx="1676399" cy="307777"/>
          </a:xfrm>
          <a:prstGeom prst="rect">
            <a:avLst/>
          </a:prstGeom>
          <a:solidFill>
            <a:srgbClr val="FFFF00"/>
          </a:solidFill>
        </p:spPr>
        <p:txBody>
          <a:bodyPr wrap="square" rtlCol="0">
            <a:spAutoFit/>
          </a:bodyPr>
          <a:lstStyle/>
          <a:p>
            <a:pPr algn="ctr"/>
            <a:r>
              <a:rPr lang="en-US" sz="1400" dirty="0">
                <a:solidFill>
                  <a:srgbClr val="FF0000"/>
                </a:solidFill>
              </a:rPr>
              <a:t>NEW ADDITIONS</a:t>
            </a:r>
          </a:p>
        </p:txBody>
      </p:sp>
    </p:spTree>
    <p:extLst>
      <p:ext uri="{BB962C8B-B14F-4D97-AF65-F5344CB8AC3E}">
        <p14:creationId xmlns:p14="http://schemas.microsoft.com/office/powerpoint/2010/main" val="128170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0B59-9A00-4764-B634-E1EA46F59E7C}"/>
              </a:ext>
            </a:extLst>
          </p:cNvPr>
          <p:cNvSpPr>
            <a:spLocks noGrp="1"/>
          </p:cNvSpPr>
          <p:nvPr>
            <p:ph type="title"/>
          </p:nvPr>
        </p:nvSpPr>
        <p:spPr/>
        <p:txBody>
          <a:bodyPr/>
          <a:lstStyle/>
          <a:p>
            <a:r>
              <a:rPr lang="en-US" dirty="0"/>
              <a:t>SCR800 Update</a:t>
            </a:r>
          </a:p>
        </p:txBody>
      </p:sp>
      <p:sp>
        <p:nvSpPr>
          <p:cNvPr id="3" name="Content Placeholder 2">
            <a:extLst>
              <a:ext uri="{FF2B5EF4-FFF2-40B4-BE49-F238E27FC236}">
                <a16:creationId xmlns:a16="http://schemas.microsoft.com/office/drawing/2014/main" id="{3D86DAE4-898F-4A2D-A49B-F125B36B7DA8}"/>
              </a:ext>
            </a:extLst>
          </p:cNvPr>
          <p:cNvSpPr>
            <a:spLocks noGrp="1"/>
          </p:cNvSpPr>
          <p:nvPr>
            <p:ph idx="1"/>
          </p:nvPr>
        </p:nvSpPr>
        <p:spPr/>
        <p:txBody>
          <a:bodyPr/>
          <a:lstStyle/>
          <a:p>
            <a:r>
              <a:rPr lang="en-US" dirty="0"/>
              <a:t>As a part of implementing SCR800, ERCOT is in the process of integrating a five-minute predicted DC tie ramp rate into ERCOT’s Energy Management System (EMS)</a:t>
            </a:r>
          </a:p>
          <a:p>
            <a:endParaRPr lang="en-US" dirty="0"/>
          </a:p>
          <a:p>
            <a:r>
              <a:rPr lang="en-US" dirty="0"/>
              <a:t>ERCOT’s EMS is being setup to compute a Predicted DC Tie Ramp Rate using </a:t>
            </a:r>
          </a:p>
          <a:p>
            <a:pPr marL="685800" lvl="1" indent="-342900">
              <a:buFont typeface="+mj-lt"/>
              <a:buAutoNum type="arabicPeriod"/>
            </a:pPr>
            <a:r>
              <a:rPr lang="en-US" dirty="0"/>
              <a:t>Approved DC Tie Electronic Tags (e-Tags)</a:t>
            </a:r>
          </a:p>
          <a:p>
            <a:pPr lvl="1"/>
            <a:endParaRPr lang="en-US" dirty="0"/>
          </a:p>
          <a:p>
            <a:pPr lvl="1"/>
            <a:r>
              <a:rPr lang="en-US" dirty="0"/>
              <a:t>Note that a DC tie schedule is originally in 15m resolution and must be converted to 5m resolution</a:t>
            </a:r>
          </a:p>
          <a:p>
            <a:pPr lvl="1"/>
            <a:endParaRPr lang="en-US" dirty="0"/>
          </a:p>
          <a:p>
            <a:r>
              <a:rPr lang="en-US" dirty="0"/>
              <a:t>ERCOT is on track to complete the software changes associated with SCR800 in the 2022 R3 release.</a:t>
            </a:r>
          </a:p>
          <a:p>
            <a:endParaRPr lang="en-US" dirty="0"/>
          </a:p>
          <a:p>
            <a:r>
              <a:rPr lang="en-US" dirty="0"/>
              <a:t>Additional technical details for SCR800 implementation will be presented at the May PDCWG.</a:t>
            </a:r>
          </a:p>
          <a:p>
            <a:endParaRPr lang="en-US" dirty="0"/>
          </a:p>
        </p:txBody>
      </p:sp>
      <p:sp>
        <p:nvSpPr>
          <p:cNvPr id="4" name="Slide Number Placeholder 3">
            <a:extLst>
              <a:ext uri="{FF2B5EF4-FFF2-40B4-BE49-F238E27FC236}">
                <a16:creationId xmlns:a16="http://schemas.microsoft.com/office/drawing/2014/main" id="{9D060F0F-A85E-40CB-9139-5DD7FECED325}"/>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380790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48B38D-710D-4E7C-A7E3-6570BA872B03}"/>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
        <p:nvSpPr>
          <p:cNvPr id="5" name="Content Placeholder 4">
            <a:extLst>
              <a:ext uri="{FF2B5EF4-FFF2-40B4-BE49-F238E27FC236}">
                <a16:creationId xmlns:a16="http://schemas.microsoft.com/office/drawing/2014/main" id="{69466D17-E82C-4CAC-AB4E-B04BD6C33284}"/>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397965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Summary of New Validation Rule #A</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914400"/>
            <a:ext cx="8534400" cy="5181600"/>
          </a:xfrm>
        </p:spPr>
        <p: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WHEN a generation resource telemeters </a:t>
            </a:r>
          </a:p>
          <a:p>
            <a:pPr marL="714375" marR="0" lvl="0" indent="-457200" algn="l" defTabSz="685800" rtl="0" eaLnBrk="1" fontAlgn="auto" latinLnBrk="0" hangingPunct="1">
              <a:lnSpc>
                <a:spcPct val="100000"/>
              </a:lnSpc>
              <a:spcBef>
                <a:spcPts val="0"/>
              </a:spcBef>
              <a:spcAft>
                <a:spcPts val="0"/>
              </a:spcAft>
              <a:buClrTx/>
              <a:buSzTx/>
              <a:buFont typeface="+mj-lt"/>
              <a:buAutoNum type="arabicPeriod"/>
              <a:tabLst/>
              <a:defRPr/>
            </a:pPr>
            <a:r>
              <a:rPr lang="en-US" sz="1800" dirty="0">
                <a:solidFill>
                  <a:srgbClr val="5B6770"/>
                </a:solidFill>
                <a:latin typeface="Arial(Body)"/>
                <a:ea typeface="Times New Roman" panose="02020603050405020304" pitchFamily="18" charset="0"/>
                <a:cs typeface="Times New Roman" panose="02020603050405020304" pitchFamily="18" charset="0"/>
              </a:rPr>
              <a:t>A</a:t>
            </a: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n </a:t>
            </a:r>
            <a:r>
              <a:rPr lang="en-US" sz="1800" dirty="0">
                <a:solidFill>
                  <a:srgbClr val="5B6770"/>
                </a:solidFill>
                <a:latin typeface="Arial(Body)"/>
                <a:ea typeface="Times New Roman" panose="02020603050405020304" pitchFamily="18" charset="0"/>
                <a:cs typeface="Times New Roman" panose="02020603050405020304" pitchFamily="18" charset="0"/>
              </a:rPr>
              <a:t>O</a:t>
            </a:r>
            <a:r>
              <a:rPr kumimoji="0" lang="en-US" sz="1800" b="0" i="0" u="none" strike="noStrike" kern="1200" cap="none" spc="0" normalizeH="0" baseline="0" noProof="0" dirty="0" err="1">
                <a:ln>
                  <a:noFill/>
                </a:ln>
                <a:solidFill>
                  <a:srgbClr val="5B6770"/>
                </a:solidFill>
                <a:effectLst/>
                <a:uLnTx/>
                <a:uFillTx/>
                <a:latin typeface="Arial(Body)"/>
                <a:ea typeface="Times New Roman" panose="02020603050405020304" pitchFamily="18" charset="0"/>
                <a:cs typeface="Times New Roman" panose="02020603050405020304" pitchFamily="18" charset="0"/>
              </a:rPr>
              <a:t>ffline</a:t>
            </a: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Resource Status (i.e., OFF, OUT, EMR, OFFNS and EMRSWGR)</a:t>
            </a:r>
          </a:p>
          <a:p>
            <a:pPr marL="257175"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AND</a:t>
            </a:r>
          </a:p>
          <a:p>
            <a:pPr marL="257175" marR="0" lvl="0" indent="0" algn="l" defTabSz="685800" rtl="0" eaLnBrk="1" fontAlgn="auto" latinLnBrk="0" hangingPunct="1">
              <a:lnSpc>
                <a:spcPct val="100000"/>
              </a:lnSpc>
              <a:spcBef>
                <a:spcPts val="0"/>
              </a:spcBef>
              <a:spcAft>
                <a:spcPts val="0"/>
              </a:spcAft>
              <a:buClrTx/>
              <a:buSzTx/>
              <a:buNone/>
              <a:tabLst/>
              <a:defRPr/>
            </a:pPr>
            <a:r>
              <a:rPr lang="en-US" sz="1800" dirty="0">
                <a:solidFill>
                  <a:srgbClr val="5B6770"/>
                </a:solidFill>
                <a:latin typeface="Arial(Body)"/>
                <a:ea typeface="Times New Roman" panose="02020603050405020304" pitchFamily="18" charset="0"/>
                <a:cs typeface="Times New Roman" panose="02020603050405020304" pitchFamily="18" charset="0"/>
              </a:rPr>
              <a:t>2.	N</a:t>
            </a: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et </a:t>
            </a:r>
            <a:r>
              <a:rPr lang="en-US" sz="1800" dirty="0">
                <a:solidFill>
                  <a:srgbClr val="5B6770"/>
                </a:solidFill>
                <a:latin typeface="Arial(Body)"/>
                <a:ea typeface="Times New Roman" panose="02020603050405020304" pitchFamily="18" charset="0"/>
                <a:cs typeface="Times New Roman" panose="02020603050405020304" pitchFamily="18" charset="0"/>
              </a:rPr>
              <a:t>O</a:t>
            </a:r>
            <a:r>
              <a:rPr kumimoji="0" lang="en-US" sz="1800" b="0" i="0" u="none" strike="noStrike" kern="1200" cap="none" spc="0" normalizeH="0" baseline="0" noProof="0" dirty="0" err="1">
                <a:ln>
                  <a:noFill/>
                </a:ln>
                <a:solidFill>
                  <a:srgbClr val="5B6770"/>
                </a:solidFill>
                <a:effectLst/>
                <a:uLnTx/>
                <a:uFillTx/>
                <a:latin typeface="Arial(Body)"/>
                <a:ea typeface="Times New Roman" panose="02020603050405020304" pitchFamily="18" charset="0"/>
                <a:cs typeface="Times New Roman" panose="02020603050405020304" pitchFamily="18" charset="0"/>
              </a:rPr>
              <a:t>utput</a:t>
            </a: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is greater than 0.9 MW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IF the resource is </a:t>
            </a:r>
            <a:r>
              <a:rPr kumimoji="0" lang="en-US" sz="1800" b="0" i="0" u="sng"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connected</a:t>
            </a: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to the transmission grid, THEN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(Phase 1) RAISE NOTIFICATION</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(Phase 2) SET HDL = LDL = MW</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ELSE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(Phase 1) RAISE NOTIFICATION</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	(Phase 2) DISPATCH the unit per its SCED down ramp rate.</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5B6770"/>
                </a:solidFill>
                <a:effectLst/>
                <a:uLnTx/>
                <a:uFillTx/>
                <a:latin typeface="Arial(Body)"/>
                <a:ea typeface="Times New Roman" panose="02020603050405020304" pitchFamily="18" charset="0"/>
                <a:cs typeface="Times New Roman" panose="02020603050405020304" pitchFamily="18" charset="0"/>
              </a:rPr>
              <a:t>*Note that today’s RLC validation do not take connectivity into account and will DISPATCH the unit per its SCED down ramp rate in this situation.</a:t>
            </a:r>
          </a:p>
          <a:p>
            <a:pPr marR="0" indent="0">
              <a:spcBef>
                <a:spcPts val="0"/>
              </a:spcBef>
              <a:spcAft>
                <a:spcPts val="0"/>
              </a:spcAft>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R="0" indent="0">
              <a:spcBef>
                <a:spcPts val="0"/>
              </a:spcBef>
              <a:spcAft>
                <a:spcPts val="0"/>
              </a:spcAft>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R="0" indent="0">
              <a:spcBef>
                <a:spcPts val="0"/>
              </a:spcBef>
              <a:spcAft>
                <a:spcPts val="0"/>
              </a:spcAft>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u="sng" dirty="0"/>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125053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18BC1-4FDB-41B6-BE2B-37CE74FEB49D}"/>
              </a:ext>
            </a:extLst>
          </p:cNvPr>
          <p:cNvSpPr>
            <a:spLocks noGrp="1"/>
          </p:cNvSpPr>
          <p:nvPr>
            <p:ph type="title"/>
          </p:nvPr>
        </p:nvSpPr>
        <p:spPr/>
        <p:txBody>
          <a:bodyPr/>
          <a:lstStyle/>
          <a:p>
            <a:r>
              <a:rPr lang="en-US" dirty="0"/>
              <a:t>Agenda	</a:t>
            </a:r>
          </a:p>
        </p:txBody>
      </p:sp>
      <p:sp>
        <p:nvSpPr>
          <p:cNvPr id="3" name="Content Placeholder 2">
            <a:extLst>
              <a:ext uri="{FF2B5EF4-FFF2-40B4-BE49-F238E27FC236}">
                <a16:creationId xmlns:a16="http://schemas.microsoft.com/office/drawing/2014/main" id="{D3E17CB8-8D1D-416B-8AA7-6EFC40BC941A}"/>
              </a:ext>
            </a:extLst>
          </p:cNvPr>
          <p:cNvSpPr>
            <a:spLocks noGrp="1"/>
          </p:cNvSpPr>
          <p:nvPr>
            <p:ph idx="1"/>
          </p:nvPr>
        </p:nvSpPr>
        <p:spPr/>
        <p:txBody>
          <a:bodyPr/>
          <a:lstStyle/>
          <a:p>
            <a:r>
              <a:rPr lang="en-US" sz="2000" dirty="0"/>
              <a:t>SCR 809</a:t>
            </a:r>
          </a:p>
          <a:p>
            <a:pPr lvl="1"/>
            <a:r>
              <a:rPr lang="en-US" sz="2000" dirty="0"/>
              <a:t>Introduction</a:t>
            </a:r>
          </a:p>
          <a:p>
            <a:pPr lvl="1"/>
            <a:r>
              <a:rPr lang="en-US" sz="2000" dirty="0"/>
              <a:t>RLC Overview</a:t>
            </a:r>
          </a:p>
          <a:p>
            <a:pPr lvl="1"/>
            <a:r>
              <a:rPr lang="en-US" sz="2000" dirty="0"/>
              <a:t>SCR809 RLC Validation Rule changes</a:t>
            </a:r>
          </a:p>
          <a:p>
            <a:pPr lvl="1"/>
            <a:r>
              <a:rPr lang="en-US" sz="2000" dirty="0"/>
              <a:t>Summary</a:t>
            </a:r>
          </a:p>
          <a:p>
            <a:pPr lvl="1"/>
            <a:endParaRPr lang="en-US" sz="3200" dirty="0"/>
          </a:p>
          <a:p>
            <a:r>
              <a:rPr lang="en-US" sz="2000" dirty="0"/>
              <a:t>SCR 800</a:t>
            </a:r>
          </a:p>
          <a:p>
            <a:pPr lvl="1"/>
            <a:r>
              <a:rPr lang="en-US" sz="2000" dirty="0"/>
              <a:t>Background</a:t>
            </a:r>
          </a:p>
          <a:p>
            <a:pPr lvl="1"/>
            <a:r>
              <a:rPr lang="en-US" sz="2000" dirty="0"/>
              <a:t>Update</a:t>
            </a:r>
          </a:p>
          <a:p>
            <a:endParaRPr lang="en-US" sz="2000" dirty="0"/>
          </a:p>
          <a:p>
            <a:pPr lvl="1"/>
            <a:endParaRPr lang="en-US" sz="2000" dirty="0"/>
          </a:p>
          <a:p>
            <a:endParaRPr lang="en-US" sz="2000" dirty="0"/>
          </a:p>
          <a:p>
            <a:pPr marL="514350" indent="-514350">
              <a:buAutoNum type="arabicPeriod"/>
            </a:pPr>
            <a:endParaRPr lang="en-US" sz="3200" dirty="0"/>
          </a:p>
          <a:p>
            <a:endParaRPr lang="en-US" sz="3200" dirty="0"/>
          </a:p>
        </p:txBody>
      </p:sp>
      <p:sp>
        <p:nvSpPr>
          <p:cNvPr id="4" name="Slide Number Placeholder 3">
            <a:extLst>
              <a:ext uri="{FF2B5EF4-FFF2-40B4-BE49-F238E27FC236}">
                <a16:creationId xmlns:a16="http://schemas.microsoft.com/office/drawing/2014/main" id="{CE9EA15C-4189-4F23-A20D-5D63AA12847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115215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#A: Example 1</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7620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changed from ON to OFF unit is connected to the grid. The unit’s output is decreasing, hence its fair to assume the unit is in shutting sequence. </a:t>
            </a:r>
          </a:p>
          <a:p>
            <a:pPr marL="585788" lvl="1" indent="-285750">
              <a:buFont typeface="Arial" panose="020B0604020202020204" pitchFamily="34" charset="0"/>
              <a:buChar char="•"/>
            </a:pPr>
            <a:r>
              <a:rPr lang="en-US" sz="1600" dirty="0">
                <a:solidFill>
                  <a:schemeClr val="tx2"/>
                </a:solidFill>
              </a:rPr>
              <a:t>ERCOT expects that in this situation this unit use SHUTDOWN status and not transition directly to OFF status.</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a:p>
            <a:pPr marL="0" indent="0">
              <a:buNone/>
            </a:pPr>
            <a:endParaRPr lang="en-US" sz="2000" dirty="0"/>
          </a:p>
          <a:p>
            <a:pPr marL="0" indent="0">
              <a:buNone/>
            </a:pPr>
            <a:r>
              <a:rPr lang="en-US" sz="2000" u="sng" dirty="0"/>
              <a:t>      </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20</a:t>
            </a:fld>
            <a:endParaRPr lang="en-US"/>
          </a:p>
        </p:txBody>
      </p:sp>
      <p:pic>
        <p:nvPicPr>
          <p:cNvPr id="19" name="Picture 18">
            <a:extLst>
              <a:ext uri="{FF2B5EF4-FFF2-40B4-BE49-F238E27FC236}">
                <a16:creationId xmlns:a16="http://schemas.microsoft.com/office/drawing/2014/main" id="{02319FC8-0C2E-41A6-A170-25C052ED83E3}"/>
              </a:ext>
            </a:extLst>
          </p:cNvPr>
          <p:cNvPicPr>
            <a:picLocks noChangeAspect="1"/>
          </p:cNvPicPr>
          <p:nvPr/>
        </p:nvPicPr>
        <p:blipFill>
          <a:blip r:embed="rId2"/>
          <a:stretch>
            <a:fillRect/>
          </a:stretch>
        </p:blipFill>
        <p:spPr>
          <a:xfrm>
            <a:off x="381000" y="2994455"/>
            <a:ext cx="8458200" cy="3074191"/>
          </a:xfrm>
          <a:prstGeom prst="rect">
            <a:avLst/>
          </a:prstGeom>
        </p:spPr>
      </p:pic>
      <p:pic>
        <p:nvPicPr>
          <p:cNvPr id="20" name="Picture 19">
            <a:extLst>
              <a:ext uri="{FF2B5EF4-FFF2-40B4-BE49-F238E27FC236}">
                <a16:creationId xmlns:a16="http://schemas.microsoft.com/office/drawing/2014/main" id="{718966B8-5036-42DD-A8BE-D952C74B61CE}"/>
              </a:ext>
            </a:extLst>
          </p:cNvPr>
          <p:cNvPicPr>
            <a:picLocks noChangeAspect="1"/>
          </p:cNvPicPr>
          <p:nvPr/>
        </p:nvPicPr>
        <p:blipFill>
          <a:blip r:embed="rId3"/>
          <a:stretch>
            <a:fillRect/>
          </a:stretch>
        </p:blipFill>
        <p:spPr>
          <a:xfrm>
            <a:off x="4757924" y="2819400"/>
            <a:ext cx="42676" cy="2816596"/>
          </a:xfrm>
          <a:prstGeom prst="rect">
            <a:avLst/>
          </a:prstGeom>
        </p:spPr>
      </p:pic>
      <p:cxnSp>
        <p:nvCxnSpPr>
          <p:cNvPr id="21" name="Straight Arrow Connector 20">
            <a:extLst>
              <a:ext uri="{FF2B5EF4-FFF2-40B4-BE49-F238E27FC236}">
                <a16:creationId xmlns:a16="http://schemas.microsoft.com/office/drawing/2014/main" id="{39021857-452A-4BD6-ABF9-9D6E26526830}"/>
              </a:ext>
            </a:extLst>
          </p:cNvPr>
          <p:cNvCxnSpPr>
            <a:cxnSpLocks/>
          </p:cNvCxnSpPr>
          <p:nvPr/>
        </p:nvCxnSpPr>
        <p:spPr>
          <a:xfrm>
            <a:off x="4800600" y="3505200"/>
            <a:ext cx="6096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4EEC5DC-9FDE-4642-8940-28F8C0F64D59}"/>
              </a:ext>
            </a:extLst>
          </p:cNvPr>
          <p:cNvSpPr txBox="1"/>
          <p:nvPr/>
        </p:nvSpPr>
        <p:spPr>
          <a:xfrm flipH="1">
            <a:off x="5582329" y="3352800"/>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A VIOLATED</a:t>
            </a:r>
          </a:p>
          <a:p>
            <a:pPr marL="233363"/>
            <a:r>
              <a:rPr lang="en-US" sz="1400" dirty="0">
                <a:solidFill>
                  <a:schemeClr val="accent1"/>
                </a:solidFill>
              </a:rPr>
              <a:t>RST = OFFLINE</a:t>
            </a:r>
          </a:p>
          <a:p>
            <a:pPr marL="233363"/>
            <a:r>
              <a:rPr lang="en-US" sz="1400" dirty="0">
                <a:solidFill>
                  <a:schemeClr val="accent1"/>
                </a:solidFill>
              </a:rPr>
              <a:t>MW = 231 MW</a:t>
            </a:r>
          </a:p>
          <a:p>
            <a:pPr marL="233363"/>
            <a:r>
              <a:rPr lang="en-US" sz="1400" dirty="0">
                <a:solidFill>
                  <a:schemeClr val="accent1"/>
                </a:solidFill>
              </a:rPr>
              <a:t>LSL = 447 MW</a:t>
            </a:r>
          </a:p>
          <a:p>
            <a:pPr marL="233363"/>
            <a:r>
              <a:rPr lang="en-US" sz="1400" dirty="0">
                <a:solidFill>
                  <a:schemeClr val="accent1"/>
                </a:solidFill>
              </a:rPr>
              <a:t>Connected to grid</a:t>
            </a:r>
          </a:p>
        </p:txBody>
      </p:sp>
    </p:spTree>
    <p:extLst>
      <p:ext uri="{BB962C8B-B14F-4D97-AF65-F5344CB8AC3E}">
        <p14:creationId xmlns:p14="http://schemas.microsoft.com/office/powerpoint/2010/main" val="803252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#A: Example 2</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7620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is OFF, unit’s output is greater than 0.9 MW and unit is connected to the grid. The unit’s output is increasing, hence its fair to assume the unit is starting up. </a:t>
            </a:r>
          </a:p>
          <a:p>
            <a:pPr marL="585788" lvl="1" indent="-285750">
              <a:buFont typeface="Arial" panose="020B0604020202020204" pitchFamily="34" charset="0"/>
              <a:buChar char="•"/>
            </a:pPr>
            <a:r>
              <a:rPr lang="en-US" sz="1600" dirty="0">
                <a:solidFill>
                  <a:schemeClr val="tx2"/>
                </a:solidFill>
              </a:rPr>
              <a:t>ERCOT expects that in this situation this unit use STARTUP status and not stay OFF.</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a:p>
            <a:pPr marL="0" indent="0">
              <a:buNone/>
            </a:pPr>
            <a:endParaRPr lang="en-US" sz="2000" dirty="0"/>
          </a:p>
          <a:p>
            <a:pPr marL="0" indent="0">
              <a:buNone/>
            </a:pPr>
            <a:r>
              <a:rPr lang="en-US" sz="2000" u="sng" dirty="0"/>
              <a:t>      </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21</a:t>
            </a:fld>
            <a:endParaRPr lang="en-US"/>
          </a:p>
        </p:txBody>
      </p:sp>
      <p:pic>
        <p:nvPicPr>
          <p:cNvPr id="24" name="Picture 23">
            <a:extLst>
              <a:ext uri="{FF2B5EF4-FFF2-40B4-BE49-F238E27FC236}">
                <a16:creationId xmlns:a16="http://schemas.microsoft.com/office/drawing/2014/main" id="{512D6429-7B7C-4273-A3FD-F1684D1C39D7}"/>
              </a:ext>
            </a:extLst>
          </p:cNvPr>
          <p:cNvPicPr>
            <a:picLocks noChangeAspect="1"/>
          </p:cNvPicPr>
          <p:nvPr/>
        </p:nvPicPr>
        <p:blipFill>
          <a:blip r:embed="rId2"/>
          <a:stretch>
            <a:fillRect/>
          </a:stretch>
        </p:blipFill>
        <p:spPr>
          <a:xfrm>
            <a:off x="105508" y="2819400"/>
            <a:ext cx="8763000" cy="3124200"/>
          </a:xfrm>
          <a:prstGeom prst="rect">
            <a:avLst/>
          </a:prstGeom>
        </p:spPr>
      </p:pic>
      <p:grpSp>
        <p:nvGrpSpPr>
          <p:cNvPr id="26" name="Group 25">
            <a:extLst>
              <a:ext uri="{FF2B5EF4-FFF2-40B4-BE49-F238E27FC236}">
                <a16:creationId xmlns:a16="http://schemas.microsoft.com/office/drawing/2014/main" id="{C3B3AD1E-7479-4433-89EC-A9694CA41039}"/>
              </a:ext>
            </a:extLst>
          </p:cNvPr>
          <p:cNvGrpSpPr/>
          <p:nvPr/>
        </p:nvGrpSpPr>
        <p:grpSpPr>
          <a:xfrm>
            <a:off x="762000" y="3016332"/>
            <a:ext cx="2433484" cy="2795833"/>
            <a:chOff x="3581400" y="3129438"/>
            <a:chExt cx="2433484" cy="2795833"/>
          </a:xfrm>
        </p:grpSpPr>
        <p:cxnSp>
          <p:nvCxnSpPr>
            <p:cNvPr id="27" name="Straight Arrow Connector 26">
              <a:extLst>
                <a:ext uri="{FF2B5EF4-FFF2-40B4-BE49-F238E27FC236}">
                  <a16:creationId xmlns:a16="http://schemas.microsoft.com/office/drawing/2014/main" id="{2A6F1986-270C-43F1-8920-C913FF34D951}"/>
                </a:ext>
              </a:extLst>
            </p:cNvPr>
            <p:cNvCxnSpPr>
              <a:cxnSpLocks/>
            </p:cNvCxnSpPr>
            <p:nvPr/>
          </p:nvCxnSpPr>
          <p:spPr>
            <a:xfrm>
              <a:off x="3581400" y="3605628"/>
              <a:ext cx="49883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51292764-4483-4D49-968D-E1882025842B}"/>
                </a:ext>
              </a:extLst>
            </p:cNvPr>
            <p:cNvSpPr txBox="1"/>
            <p:nvPr/>
          </p:nvSpPr>
          <p:spPr>
            <a:xfrm flipH="1">
              <a:off x="4106359" y="3429000"/>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A VIOLATED</a:t>
              </a:r>
            </a:p>
            <a:p>
              <a:pPr marL="233363"/>
              <a:r>
                <a:rPr lang="en-US" sz="1400" dirty="0">
                  <a:solidFill>
                    <a:schemeClr val="accent1"/>
                  </a:solidFill>
                </a:rPr>
                <a:t>RST = OFFLINE</a:t>
              </a:r>
            </a:p>
            <a:p>
              <a:pPr marL="233363"/>
              <a:r>
                <a:rPr lang="en-US" sz="1400" dirty="0">
                  <a:solidFill>
                    <a:schemeClr val="accent1"/>
                  </a:solidFill>
                </a:rPr>
                <a:t>MW = 4.89 MW</a:t>
              </a:r>
            </a:p>
            <a:p>
              <a:pPr marL="233363"/>
              <a:r>
                <a:rPr lang="en-US" sz="1400" dirty="0">
                  <a:solidFill>
                    <a:schemeClr val="accent1"/>
                  </a:solidFill>
                </a:rPr>
                <a:t>LSL = 161.7 MW</a:t>
              </a:r>
            </a:p>
            <a:p>
              <a:pPr marL="233363"/>
              <a:r>
                <a:rPr lang="en-US" sz="1400" dirty="0">
                  <a:solidFill>
                    <a:schemeClr val="accent1"/>
                  </a:solidFill>
                </a:rPr>
                <a:t>Connected to grid</a:t>
              </a:r>
            </a:p>
          </p:txBody>
        </p:sp>
        <p:cxnSp>
          <p:nvCxnSpPr>
            <p:cNvPr id="29" name="Straight Connector 28">
              <a:extLst>
                <a:ext uri="{FF2B5EF4-FFF2-40B4-BE49-F238E27FC236}">
                  <a16:creationId xmlns:a16="http://schemas.microsoft.com/office/drawing/2014/main" id="{09935B07-B915-4720-A143-4D1B1E00CB3B}"/>
                </a:ext>
              </a:extLst>
            </p:cNvPr>
            <p:cNvCxnSpPr>
              <a:cxnSpLocks/>
            </p:cNvCxnSpPr>
            <p:nvPr/>
          </p:nvCxnSpPr>
          <p:spPr>
            <a:xfrm>
              <a:off x="3581400" y="3129438"/>
              <a:ext cx="0" cy="279583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4319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Summary of New Validation Rule #B</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914400"/>
            <a:ext cx="8534400" cy="5181600"/>
          </a:xfrm>
        </p:spPr>
        <p:txBody>
          <a:bodyPr/>
          <a:lstStyle/>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WHEN a generation resource telemeters </a:t>
            </a:r>
          </a:p>
          <a:p>
            <a:pPr marL="714375" marR="0" indent="-457200">
              <a:spcBef>
                <a:spcPts val="0"/>
              </a:spcBef>
              <a:spcAft>
                <a:spcPts val="0"/>
              </a:spcAft>
              <a:buFont typeface="+mj-lt"/>
              <a:buAutoNum type="arabicPeriod"/>
            </a:pPr>
            <a:r>
              <a:rPr lang="en-US" sz="1800" dirty="0">
                <a:solidFill>
                  <a:schemeClr val="tx2"/>
                </a:solidFill>
                <a:latin typeface="Arial(Body)"/>
                <a:ea typeface="Times New Roman" panose="02020603050405020304" pitchFamily="18" charset="0"/>
                <a:cs typeface="Times New Roman" panose="02020603050405020304" pitchFamily="18" charset="0"/>
              </a:rPr>
              <a:t>an online resource status (i.e. </a:t>
            </a:r>
            <a:r>
              <a:rPr lang="en-US" sz="1800" dirty="0">
                <a:solidFill>
                  <a:schemeClr val="tx2"/>
                </a:solidFill>
                <a:effectLst/>
                <a:latin typeface="Arial(Body)"/>
                <a:ea typeface="Times New Roman" panose="02020603050405020304" pitchFamily="18" charset="0"/>
                <a:cs typeface="Times New Roman" panose="02020603050405020304" pitchFamily="18" charset="0"/>
              </a:rPr>
              <a:t>ON* excluding OFFQS and ONTEST) AND</a:t>
            </a:r>
          </a:p>
          <a:p>
            <a:pPr marL="714375" marR="0" indent="-457200">
              <a:spcBef>
                <a:spcPts val="0"/>
              </a:spcBef>
              <a:spcAft>
                <a:spcPts val="0"/>
              </a:spcAft>
              <a:buFont typeface="+mj-lt"/>
              <a:buAutoNum type="arabicPeriod"/>
            </a:pPr>
            <a:r>
              <a:rPr lang="en-US" sz="1800" dirty="0">
                <a:solidFill>
                  <a:schemeClr val="tx2"/>
                </a:solidFill>
                <a:latin typeface="Arial(Body)"/>
                <a:ea typeface="Times New Roman" panose="02020603050405020304" pitchFamily="18" charset="0"/>
                <a:cs typeface="Times New Roman" panose="02020603050405020304" pitchFamily="18" charset="0"/>
              </a:rPr>
              <a:t>net output is greater than 0.9 MW but less than 0.9 * LSL</a:t>
            </a:r>
          </a:p>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IF the resource is </a:t>
            </a:r>
            <a:r>
              <a:rPr lang="en-US" sz="1800" u="sng" dirty="0">
                <a:solidFill>
                  <a:schemeClr val="tx2"/>
                </a:solidFill>
                <a:latin typeface="Arial(Body)"/>
                <a:ea typeface="Times New Roman" panose="02020603050405020304" pitchFamily="18" charset="0"/>
                <a:cs typeface="Times New Roman" panose="02020603050405020304" pitchFamily="18" charset="0"/>
              </a:rPr>
              <a:t>connected</a:t>
            </a:r>
            <a:r>
              <a:rPr lang="en-US" sz="1800" dirty="0">
                <a:solidFill>
                  <a:schemeClr val="tx2"/>
                </a:solidFill>
                <a:latin typeface="Arial(Body)"/>
                <a:ea typeface="Times New Roman" panose="02020603050405020304" pitchFamily="18" charset="0"/>
                <a:cs typeface="Times New Roman" panose="02020603050405020304" pitchFamily="18" charset="0"/>
              </a:rPr>
              <a:t> to the transmission grid THEN </a:t>
            </a:r>
          </a:p>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	(Phase 1) RAISE NOTIFICATION</a:t>
            </a:r>
          </a:p>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	(Phase 2) SET HDL = LDL = MW</a:t>
            </a:r>
          </a:p>
          <a:p>
            <a:pPr marL="0" marR="0" indent="0">
              <a:spcBef>
                <a:spcPts val="0"/>
              </a:spcBef>
              <a:spcAft>
                <a:spcPts val="0"/>
              </a:spcAft>
              <a:buNone/>
            </a:pPr>
            <a:r>
              <a:rPr lang="en-US" sz="1800" dirty="0">
                <a:solidFill>
                  <a:schemeClr val="tx2"/>
                </a:solidFill>
                <a:effectLst/>
                <a:latin typeface="Arial(Body)"/>
                <a:ea typeface="Times New Roman" panose="02020603050405020304" pitchFamily="18" charset="0"/>
                <a:cs typeface="Times New Roman" panose="02020603050405020304" pitchFamily="18" charset="0"/>
              </a:rPr>
              <a:t>ELSE </a:t>
            </a:r>
          </a:p>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	(Phase 1) RAISE NOTIFICATION</a:t>
            </a:r>
          </a:p>
          <a:p>
            <a:pPr marL="0" marR="0" indent="0">
              <a:spcBef>
                <a:spcPts val="0"/>
              </a:spcBef>
              <a:spcAft>
                <a:spcPts val="0"/>
              </a:spcAft>
              <a:buNone/>
            </a:pPr>
            <a:r>
              <a:rPr lang="en-US" sz="1800" dirty="0">
                <a:solidFill>
                  <a:schemeClr val="tx2"/>
                </a:solidFill>
                <a:latin typeface="Arial(Body)"/>
                <a:ea typeface="Times New Roman" panose="02020603050405020304" pitchFamily="18" charset="0"/>
                <a:cs typeface="Times New Roman" panose="02020603050405020304" pitchFamily="18" charset="0"/>
              </a:rPr>
              <a:t>	(Phase 2) DISPATCH the unit per its SCED down ramp rate.</a:t>
            </a:r>
          </a:p>
          <a:p>
            <a:pPr marR="0" indent="0">
              <a:spcBef>
                <a:spcPts val="0"/>
              </a:spcBef>
              <a:spcAft>
                <a:spcPts val="0"/>
              </a:spcAft>
              <a:buNone/>
            </a:pPr>
            <a:endParaRPr lang="en-US" sz="1400" dirty="0">
              <a:solidFill>
                <a:schemeClr val="tx2"/>
              </a:solidFill>
              <a:effectLst/>
              <a:latin typeface="Arial(Body)"/>
              <a:ea typeface="Times New Roman" panose="02020603050405020304" pitchFamily="18" charset="0"/>
              <a:cs typeface="Times New Roman" panose="02020603050405020304" pitchFamily="18" charset="0"/>
            </a:endParaRPr>
          </a:p>
          <a:p>
            <a:pPr marL="0" indent="0">
              <a:buNone/>
            </a:pPr>
            <a:r>
              <a:rPr lang="en-US" sz="1800" dirty="0">
                <a:solidFill>
                  <a:schemeClr val="tx2"/>
                </a:solidFill>
                <a:latin typeface="Arial(Body)"/>
                <a:ea typeface="Times New Roman" panose="02020603050405020304" pitchFamily="18" charset="0"/>
                <a:cs typeface="Times New Roman" panose="02020603050405020304" pitchFamily="18" charset="0"/>
              </a:rPr>
              <a:t>*Note that today’s RLC validation do not take connectivity into account and a special handling does not exist for this situation.</a:t>
            </a:r>
          </a:p>
          <a:p>
            <a:pPr marL="0" indent="0">
              <a:buNone/>
            </a:pPr>
            <a:endParaRPr lang="en-US" sz="2000" u="sng" dirty="0"/>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22</a:t>
            </a:fld>
            <a:endParaRPr lang="en-US"/>
          </a:p>
        </p:txBody>
      </p:sp>
    </p:spTree>
    <p:extLst>
      <p:ext uri="{BB962C8B-B14F-4D97-AF65-F5344CB8AC3E}">
        <p14:creationId xmlns:p14="http://schemas.microsoft.com/office/powerpoint/2010/main" val="263782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#B: Example 1</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9144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is ON, unit’s output is less than 0.9 * LSL and unit is connected to the grid. The unit’s output is decreasing, hence its fair to assume the unit is shutting down. </a:t>
            </a:r>
          </a:p>
          <a:p>
            <a:pPr marL="585788" lvl="1" indent="-285750">
              <a:buFont typeface="Arial" panose="020B0604020202020204" pitchFamily="34" charset="0"/>
              <a:buChar char="•"/>
            </a:pPr>
            <a:r>
              <a:rPr lang="en-US" sz="1600" dirty="0">
                <a:solidFill>
                  <a:schemeClr val="tx2"/>
                </a:solidFill>
              </a:rPr>
              <a:t>ERCOT expects that in this situation this unit use SHUTDOWN status and not ON.</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a:p>
            <a:pPr marL="0" indent="0">
              <a:buNone/>
            </a:pPr>
            <a:endParaRPr lang="en-US" sz="2000" dirty="0"/>
          </a:p>
          <a:p>
            <a:pPr marL="0" indent="0">
              <a:buNone/>
            </a:pPr>
            <a:r>
              <a:rPr lang="en-US" sz="2000" u="sng" dirty="0"/>
              <a:t>      </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23</a:t>
            </a:fld>
            <a:endParaRPr lang="en-US"/>
          </a:p>
        </p:txBody>
      </p:sp>
      <p:pic>
        <p:nvPicPr>
          <p:cNvPr id="16" name="Picture 15">
            <a:extLst>
              <a:ext uri="{FF2B5EF4-FFF2-40B4-BE49-F238E27FC236}">
                <a16:creationId xmlns:a16="http://schemas.microsoft.com/office/drawing/2014/main" id="{B412C310-057F-4EF6-B6E6-4B5EA2B597F8}"/>
              </a:ext>
            </a:extLst>
          </p:cNvPr>
          <p:cNvPicPr>
            <a:picLocks noChangeAspect="1"/>
          </p:cNvPicPr>
          <p:nvPr/>
        </p:nvPicPr>
        <p:blipFill>
          <a:blip r:embed="rId2"/>
          <a:stretch>
            <a:fillRect/>
          </a:stretch>
        </p:blipFill>
        <p:spPr>
          <a:xfrm>
            <a:off x="304798" y="2939885"/>
            <a:ext cx="8534401" cy="3156115"/>
          </a:xfrm>
          <a:prstGeom prst="rect">
            <a:avLst/>
          </a:prstGeom>
        </p:spPr>
      </p:pic>
      <p:grpSp>
        <p:nvGrpSpPr>
          <p:cNvPr id="17" name="Group 16">
            <a:extLst>
              <a:ext uri="{FF2B5EF4-FFF2-40B4-BE49-F238E27FC236}">
                <a16:creationId xmlns:a16="http://schemas.microsoft.com/office/drawing/2014/main" id="{DF1B15EF-AB2F-4C06-A341-7E58DF19EDA7}"/>
              </a:ext>
            </a:extLst>
          </p:cNvPr>
          <p:cNvGrpSpPr/>
          <p:nvPr/>
        </p:nvGrpSpPr>
        <p:grpSpPr>
          <a:xfrm>
            <a:off x="5262716" y="3234231"/>
            <a:ext cx="2433484" cy="2795833"/>
            <a:chOff x="3581400" y="3129438"/>
            <a:chExt cx="2433484" cy="2795833"/>
          </a:xfrm>
        </p:grpSpPr>
        <p:cxnSp>
          <p:nvCxnSpPr>
            <p:cNvPr id="18" name="Straight Arrow Connector 17">
              <a:extLst>
                <a:ext uri="{FF2B5EF4-FFF2-40B4-BE49-F238E27FC236}">
                  <a16:creationId xmlns:a16="http://schemas.microsoft.com/office/drawing/2014/main" id="{8E460B6E-7A68-47E9-96FF-8332AC670EDA}"/>
                </a:ext>
              </a:extLst>
            </p:cNvPr>
            <p:cNvCxnSpPr>
              <a:cxnSpLocks/>
            </p:cNvCxnSpPr>
            <p:nvPr/>
          </p:nvCxnSpPr>
          <p:spPr>
            <a:xfrm>
              <a:off x="3581400" y="3605628"/>
              <a:ext cx="49883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B98D54A-E739-448F-9796-95A677173C2F}"/>
                </a:ext>
              </a:extLst>
            </p:cNvPr>
            <p:cNvSpPr txBox="1"/>
            <p:nvPr/>
          </p:nvSpPr>
          <p:spPr>
            <a:xfrm flipH="1">
              <a:off x="4106359" y="3429000"/>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B VIOLATED</a:t>
              </a:r>
            </a:p>
            <a:p>
              <a:pPr marL="233363"/>
              <a:r>
                <a:rPr lang="en-US" sz="1400" dirty="0">
                  <a:solidFill>
                    <a:schemeClr val="accent1"/>
                  </a:solidFill>
                </a:rPr>
                <a:t>RST = ONLINE</a:t>
              </a:r>
            </a:p>
            <a:p>
              <a:pPr marL="233363"/>
              <a:r>
                <a:rPr lang="en-US" sz="1400" dirty="0">
                  <a:solidFill>
                    <a:schemeClr val="accent1"/>
                  </a:solidFill>
                </a:rPr>
                <a:t>MW = 357.2 MW</a:t>
              </a:r>
            </a:p>
            <a:p>
              <a:pPr marL="233363"/>
              <a:r>
                <a:rPr lang="en-US" sz="1400" dirty="0">
                  <a:solidFill>
                    <a:schemeClr val="accent1"/>
                  </a:solidFill>
                </a:rPr>
                <a:t>LSL = 400 MW</a:t>
              </a:r>
            </a:p>
            <a:p>
              <a:pPr marL="233363"/>
              <a:r>
                <a:rPr lang="en-US" sz="1400" dirty="0">
                  <a:solidFill>
                    <a:schemeClr val="accent1"/>
                  </a:solidFill>
                </a:rPr>
                <a:t>Connected to grid</a:t>
              </a:r>
            </a:p>
          </p:txBody>
        </p:sp>
        <p:cxnSp>
          <p:nvCxnSpPr>
            <p:cNvPr id="20" name="Straight Connector 19">
              <a:extLst>
                <a:ext uri="{FF2B5EF4-FFF2-40B4-BE49-F238E27FC236}">
                  <a16:creationId xmlns:a16="http://schemas.microsoft.com/office/drawing/2014/main" id="{CF490289-151E-4A5A-ADEA-3C0333FF36BA}"/>
                </a:ext>
              </a:extLst>
            </p:cNvPr>
            <p:cNvCxnSpPr>
              <a:cxnSpLocks/>
            </p:cNvCxnSpPr>
            <p:nvPr/>
          </p:nvCxnSpPr>
          <p:spPr>
            <a:xfrm>
              <a:off x="3581400" y="3129438"/>
              <a:ext cx="0" cy="279583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6529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Rule #B: Example 2</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762000"/>
            <a:ext cx="8534400" cy="5181600"/>
          </a:xfrm>
        </p:spPr>
        <p:txBody>
          <a:bodyPr/>
          <a:lstStyle/>
          <a:p>
            <a:pPr marL="285750" indent="-285750">
              <a:buFont typeface="Arial" panose="020B0604020202020204" pitchFamily="34" charset="0"/>
              <a:buChar char="•"/>
            </a:pPr>
            <a:r>
              <a:rPr lang="en-US" sz="1600" dirty="0">
                <a:solidFill>
                  <a:schemeClr val="tx2"/>
                </a:solidFill>
              </a:rPr>
              <a:t>Below is an example where a Resource Status (RST) switches to ON, unit’s output is less than 0.9 * LSL and unit is connected to the grid. The unit’s output was ramping up and has stabilized, hence its fair to assume the unit was in STARTUP. </a:t>
            </a:r>
          </a:p>
          <a:p>
            <a:pPr marL="585788" lvl="1" indent="-285750">
              <a:buFont typeface="Arial" panose="020B0604020202020204" pitchFamily="34" charset="0"/>
              <a:buChar char="•"/>
            </a:pPr>
            <a:r>
              <a:rPr lang="en-US" sz="1600" dirty="0">
                <a:solidFill>
                  <a:schemeClr val="tx2"/>
                </a:solidFill>
              </a:rPr>
              <a:t>However, since the unit is still operating below its LSL, ERCOT expects that in this situation this unit use STARTUP status until the unit’s output reaches 0.9 * LSL.</a:t>
            </a:r>
          </a:p>
          <a:p>
            <a:pPr marL="585788" lvl="1" indent="-285750">
              <a:buFont typeface="Arial" panose="020B0604020202020204" pitchFamily="34" charset="0"/>
              <a:buChar char="•"/>
            </a:pPr>
            <a:r>
              <a:rPr lang="en-US" sz="1600" dirty="0">
                <a:solidFill>
                  <a:schemeClr val="tx2"/>
                </a:solidFill>
              </a:rPr>
              <a:t>Upon implementation of SCR809, this inconsistent telemetry condition will be detected and when phase 2 goes into effect the unit’s HDL and LDL will be set equal to its current output.</a:t>
            </a:r>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24</a:t>
            </a:fld>
            <a:endParaRPr lang="en-US"/>
          </a:p>
        </p:txBody>
      </p:sp>
      <p:pic>
        <p:nvPicPr>
          <p:cNvPr id="6" name="Picture 5">
            <a:extLst>
              <a:ext uri="{FF2B5EF4-FFF2-40B4-BE49-F238E27FC236}">
                <a16:creationId xmlns:a16="http://schemas.microsoft.com/office/drawing/2014/main" id="{E12506F3-F584-44AF-91CE-2B53C4E32A3E}"/>
              </a:ext>
            </a:extLst>
          </p:cNvPr>
          <p:cNvPicPr>
            <a:picLocks noChangeAspect="1"/>
          </p:cNvPicPr>
          <p:nvPr/>
        </p:nvPicPr>
        <p:blipFill>
          <a:blip r:embed="rId2"/>
          <a:stretch>
            <a:fillRect/>
          </a:stretch>
        </p:blipFill>
        <p:spPr>
          <a:xfrm>
            <a:off x="300892" y="3120325"/>
            <a:ext cx="8534400" cy="2975675"/>
          </a:xfrm>
          <a:prstGeom prst="rect">
            <a:avLst/>
          </a:prstGeom>
        </p:spPr>
      </p:pic>
      <p:cxnSp>
        <p:nvCxnSpPr>
          <p:cNvPr id="16" name="Straight Connector 15">
            <a:extLst>
              <a:ext uri="{FF2B5EF4-FFF2-40B4-BE49-F238E27FC236}">
                <a16:creationId xmlns:a16="http://schemas.microsoft.com/office/drawing/2014/main" id="{1C13D7EA-BD84-48EF-A171-C45DBFE50A53}"/>
              </a:ext>
            </a:extLst>
          </p:cNvPr>
          <p:cNvCxnSpPr>
            <a:cxnSpLocks/>
          </p:cNvCxnSpPr>
          <p:nvPr/>
        </p:nvCxnSpPr>
        <p:spPr>
          <a:xfrm>
            <a:off x="4267200" y="3147767"/>
            <a:ext cx="0" cy="279583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B5D9CF4-B1BA-406D-AAC3-D3F520BE0719}"/>
              </a:ext>
            </a:extLst>
          </p:cNvPr>
          <p:cNvSpPr txBox="1"/>
          <p:nvPr/>
        </p:nvSpPr>
        <p:spPr>
          <a:xfrm flipH="1">
            <a:off x="5029200" y="3147767"/>
            <a:ext cx="1908525" cy="1169551"/>
          </a:xfrm>
          <a:prstGeom prst="rect">
            <a:avLst/>
          </a:prstGeom>
          <a:solidFill>
            <a:schemeClr val="accent6">
              <a:lumMod val="20000"/>
              <a:lumOff val="80000"/>
            </a:schemeClr>
          </a:solidFill>
        </p:spPr>
        <p:txBody>
          <a:bodyPr wrap="square" rtlCol="0">
            <a:spAutoFit/>
          </a:bodyPr>
          <a:lstStyle/>
          <a:p>
            <a:r>
              <a:rPr lang="en-US" sz="1400" b="1" dirty="0">
                <a:solidFill>
                  <a:srgbClr val="FF0000"/>
                </a:solidFill>
              </a:rPr>
              <a:t>RULE B  VIOLATED</a:t>
            </a:r>
          </a:p>
          <a:p>
            <a:pPr marL="233363"/>
            <a:r>
              <a:rPr lang="en-US" sz="1400" dirty="0">
                <a:solidFill>
                  <a:schemeClr val="accent1"/>
                </a:solidFill>
              </a:rPr>
              <a:t>RST = ONLINE</a:t>
            </a:r>
          </a:p>
          <a:p>
            <a:pPr marL="233363"/>
            <a:r>
              <a:rPr lang="en-US" sz="1400" dirty="0">
                <a:solidFill>
                  <a:schemeClr val="accent1"/>
                </a:solidFill>
              </a:rPr>
              <a:t>MW = 114.1 MW</a:t>
            </a:r>
          </a:p>
          <a:p>
            <a:pPr marL="233363"/>
            <a:r>
              <a:rPr lang="en-US" sz="1400" dirty="0">
                <a:solidFill>
                  <a:schemeClr val="accent1"/>
                </a:solidFill>
              </a:rPr>
              <a:t>LSL = 162 MW</a:t>
            </a:r>
          </a:p>
          <a:p>
            <a:pPr marL="233363"/>
            <a:r>
              <a:rPr lang="en-US" sz="1400" dirty="0">
                <a:solidFill>
                  <a:schemeClr val="accent1"/>
                </a:solidFill>
              </a:rPr>
              <a:t>Connected to grid</a:t>
            </a:r>
          </a:p>
        </p:txBody>
      </p:sp>
      <p:cxnSp>
        <p:nvCxnSpPr>
          <p:cNvPr id="18" name="Straight Arrow Connector 17">
            <a:extLst>
              <a:ext uri="{FF2B5EF4-FFF2-40B4-BE49-F238E27FC236}">
                <a16:creationId xmlns:a16="http://schemas.microsoft.com/office/drawing/2014/main" id="{9222279A-E365-49B6-954E-C2D2D592C0A5}"/>
              </a:ext>
            </a:extLst>
          </p:cNvPr>
          <p:cNvCxnSpPr>
            <a:cxnSpLocks/>
          </p:cNvCxnSpPr>
          <p:nvPr/>
        </p:nvCxnSpPr>
        <p:spPr>
          <a:xfrm>
            <a:off x="4267200" y="3352800"/>
            <a:ext cx="49883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1211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sz="2000" dirty="0"/>
              <a:t>Summary of New Validation Rule #C</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81000" y="838200"/>
            <a:ext cx="8534400" cy="5181600"/>
          </a:xfrm>
        </p:spPr>
        <p:txBody>
          <a:bodyPr/>
          <a:lstStyle/>
          <a:p>
            <a:pPr marL="0" marR="0" indent="0">
              <a:spcBef>
                <a:spcPts val="0"/>
              </a:spcBef>
              <a:spcAft>
                <a:spcPts val="0"/>
              </a:spcAft>
              <a:buNone/>
            </a:pPr>
            <a:r>
              <a:rPr lang="en-US" sz="2000" dirty="0">
                <a:solidFill>
                  <a:schemeClr val="tx2"/>
                </a:solidFill>
                <a:latin typeface="Arial Body"/>
                <a:ea typeface="Times New Roman" panose="02020603050405020304" pitchFamily="18" charset="0"/>
                <a:cs typeface="Times New Roman" panose="02020603050405020304" pitchFamily="18" charset="0"/>
              </a:rPr>
              <a:t>WHEN a generation resource telemeters </a:t>
            </a:r>
          </a:p>
          <a:p>
            <a:pPr marL="714375" marR="0" indent="-457200">
              <a:spcBef>
                <a:spcPts val="0"/>
              </a:spcBef>
              <a:spcAft>
                <a:spcPts val="0"/>
              </a:spcAft>
              <a:buFont typeface="+mj-lt"/>
              <a:buAutoNum type="arabicPeriod"/>
            </a:pPr>
            <a:r>
              <a:rPr lang="en-US" sz="2000" dirty="0">
                <a:solidFill>
                  <a:schemeClr val="tx2"/>
                </a:solidFill>
                <a:latin typeface="Arial Body"/>
                <a:ea typeface="Times New Roman" panose="02020603050405020304" pitchFamily="18" charset="0"/>
                <a:cs typeface="Times New Roman" panose="02020603050405020304" pitchFamily="18" charset="0"/>
              </a:rPr>
              <a:t>an online resource status (i.e. </a:t>
            </a:r>
            <a:r>
              <a:rPr lang="en-US" sz="2000" dirty="0">
                <a:solidFill>
                  <a:schemeClr val="tx2"/>
                </a:solidFill>
                <a:effectLst/>
                <a:latin typeface="Arial Body"/>
                <a:ea typeface="Times New Roman" panose="02020603050405020304" pitchFamily="18" charset="0"/>
                <a:cs typeface="Times New Roman" panose="02020603050405020304" pitchFamily="18" charset="0"/>
              </a:rPr>
              <a:t>ON* excluding OFFQS and ONTEST) AND</a:t>
            </a:r>
          </a:p>
          <a:p>
            <a:pPr marL="714375" marR="0" indent="-457200">
              <a:spcBef>
                <a:spcPts val="0"/>
              </a:spcBef>
              <a:spcAft>
                <a:spcPts val="0"/>
              </a:spcAft>
              <a:buFont typeface="+mj-lt"/>
              <a:buAutoNum type="arabicPeriod"/>
            </a:pPr>
            <a:r>
              <a:rPr lang="en-US" sz="2000" dirty="0">
                <a:solidFill>
                  <a:schemeClr val="tx2"/>
                </a:solidFill>
                <a:latin typeface="Arial Body"/>
                <a:ea typeface="Times New Roman" panose="02020603050405020304" pitchFamily="18" charset="0"/>
                <a:cs typeface="Times New Roman" panose="02020603050405020304" pitchFamily="18" charset="0"/>
              </a:rPr>
              <a:t>net output is greater than 0.9 * LSL</a:t>
            </a:r>
          </a:p>
          <a:p>
            <a:pPr marL="714375" marR="0" indent="-457200">
              <a:spcBef>
                <a:spcPts val="0"/>
              </a:spcBef>
              <a:spcAft>
                <a:spcPts val="0"/>
              </a:spcAft>
              <a:buFont typeface="+mj-lt"/>
              <a:buAutoNum type="arabicPeriod"/>
            </a:pPr>
            <a:endParaRPr lang="en-US" sz="2000" dirty="0">
              <a:solidFill>
                <a:schemeClr val="tx2"/>
              </a:solidFill>
              <a:latin typeface="Arial Body"/>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chemeClr val="tx2"/>
                </a:solidFill>
                <a:latin typeface="Arial Body"/>
                <a:ea typeface="Times New Roman" panose="02020603050405020304" pitchFamily="18" charset="0"/>
                <a:cs typeface="Times New Roman" panose="02020603050405020304" pitchFamily="18" charset="0"/>
              </a:rPr>
              <a:t>IF the resource is </a:t>
            </a:r>
            <a:r>
              <a:rPr lang="en-US" sz="2000" u="sng" dirty="0">
                <a:solidFill>
                  <a:schemeClr val="tx2"/>
                </a:solidFill>
                <a:latin typeface="Arial Body"/>
                <a:ea typeface="Times New Roman" panose="02020603050405020304" pitchFamily="18" charset="0"/>
                <a:cs typeface="Times New Roman" panose="02020603050405020304" pitchFamily="18" charset="0"/>
              </a:rPr>
              <a:t>not connected</a:t>
            </a:r>
            <a:r>
              <a:rPr lang="en-US" sz="2000" dirty="0">
                <a:solidFill>
                  <a:schemeClr val="tx2"/>
                </a:solidFill>
                <a:latin typeface="Arial Body"/>
                <a:ea typeface="Times New Roman" panose="02020603050405020304" pitchFamily="18" charset="0"/>
                <a:cs typeface="Times New Roman" panose="02020603050405020304" pitchFamily="18" charset="0"/>
              </a:rPr>
              <a:t> to the transmission grid THEN </a:t>
            </a:r>
          </a:p>
          <a:p>
            <a:pPr marL="0" marR="0" indent="0">
              <a:spcBef>
                <a:spcPts val="0"/>
              </a:spcBef>
              <a:spcAft>
                <a:spcPts val="0"/>
              </a:spcAft>
              <a:buNone/>
            </a:pPr>
            <a:r>
              <a:rPr lang="en-US" sz="2000" dirty="0">
                <a:solidFill>
                  <a:schemeClr val="tx2"/>
                </a:solidFill>
                <a:latin typeface="Arial Body"/>
                <a:ea typeface="Times New Roman" panose="02020603050405020304" pitchFamily="18" charset="0"/>
                <a:cs typeface="Times New Roman" panose="02020603050405020304" pitchFamily="18" charset="0"/>
              </a:rPr>
              <a:t>	(Phase 1) RAISE NOTIFICATION</a:t>
            </a:r>
          </a:p>
          <a:p>
            <a:pPr marL="0" marR="0" indent="0">
              <a:spcBef>
                <a:spcPts val="0"/>
              </a:spcBef>
              <a:spcAft>
                <a:spcPts val="0"/>
              </a:spcAft>
              <a:buNone/>
            </a:pPr>
            <a:r>
              <a:rPr lang="en-US" sz="2000" dirty="0">
                <a:solidFill>
                  <a:schemeClr val="tx2"/>
                </a:solidFill>
                <a:latin typeface="Arial Body"/>
                <a:ea typeface="Times New Roman" panose="02020603050405020304" pitchFamily="18" charset="0"/>
                <a:cs typeface="Times New Roman" panose="02020603050405020304" pitchFamily="18" charset="0"/>
              </a:rPr>
              <a:t>	(Phase 2) DO NOTHING</a:t>
            </a:r>
          </a:p>
          <a:p>
            <a:pPr marR="0" indent="0">
              <a:spcBef>
                <a:spcPts val="0"/>
              </a:spcBef>
              <a:spcAft>
                <a:spcPts val="0"/>
              </a:spcAft>
              <a:buNone/>
            </a:pPr>
            <a:endParaRPr lang="en-US" sz="1400" dirty="0">
              <a:solidFill>
                <a:schemeClr val="tx2"/>
              </a:solidFill>
              <a:effectLst/>
              <a:latin typeface="Arial Body"/>
              <a:ea typeface="Times New Roman" panose="02020603050405020304" pitchFamily="18" charset="0"/>
              <a:cs typeface="Times New Roman" panose="02020603050405020304" pitchFamily="18" charset="0"/>
            </a:endParaRPr>
          </a:p>
          <a:p>
            <a:pPr marL="0" indent="0">
              <a:buNone/>
            </a:pPr>
            <a:r>
              <a:rPr lang="en-US" sz="1800" dirty="0">
                <a:solidFill>
                  <a:schemeClr val="tx2"/>
                </a:solidFill>
                <a:latin typeface="Arial Body"/>
                <a:ea typeface="Times New Roman" panose="02020603050405020304" pitchFamily="18" charset="0"/>
                <a:cs typeface="Times New Roman" panose="02020603050405020304" pitchFamily="18" charset="0"/>
              </a:rPr>
              <a:t>*Note that today’s RLC validation do not take connectivity into account and a special handling does not exist for this situation.</a:t>
            </a:r>
            <a:endParaRPr lang="en-US" sz="2000" u="sng" dirty="0">
              <a:solidFill>
                <a:schemeClr val="tx2"/>
              </a:solidFill>
              <a:latin typeface="Arial Body"/>
            </a:endParaRPr>
          </a:p>
          <a:p>
            <a:pPr marL="0" indent="0">
              <a:buNone/>
            </a:pPr>
            <a:endParaRPr lang="en-US" sz="2000" u="sng" dirty="0"/>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25</a:t>
            </a:fld>
            <a:endParaRPr lang="en-US"/>
          </a:p>
        </p:txBody>
      </p:sp>
    </p:spTree>
    <p:extLst>
      <p:ext uri="{BB962C8B-B14F-4D97-AF65-F5344CB8AC3E}">
        <p14:creationId xmlns:p14="http://schemas.microsoft.com/office/powerpoint/2010/main" val="769754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03599-6ECE-4E90-AC38-C5B4862AED66}"/>
              </a:ext>
            </a:extLst>
          </p:cNvPr>
          <p:cNvSpPr>
            <a:spLocks noGrp="1"/>
          </p:cNvSpPr>
          <p:nvPr>
            <p:ph type="title"/>
          </p:nvPr>
        </p:nvSpPr>
        <p:spPr/>
        <p:txBody>
          <a:bodyPr/>
          <a:lstStyle/>
          <a:p>
            <a:r>
              <a:rPr lang="en-US" sz="2000" dirty="0"/>
              <a:t>Summary of New Validation Rule #D</a:t>
            </a:r>
          </a:p>
        </p:txBody>
      </p:sp>
      <p:sp>
        <p:nvSpPr>
          <p:cNvPr id="3" name="Content Placeholder 2">
            <a:extLst>
              <a:ext uri="{FF2B5EF4-FFF2-40B4-BE49-F238E27FC236}">
                <a16:creationId xmlns:a16="http://schemas.microsoft.com/office/drawing/2014/main" id="{F2CA022C-2F58-4232-AA3C-2E40EAFF9B17}"/>
              </a:ext>
            </a:extLst>
          </p:cNvPr>
          <p:cNvSpPr>
            <a:spLocks noGrp="1"/>
          </p:cNvSpPr>
          <p:nvPr>
            <p:ph idx="1"/>
          </p:nvPr>
        </p:nvSpPr>
        <p:spPr/>
        <p:txBody>
          <a:bodyPr/>
          <a:lstStyle/>
          <a:p>
            <a:pPr marL="0" marR="0" indent="0">
              <a:spcBef>
                <a:spcPts val="0"/>
              </a:spcBef>
              <a:spcAft>
                <a:spcPts val="0"/>
              </a:spcAft>
              <a:buNone/>
            </a:pPr>
            <a:r>
              <a:rPr lang="en-US" sz="2000" dirty="0">
                <a:solidFill>
                  <a:schemeClr val="tx2"/>
                </a:solidFill>
                <a:latin typeface="Arial Body"/>
                <a:cs typeface="Times New Roman" panose="02020603050405020304" pitchFamily="18" charset="0"/>
              </a:rPr>
              <a:t>WHEN a generation resource telemeters </a:t>
            </a:r>
          </a:p>
          <a:p>
            <a:pPr marL="714375" marR="0" indent="-457200">
              <a:spcBef>
                <a:spcPts val="0"/>
              </a:spcBef>
              <a:spcAft>
                <a:spcPts val="0"/>
              </a:spcAft>
              <a:buFont typeface="+mj-lt"/>
              <a:buAutoNum type="arabicPeriod"/>
            </a:pPr>
            <a:r>
              <a:rPr lang="en-US" sz="2000" dirty="0">
                <a:solidFill>
                  <a:schemeClr val="tx2"/>
                </a:solidFill>
                <a:latin typeface="Arial Body"/>
                <a:cs typeface="Times New Roman" panose="02020603050405020304" pitchFamily="18" charset="0"/>
              </a:rPr>
              <a:t>an STARTUP or SHUTDOWN resource status AND</a:t>
            </a:r>
          </a:p>
          <a:p>
            <a:pPr marL="714375" marR="0" indent="-457200">
              <a:spcBef>
                <a:spcPts val="0"/>
              </a:spcBef>
              <a:spcAft>
                <a:spcPts val="0"/>
              </a:spcAft>
              <a:buFont typeface="+mj-lt"/>
              <a:buAutoNum type="arabicPeriod"/>
            </a:pPr>
            <a:r>
              <a:rPr lang="en-US" sz="2000" dirty="0">
                <a:solidFill>
                  <a:schemeClr val="tx2"/>
                </a:solidFill>
                <a:latin typeface="Arial(Body)"/>
                <a:ea typeface="Times New Roman" panose="02020603050405020304" pitchFamily="18" charset="0"/>
                <a:cs typeface="Times New Roman" panose="02020603050405020304" pitchFamily="18" charset="0"/>
              </a:rPr>
              <a:t>net output is greater than 0.9 MW but less than 0.9 * LSL</a:t>
            </a:r>
          </a:p>
          <a:p>
            <a:pPr marL="714375" marR="0" indent="-457200">
              <a:spcBef>
                <a:spcPts val="0"/>
              </a:spcBef>
              <a:spcAft>
                <a:spcPts val="0"/>
              </a:spcAft>
              <a:buFont typeface="+mj-lt"/>
              <a:buAutoNum type="arabicPeriod"/>
            </a:pPr>
            <a:endParaRPr lang="en-US" sz="2000" dirty="0">
              <a:solidFill>
                <a:schemeClr val="tx2"/>
              </a:solidFill>
              <a:latin typeface="Arial(Body)"/>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chemeClr val="tx2"/>
                </a:solidFill>
                <a:latin typeface="Arial Body"/>
                <a:cs typeface="Times New Roman" panose="02020603050405020304" pitchFamily="18" charset="0"/>
              </a:rPr>
              <a:t>IF the resource is not connected to the transmission grid THEN </a:t>
            </a:r>
          </a:p>
          <a:p>
            <a:pPr marL="0" marR="0" indent="0">
              <a:spcBef>
                <a:spcPts val="0"/>
              </a:spcBef>
              <a:spcAft>
                <a:spcPts val="0"/>
              </a:spcAft>
              <a:buNone/>
            </a:pPr>
            <a:r>
              <a:rPr lang="en-US" sz="2000" dirty="0">
                <a:solidFill>
                  <a:schemeClr val="tx2"/>
                </a:solidFill>
                <a:latin typeface="Arial Body"/>
                <a:cs typeface="Times New Roman" panose="02020603050405020304" pitchFamily="18" charset="0"/>
              </a:rPr>
              <a:t>	</a:t>
            </a:r>
            <a:r>
              <a:rPr lang="en-US" sz="2000" dirty="0">
                <a:solidFill>
                  <a:schemeClr val="tx2"/>
                </a:solidFill>
                <a:latin typeface="Arial(Body)"/>
                <a:ea typeface="Times New Roman" panose="02020603050405020304" pitchFamily="18" charset="0"/>
                <a:cs typeface="Times New Roman" panose="02020603050405020304" pitchFamily="18" charset="0"/>
              </a:rPr>
              <a:t>(Phase 1) RAISE NOTIFICATION</a:t>
            </a:r>
          </a:p>
          <a:p>
            <a:pPr marL="0" marR="0" indent="0">
              <a:spcBef>
                <a:spcPts val="0"/>
              </a:spcBef>
              <a:spcAft>
                <a:spcPts val="0"/>
              </a:spcAft>
              <a:buNone/>
            </a:pPr>
            <a:r>
              <a:rPr lang="en-US" sz="2000" dirty="0">
                <a:solidFill>
                  <a:schemeClr val="tx2"/>
                </a:solidFill>
                <a:latin typeface="Arial(Body)"/>
                <a:ea typeface="Times New Roman" panose="02020603050405020304" pitchFamily="18" charset="0"/>
                <a:cs typeface="Times New Roman" panose="02020603050405020304" pitchFamily="18" charset="0"/>
              </a:rPr>
              <a:t>	(Phase 2) DISPATCH the unit per its SCED down ramp rate.</a:t>
            </a:r>
          </a:p>
          <a:p>
            <a:pPr marR="0" indent="0">
              <a:spcBef>
                <a:spcPts val="0"/>
              </a:spcBef>
              <a:spcAft>
                <a:spcPts val="0"/>
              </a:spcAft>
              <a:buNone/>
            </a:pPr>
            <a:endParaRPr lang="en-US" sz="2000" dirty="0">
              <a:solidFill>
                <a:schemeClr val="tx2"/>
              </a:solidFill>
              <a:latin typeface="Arial Body"/>
              <a:cs typeface="Times New Roman" panose="02020603050405020304" pitchFamily="18" charset="0"/>
            </a:endParaRPr>
          </a:p>
          <a:p>
            <a:pPr marL="0" indent="0">
              <a:buNone/>
            </a:pPr>
            <a:r>
              <a:rPr lang="en-US" sz="2000" dirty="0">
                <a:solidFill>
                  <a:schemeClr val="tx2"/>
                </a:solidFill>
                <a:latin typeface="Arial Body"/>
                <a:cs typeface="Times New Roman" panose="02020603050405020304" pitchFamily="18" charset="0"/>
              </a:rPr>
              <a:t>*Note that today’s RLC validation do not take connectivity into account and a special handling does not exist for this situation.</a:t>
            </a:r>
          </a:p>
          <a:p>
            <a:endParaRPr lang="en-US" dirty="0"/>
          </a:p>
        </p:txBody>
      </p:sp>
      <p:sp>
        <p:nvSpPr>
          <p:cNvPr id="4" name="Slide Number Placeholder 3">
            <a:extLst>
              <a:ext uri="{FF2B5EF4-FFF2-40B4-BE49-F238E27FC236}">
                <a16:creationId xmlns:a16="http://schemas.microsoft.com/office/drawing/2014/main" id="{4F3447E5-505B-490B-B2F3-21BD9DA7A5A1}"/>
              </a:ext>
            </a:extLst>
          </p:cNvPr>
          <p:cNvSpPr>
            <a:spLocks noGrp="1"/>
          </p:cNvSpPr>
          <p:nvPr>
            <p:ph type="sldNum" sz="quarter" idx="4"/>
          </p:nvPr>
        </p:nvSpPr>
        <p:spPr/>
        <p:txBody>
          <a:bodyPr/>
          <a:lstStyle/>
          <a:p>
            <a:fld id="{1D93BD3E-1E9A-4970-A6F7-E7AC52762E0C}" type="slidenum">
              <a:rPr lang="en-US" smtClean="0"/>
              <a:pPr/>
              <a:t>26</a:t>
            </a:fld>
            <a:endParaRPr lang="en-US"/>
          </a:p>
        </p:txBody>
      </p:sp>
      <p:sp>
        <p:nvSpPr>
          <p:cNvPr id="6" name="TextBox 5">
            <a:extLst>
              <a:ext uri="{FF2B5EF4-FFF2-40B4-BE49-F238E27FC236}">
                <a16:creationId xmlns:a16="http://schemas.microsoft.com/office/drawing/2014/main" id="{F46A18E8-BCDA-4BDD-A5EB-D26E6820F967}"/>
              </a:ext>
            </a:extLst>
          </p:cNvPr>
          <p:cNvSpPr txBox="1"/>
          <p:nvPr/>
        </p:nvSpPr>
        <p:spPr>
          <a:xfrm>
            <a:off x="304800" y="5257800"/>
            <a:ext cx="7848600" cy="369332"/>
          </a:xfrm>
          <a:prstGeom prst="rect">
            <a:avLst/>
          </a:prstGeom>
          <a:noFill/>
        </p:spPr>
        <p:txBody>
          <a:bodyPr wrap="square">
            <a:spAutoFit/>
          </a:bodyPr>
          <a:lstStyle/>
          <a:p>
            <a:r>
              <a:rPr lang="en-US" dirty="0">
                <a:solidFill>
                  <a:schemeClr val="accent2"/>
                </a:solidFill>
              </a:rPr>
              <a:t>* We have provided some examples for these rules in the Appendix</a:t>
            </a:r>
          </a:p>
        </p:txBody>
      </p:sp>
    </p:spTree>
    <p:extLst>
      <p:ext uri="{BB962C8B-B14F-4D97-AF65-F5344CB8AC3E}">
        <p14:creationId xmlns:p14="http://schemas.microsoft.com/office/powerpoint/2010/main" val="44749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DD2503-B051-464E-84D9-18C77424185F}"/>
              </a:ext>
            </a:extLst>
          </p:cNvPr>
          <p:cNvSpPr>
            <a:spLocks noGrp="1"/>
          </p:cNvSpPr>
          <p:nvPr>
            <p:ph idx="16"/>
          </p:nvPr>
        </p:nvSpPr>
        <p:spPr/>
        <p:txBody>
          <a:bodyPr/>
          <a:lstStyle/>
          <a:p>
            <a:r>
              <a:rPr lang="en-US" dirty="0"/>
              <a:t>SCR809</a:t>
            </a:r>
          </a:p>
        </p:txBody>
      </p:sp>
    </p:spTree>
    <p:extLst>
      <p:ext uri="{BB962C8B-B14F-4D97-AF65-F5344CB8AC3E}">
        <p14:creationId xmlns:p14="http://schemas.microsoft.com/office/powerpoint/2010/main" val="66987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5C4-80FE-42C0-AA1E-8D4818AB2596}"/>
              </a:ext>
            </a:extLst>
          </p:cNvPr>
          <p:cNvSpPr>
            <a:spLocks noGrp="1"/>
          </p:cNvSpPr>
          <p:nvPr>
            <p:ph type="title"/>
          </p:nvPr>
        </p:nvSpPr>
        <p:spPr/>
        <p:txBody>
          <a:bodyPr/>
          <a:lstStyle/>
          <a:p>
            <a:r>
              <a:rPr lang="en-US" dirty="0"/>
              <a:t>SCR 809 Introduction</a:t>
            </a:r>
          </a:p>
        </p:txBody>
      </p:sp>
      <p:sp>
        <p:nvSpPr>
          <p:cNvPr id="3" name="Content Placeholder 2">
            <a:extLst>
              <a:ext uri="{FF2B5EF4-FFF2-40B4-BE49-F238E27FC236}">
                <a16:creationId xmlns:a16="http://schemas.microsoft.com/office/drawing/2014/main" id="{C77DB8F4-0C00-42D9-B944-C394EA046735}"/>
              </a:ext>
            </a:extLst>
          </p:cNvPr>
          <p:cNvSpPr>
            <a:spLocks noGrp="1"/>
          </p:cNvSpPr>
          <p:nvPr>
            <p:ph idx="1"/>
          </p:nvPr>
        </p:nvSpPr>
        <p:spPr>
          <a:xfrm>
            <a:off x="304800" y="914400"/>
            <a:ext cx="8610600" cy="5181600"/>
          </a:xfrm>
        </p:spPr>
        <p:txBody>
          <a:bodyPr/>
          <a:lstStyle/>
          <a:p>
            <a:r>
              <a:rPr lang="en-US" sz="1800" dirty="0">
                <a:solidFill>
                  <a:schemeClr val="tx2"/>
                </a:solidFill>
              </a:rPr>
              <a:t>ERCOT protocols require QSE’s and TSP’s to send accurate telemetry. On occasion, however, QSE’s and TSP’s may send inaccurate telemetry to ERCOT in error </a:t>
            </a:r>
          </a:p>
          <a:p>
            <a:pPr marL="0" indent="0">
              <a:buNone/>
            </a:pPr>
            <a:endParaRPr lang="en-US" sz="1800" dirty="0">
              <a:solidFill>
                <a:schemeClr val="tx2"/>
              </a:solidFill>
            </a:endParaRPr>
          </a:p>
          <a:p>
            <a:r>
              <a:rPr lang="en-US" sz="1800" dirty="0">
                <a:solidFill>
                  <a:schemeClr val="tx2"/>
                </a:solidFill>
              </a:rPr>
              <a:t>When telemetry sent in error is utilized by the Resource Limit Calculator (RLC), it can have unintended impacts on the ERCOT Grid and market operations.</a:t>
            </a:r>
          </a:p>
          <a:p>
            <a:pPr marL="0" marR="0" lvl="0" indent="0" algn="l" defTabSz="685800" rtl="0" eaLnBrk="1" fontAlgn="auto" latinLnBrk="0" hangingPunct="1">
              <a:lnSpc>
                <a:spcPct val="100000"/>
              </a:lnSpc>
              <a:spcBef>
                <a:spcPct val="20000"/>
              </a:spcBef>
              <a:spcAft>
                <a:spcPts val="0"/>
              </a:spcAft>
              <a:buClrTx/>
              <a:buSzTx/>
              <a:buNone/>
              <a:tabLst/>
              <a:defRPr/>
            </a:pPr>
            <a:endParaRPr lang="en-US" sz="1800" dirty="0">
              <a:solidFill>
                <a:schemeClr val="tx2"/>
              </a:solidFill>
            </a:endParaRPr>
          </a:p>
          <a:p>
            <a:r>
              <a:rPr kumimoji="0" lang="en-US" sz="1800" b="0" i="0" u="none" strike="noStrike" kern="1200" cap="none" spc="0" normalizeH="0" baseline="0" noProof="0" dirty="0">
                <a:ln>
                  <a:noFill/>
                </a:ln>
                <a:solidFill>
                  <a:schemeClr val="tx2"/>
                </a:solidFill>
                <a:effectLst/>
                <a:uLnTx/>
                <a:uFillTx/>
                <a:latin typeface="Arial"/>
                <a:ea typeface="+mn-ea"/>
                <a:cs typeface="+mn-cs"/>
                <a:hlinkClick r:id="rId3">
                  <a:extLst>
                    <a:ext uri="{A12FA001-AC4F-418D-AE19-62706E023703}">
                      <ahyp:hlinkClr xmlns:ahyp="http://schemas.microsoft.com/office/drawing/2018/hyperlinkcolor" val="tx"/>
                    </a:ext>
                  </a:extLst>
                </a:hlinkClick>
              </a:rPr>
              <a:t>In late 2019</a:t>
            </a:r>
            <a:r>
              <a:rPr kumimoji="0" lang="en-US" sz="1800" b="0" i="0" u="none" strike="noStrike" kern="1200" cap="none" spc="0" normalizeH="0" baseline="0" noProof="0" dirty="0">
                <a:ln>
                  <a:noFill/>
                </a:ln>
                <a:solidFill>
                  <a:schemeClr val="tx2"/>
                </a:solidFill>
                <a:effectLst/>
                <a:uLnTx/>
                <a:uFillTx/>
                <a:latin typeface="Arial"/>
                <a:ea typeface="+mn-ea"/>
                <a:cs typeface="+mn-cs"/>
              </a:rPr>
              <a:t>, in consultation with stakeholders, ERCOT had undertaken a holistic review of the validation rules imposed on external telemetry received in RLC. </a:t>
            </a:r>
            <a:r>
              <a:rPr lang="en-US" dirty="0"/>
              <a:t>SCR809 was subsequently filed on January 10, 2020. </a:t>
            </a:r>
          </a:p>
          <a:p>
            <a:endParaRPr lang="en-US" sz="1800" dirty="0">
              <a:solidFill>
                <a:schemeClr val="tx2"/>
              </a:solidFill>
            </a:endParaRPr>
          </a:p>
          <a:p>
            <a:r>
              <a:rPr lang="en-US" sz="1800" dirty="0">
                <a:solidFill>
                  <a:schemeClr val="tx2"/>
                </a:solidFill>
              </a:rPr>
              <a:t>SCR809 will make changes to the validation rules imposed on the external telemetry ERCOT receives and will help better identify invalid telemetry and reduce the likelihood of RLC utilizing erroneous data. </a:t>
            </a:r>
          </a:p>
          <a:p>
            <a:pPr marL="0" indent="0">
              <a:buNone/>
            </a:pPr>
            <a:endParaRPr lang="en-US" sz="1800" dirty="0">
              <a:solidFill>
                <a:schemeClr val="tx2"/>
              </a:solidFill>
            </a:endParaRPr>
          </a:p>
          <a:p>
            <a:r>
              <a:rPr lang="en-US" sz="1800" dirty="0">
                <a:solidFill>
                  <a:schemeClr val="tx2"/>
                </a:solidFill>
              </a:rPr>
              <a:t>ERCOT is in the process of implementing SCR809 and expects to implement changes associated with it in 2022-R3 release (~ end of May)</a:t>
            </a:r>
          </a:p>
          <a:p>
            <a:pPr marL="0" indent="0">
              <a:buNone/>
            </a:pPr>
            <a:endParaRPr lang="en-US" sz="2000" dirty="0"/>
          </a:p>
        </p:txBody>
      </p:sp>
      <p:sp>
        <p:nvSpPr>
          <p:cNvPr id="4" name="Slide Number Placeholder 3">
            <a:extLst>
              <a:ext uri="{FF2B5EF4-FFF2-40B4-BE49-F238E27FC236}">
                <a16:creationId xmlns:a16="http://schemas.microsoft.com/office/drawing/2014/main" id="{B5F0EF14-0413-4E43-9296-73A263E24771}"/>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65746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RLC Overview</a:t>
            </a:r>
          </a:p>
        </p:txBody>
      </p:sp>
      <p:sp>
        <p:nvSpPr>
          <p:cNvPr id="3" name="Content Placeholder 2"/>
          <p:cNvSpPr>
            <a:spLocks noGrp="1"/>
          </p:cNvSpPr>
          <p:nvPr>
            <p:ph idx="1"/>
          </p:nvPr>
        </p:nvSpPr>
        <p:spPr>
          <a:xfrm>
            <a:off x="397322" y="4000642"/>
            <a:ext cx="8214360" cy="1905821"/>
          </a:xfrm>
        </p:spPr>
        <p:txBody>
          <a:bodyPr/>
          <a:lstStyle/>
          <a:p>
            <a:pPr lvl="0"/>
            <a:r>
              <a:rPr lang="en-US" sz="1600" dirty="0"/>
              <a:t>Protocol Section 6.5.7.2 drives the calculations and monitoring built into RLC today.</a:t>
            </a:r>
          </a:p>
          <a:p>
            <a:pPr lvl="0"/>
            <a:r>
              <a:rPr lang="en-US" sz="1600" dirty="0"/>
              <a:t>RLC executes every 4 seconds.</a:t>
            </a:r>
          </a:p>
          <a:p>
            <a:pPr lvl="0"/>
            <a:r>
              <a:rPr lang="en-US" sz="1600" dirty="0"/>
              <a:t>RLC uses telemetry from QSEs to compute limits such as HDL, LDL, HASL and LASL. These limits are then sent to MMS/SCED.</a:t>
            </a:r>
          </a:p>
          <a:p>
            <a:pPr lvl="1"/>
            <a:r>
              <a:rPr lang="en-US" sz="1600" dirty="0"/>
              <a:t>RLC runs several sanity checks against input telemetry data and weeds out inconsistencies in telemetered data using pre-established business rules.</a:t>
            </a:r>
          </a:p>
          <a:p>
            <a:pPr lvl="0"/>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grpSp>
        <p:nvGrpSpPr>
          <p:cNvPr id="15" name="Group 14"/>
          <p:cNvGrpSpPr/>
          <p:nvPr/>
        </p:nvGrpSpPr>
        <p:grpSpPr>
          <a:xfrm>
            <a:off x="3287478" y="833064"/>
            <a:ext cx="2498278" cy="2955810"/>
            <a:chOff x="2878575" y="1055914"/>
            <a:chExt cx="2814654" cy="3424812"/>
          </a:xfrm>
        </p:grpSpPr>
        <p:grpSp>
          <p:nvGrpSpPr>
            <p:cNvPr id="9" name="Group 8"/>
            <p:cNvGrpSpPr/>
            <p:nvPr/>
          </p:nvGrpSpPr>
          <p:grpSpPr>
            <a:xfrm>
              <a:off x="2884714" y="1055914"/>
              <a:ext cx="2808515" cy="3424812"/>
              <a:chOff x="2884714" y="1055914"/>
              <a:chExt cx="1719943" cy="1624986"/>
            </a:xfrm>
          </p:grpSpPr>
          <p:sp>
            <p:nvSpPr>
              <p:cNvPr id="5" name="Rectangle 4"/>
              <p:cNvSpPr/>
              <p:nvPr/>
            </p:nvSpPr>
            <p:spPr>
              <a:xfrm>
                <a:off x="2884714" y="1055914"/>
                <a:ext cx="1719943" cy="162498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mn-ea"/>
                  <a:cs typeface="+mn-cs"/>
                </a:endParaRPr>
              </a:p>
            </p:txBody>
          </p:sp>
          <p:sp>
            <p:nvSpPr>
              <p:cNvPr id="7" name="Rectangle 6"/>
              <p:cNvSpPr/>
              <p:nvPr/>
            </p:nvSpPr>
            <p:spPr>
              <a:xfrm>
                <a:off x="2884714" y="1055915"/>
                <a:ext cx="1719943" cy="25308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small" spc="0" normalizeH="0" baseline="0" noProof="0" dirty="0">
                    <a:ln>
                      <a:noFill/>
                    </a:ln>
                    <a:solidFill>
                      <a:srgbClr val="5B6770"/>
                    </a:solidFill>
                    <a:effectLst/>
                    <a:uLnTx/>
                    <a:uFillTx/>
                    <a:latin typeface="Arial"/>
                    <a:ea typeface="+mn-ea"/>
                    <a:cs typeface="+mn-cs"/>
                  </a:rPr>
                  <a:t>Resource Limit Calculator</a:t>
                </a:r>
              </a:p>
            </p:txBody>
          </p:sp>
        </p:grpSp>
        <p:sp>
          <p:nvSpPr>
            <p:cNvPr id="8" name="Rectangle 7"/>
            <p:cNvSpPr/>
            <p:nvPr/>
          </p:nvSpPr>
          <p:spPr>
            <a:xfrm>
              <a:off x="2879765" y="1693852"/>
              <a:ext cx="2807335" cy="5696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small" spc="0" normalizeH="0" baseline="0" noProof="0" dirty="0">
                  <a:ln>
                    <a:noFill/>
                  </a:ln>
                  <a:solidFill>
                    <a:srgbClr val="5B6770"/>
                  </a:solidFill>
                  <a:effectLst/>
                  <a:uLnTx/>
                  <a:uFillTx/>
                  <a:latin typeface="Arial"/>
                  <a:ea typeface="+mn-ea"/>
                  <a:cs typeface="+mn-cs"/>
                </a:rPr>
                <a:t>Ancillary Service </a:t>
              </a:r>
              <a:r>
                <a:rPr kumimoji="0" lang="en-US" sz="1400" b="1" i="0" u="none" strike="noStrike" kern="1200" cap="small" spc="0" normalizeH="0" baseline="0" noProof="0" dirty="0" err="1">
                  <a:ln>
                    <a:noFill/>
                  </a:ln>
                  <a:solidFill>
                    <a:srgbClr val="5B6770"/>
                  </a:solidFill>
                  <a:effectLst/>
                  <a:uLnTx/>
                  <a:uFillTx/>
                  <a:latin typeface="Arial"/>
                  <a:ea typeface="+mn-ea"/>
                  <a:cs typeface="+mn-cs"/>
                </a:rPr>
                <a:t>Calcs</a:t>
              </a:r>
              <a:r>
                <a:rPr kumimoji="0" lang="en-US" sz="1400" b="1" i="0" u="none" strike="noStrike" kern="1200" cap="small" spc="0" normalizeH="0" baseline="0" noProof="0" dirty="0">
                  <a:ln>
                    <a:noFill/>
                  </a:ln>
                  <a:solidFill>
                    <a:srgbClr val="5B677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ex. HASL, LASL</a:t>
              </a:r>
            </a:p>
          </p:txBody>
        </p:sp>
        <p:sp>
          <p:nvSpPr>
            <p:cNvPr id="10" name="Rectangle 9"/>
            <p:cNvSpPr/>
            <p:nvPr/>
          </p:nvSpPr>
          <p:spPr>
            <a:xfrm>
              <a:off x="2878575" y="2368051"/>
              <a:ext cx="2807337" cy="70987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small" spc="0" normalizeH="0" baseline="0" noProof="0" dirty="0">
                  <a:ln>
                    <a:noFill/>
                  </a:ln>
                  <a:solidFill>
                    <a:srgbClr val="5B6770"/>
                  </a:solidFill>
                  <a:effectLst/>
                  <a:uLnTx/>
                  <a:uFillTx/>
                  <a:latin typeface="Arial"/>
                  <a:ea typeface="+mn-ea"/>
                  <a:cs typeface="+mn-cs"/>
                </a:rPr>
                <a:t>Resource Limit </a:t>
              </a:r>
              <a:r>
                <a:rPr kumimoji="0" lang="en-US" sz="1400" b="1" i="0" u="none" strike="noStrike" kern="1200" cap="small" spc="0" normalizeH="0" baseline="0" noProof="0" dirty="0" err="1">
                  <a:ln>
                    <a:noFill/>
                  </a:ln>
                  <a:solidFill>
                    <a:srgbClr val="5B6770"/>
                  </a:solidFill>
                  <a:effectLst/>
                  <a:uLnTx/>
                  <a:uFillTx/>
                  <a:latin typeface="Arial"/>
                  <a:ea typeface="+mn-ea"/>
                  <a:cs typeface="+mn-cs"/>
                </a:rPr>
                <a:t>Calcs</a:t>
              </a:r>
              <a:r>
                <a:rPr kumimoji="0" lang="en-US" sz="1400" b="1" i="0" u="none" strike="noStrike" kern="1200" cap="small" spc="0" normalizeH="0" baseline="0" noProof="0" dirty="0">
                  <a:ln>
                    <a:noFill/>
                  </a:ln>
                  <a:solidFill>
                    <a:srgbClr val="5B677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ex. SURAMP, SDRAMP, HDL, LDL</a:t>
              </a:r>
            </a:p>
          </p:txBody>
        </p:sp>
        <p:sp>
          <p:nvSpPr>
            <p:cNvPr id="11" name="Rectangle 10"/>
            <p:cNvSpPr/>
            <p:nvPr/>
          </p:nvSpPr>
          <p:spPr>
            <a:xfrm>
              <a:off x="2888360" y="3180333"/>
              <a:ext cx="2797552" cy="5273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small" spc="0" normalizeH="0" baseline="0" noProof="0" dirty="0">
                  <a:ln>
                    <a:noFill/>
                  </a:ln>
                  <a:solidFill>
                    <a:srgbClr val="5B6770"/>
                  </a:solidFill>
                  <a:effectLst/>
                  <a:uLnTx/>
                  <a:uFillTx/>
                  <a:latin typeface="Arial"/>
                  <a:ea typeface="+mn-ea"/>
                  <a:cs typeface="+mn-cs"/>
                </a:rPr>
                <a:t>GTBD Calculation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Includes PLDRR, PWRR</a:t>
              </a:r>
            </a:p>
          </p:txBody>
        </p:sp>
      </p:grpSp>
      <p:sp>
        <p:nvSpPr>
          <p:cNvPr id="18" name="Rectangle 17"/>
          <p:cNvSpPr/>
          <p:nvPr/>
        </p:nvSpPr>
        <p:spPr>
          <a:xfrm>
            <a:off x="397322" y="1165369"/>
            <a:ext cx="2183642" cy="53398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Telemetry from QSE via SCADA/ICCP</a:t>
            </a:r>
          </a:p>
        </p:txBody>
      </p:sp>
      <p:sp>
        <p:nvSpPr>
          <p:cNvPr id="19" name="Rectangle 18"/>
          <p:cNvSpPr/>
          <p:nvPr/>
        </p:nvSpPr>
        <p:spPr>
          <a:xfrm>
            <a:off x="397322" y="2038411"/>
            <a:ext cx="2183642" cy="536642"/>
          </a:xfrm>
          <a:prstGeom prst="rect">
            <a:avLst/>
          </a:prstGeom>
          <a:solidFill>
            <a:schemeClr val="accent3">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Dispatch Data from MMS</a:t>
            </a:r>
          </a:p>
        </p:txBody>
      </p:sp>
      <p:sp>
        <p:nvSpPr>
          <p:cNvPr id="20" name="Rectangle 19"/>
          <p:cNvSpPr/>
          <p:nvPr/>
        </p:nvSpPr>
        <p:spPr>
          <a:xfrm>
            <a:off x="397322" y="2940819"/>
            <a:ext cx="2183641" cy="53664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Operator Initiated Data</a:t>
            </a:r>
          </a:p>
        </p:txBody>
      </p:sp>
      <p:grpSp>
        <p:nvGrpSpPr>
          <p:cNvPr id="37" name="Group 36"/>
          <p:cNvGrpSpPr/>
          <p:nvPr/>
        </p:nvGrpSpPr>
        <p:grpSpPr>
          <a:xfrm>
            <a:off x="2673486" y="1538654"/>
            <a:ext cx="484411" cy="1381299"/>
            <a:chOff x="2969081" y="2006420"/>
            <a:chExt cx="484411" cy="1381299"/>
          </a:xfrm>
        </p:grpSpPr>
        <p:sp>
          <p:nvSpPr>
            <p:cNvPr id="23" name="Notched Right Arrow 22"/>
            <p:cNvSpPr/>
            <p:nvPr/>
          </p:nvSpPr>
          <p:spPr>
            <a:xfrm>
              <a:off x="2969081" y="2006420"/>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5" name="Notched Right Arrow 24"/>
            <p:cNvSpPr/>
            <p:nvPr/>
          </p:nvSpPr>
          <p:spPr>
            <a:xfrm>
              <a:off x="2969081" y="289606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9" name="Rectangle 28"/>
          <p:cNvSpPr/>
          <p:nvPr/>
        </p:nvSpPr>
        <p:spPr>
          <a:xfrm>
            <a:off x="6493326" y="898378"/>
            <a:ext cx="2183642" cy="533982"/>
          </a:xfrm>
          <a:prstGeom prst="rect">
            <a:avLst/>
          </a:prstGeom>
          <a:solidFill>
            <a:schemeClr val="accent1">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SCED BP/LMP Data To QSE via SCADA/ICCP</a:t>
            </a:r>
          </a:p>
        </p:txBody>
      </p:sp>
      <p:sp>
        <p:nvSpPr>
          <p:cNvPr id="32" name="Rectangle 31"/>
          <p:cNvSpPr/>
          <p:nvPr/>
        </p:nvSpPr>
        <p:spPr>
          <a:xfrm>
            <a:off x="6493326" y="1685265"/>
            <a:ext cx="2183642" cy="6389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Calculated and telemetered Data To MMS/SCED</a:t>
            </a:r>
          </a:p>
        </p:txBody>
      </p:sp>
      <p:sp>
        <p:nvSpPr>
          <p:cNvPr id="34" name="Rectangle 33"/>
          <p:cNvSpPr/>
          <p:nvPr/>
        </p:nvSpPr>
        <p:spPr>
          <a:xfrm>
            <a:off x="6493326" y="2539214"/>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Data For Settlements</a:t>
            </a:r>
          </a:p>
        </p:txBody>
      </p:sp>
      <p:sp>
        <p:nvSpPr>
          <p:cNvPr id="35" name="Rectangle 34"/>
          <p:cNvSpPr/>
          <p:nvPr/>
        </p:nvSpPr>
        <p:spPr>
          <a:xfrm>
            <a:off x="6493326" y="3254891"/>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B6770"/>
                </a:solidFill>
                <a:effectLst/>
                <a:uLnTx/>
                <a:uFillTx/>
                <a:latin typeface="Arial"/>
                <a:ea typeface="+mn-ea"/>
                <a:cs typeface="+mn-cs"/>
              </a:rPr>
              <a:t>Data For Reports and Compliance</a:t>
            </a:r>
          </a:p>
        </p:txBody>
      </p:sp>
      <p:grpSp>
        <p:nvGrpSpPr>
          <p:cNvPr id="43" name="Group 42"/>
          <p:cNvGrpSpPr/>
          <p:nvPr/>
        </p:nvGrpSpPr>
        <p:grpSpPr>
          <a:xfrm>
            <a:off x="5894616" y="1383641"/>
            <a:ext cx="484411" cy="2229660"/>
            <a:chOff x="5894616" y="1791736"/>
            <a:chExt cx="484411" cy="2229660"/>
          </a:xfrm>
        </p:grpSpPr>
        <p:grpSp>
          <p:nvGrpSpPr>
            <p:cNvPr id="38" name="Group 37"/>
            <p:cNvGrpSpPr/>
            <p:nvPr/>
          </p:nvGrpSpPr>
          <p:grpSpPr>
            <a:xfrm>
              <a:off x="5894616" y="1791736"/>
              <a:ext cx="484411" cy="1350667"/>
              <a:chOff x="2969081" y="1851407"/>
              <a:chExt cx="484411" cy="1350667"/>
            </a:xfrm>
          </p:grpSpPr>
          <p:sp>
            <p:nvSpPr>
              <p:cNvPr id="39" name="Notched Right Arrow 38"/>
              <p:cNvSpPr/>
              <p:nvPr/>
            </p:nvSpPr>
            <p:spPr>
              <a:xfrm>
                <a:off x="2969081" y="185140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0" name="Notched Right Arrow 39"/>
              <p:cNvSpPr/>
              <p:nvPr/>
            </p:nvSpPr>
            <p:spPr>
              <a:xfrm>
                <a:off x="2969081" y="2710422"/>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42" name="Notched Right Arrow 41"/>
            <p:cNvSpPr/>
            <p:nvPr/>
          </p:nvSpPr>
          <p:spPr>
            <a:xfrm>
              <a:off x="5894616" y="3529744"/>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46" name="Rectangle 45"/>
          <p:cNvSpPr/>
          <p:nvPr/>
        </p:nvSpPr>
        <p:spPr>
          <a:xfrm>
            <a:off x="3287478" y="3183019"/>
            <a:ext cx="2483098" cy="45509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small" spc="0" normalizeH="0" baseline="0" noProof="0" dirty="0">
                <a:ln>
                  <a:noFill/>
                </a:ln>
                <a:solidFill>
                  <a:srgbClr val="5B6770"/>
                </a:solidFill>
                <a:effectLst/>
                <a:uLnTx/>
                <a:uFillTx/>
                <a:latin typeface="Arial"/>
                <a:ea typeface="+mn-ea"/>
                <a:cs typeface="+mn-cs"/>
              </a:rPr>
              <a:t>Other </a:t>
            </a:r>
            <a:r>
              <a:rPr kumimoji="0" lang="en-US" sz="1400" b="1" i="0" u="none" strike="noStrike" kern="1200" cap="small" spc="0" normalizeH="0" baseline="0" noProof="0" dirty="0" err="1">
                <a:ln>
                  <a:noFill/>
                </a:ln>
                <a:solidFill>
                  <a:srgbClr val="5B6770"/>
                </a:solidFill>
                <a:effectLst/>
                <a:uLnTx/>
                <a:uFillTx/>
                <a:latin typeface="Arial"/>
                <a:ea typeface="+mn-ea"/>
                <a:cs typeface="+mn-cs"/>
              </a:rPr>
              <a:t>Calcs</a:t>
            </a:r>
            <a:r>
              <a:rPr kumimoji="0" lang="en-US" sz="1400" b="1" i="0" u="none" strike="noStrike" kern="1200" cap="small" spc="0" normalizeH="0" baseline="0" noProof="0" dirty="0">
                <a:ln>
                  <a:noFill/>
                </a:ln>
                <a:solidFill>
                  <a:srgbClr val="5B6770"/>
                </a:solidFill>
                <a:effectLst/>
                <a:uLnTx/>
                <a:uFillTx/>
                <a:latin typeface="Arial"/>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5B6770"/>
                </a:solidFill>
                <a:effectLst/>
                <a:uLnTx/>
                <a:uFillTx/>
                <a:latin typeface="Arial"/>
                <a:ea typeface="+mn-ea"/>
                <a:cs typeface="+mn-cs"/>
              </a:rPr>
              <a:t>Ex. SCED Trigger following RRS release</a:t>
            </a:r>
          </a:p>
        </p:txBody>
      </p:sp>
    </p:spTree>
    <p:extLst>
      <p:ext uri="{BB962C8B-B14F-4D97-AF65-F5344CB8AC3E}">
        <p14:creationId xmlns:p14="http://schemas.microsoft.com/office/powerpoint/2010/main" val="292042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F02D9-BF01-4D5C-8C3F-E190993C14BF}"/>
              </a:ext>
            </a:extLst>
          </p:cNvPr>
          <p:cNvSpPr>
            <a:spLocks noGrp="1"/>
          </p:cNvSpPr>
          <p:nvPr>
            <p:ph type="title"/>
          </p:nvPr>
        </p:nvSpPr>
        <p:spPr/>
        <p:txBody>
          <a:bodyPr/>
          <a:lstStyle/>
          <a:p>
            <a:r>
              <a:rPr lang="en-US" sz="2800" dirty="0"/>
              <a:t>Summary of the Changes proposed in SCR809</a:t>
            </a:r>
          </a:p>
        </p:txBody>
      </p:sp>
      <p:sp>
        <p:nvSpPr>
          <p:cNvPr id="3" name="Content Placeholder 2">
            <a:extLst>
              <a:ext uri="{FF2B5EF4-FFF2-40B4-BE49-F238E27FC236}">
                <a16:creationId xmlns:a16="http://schemas.microsoft.com/office/drawing/2014/main" id="{52AB99F8-7783-454E-8D82-1076F3D62067}"/>
              </a:ext>
            </a:extLst>
          </p:cNvPr>
          <p:cNvSpPr>
            <a:spLocks noGrp="1"/>
          </p:cNvSpPr>
          <p:nvPr>
            <p:ph idx="1"/>
          </p:nvPr>
        </p:nvSpPr>
        <p:spPr/>
        <p:txBody>
          <a:bodyPr/>
          <a:lstStyle/>
          <a:p>
            <a:r>
              <a:rPr lang="en-US" sz="2000" b="1" dirty="0">
                <a:solidFill>
                  <a:schemeClr val="tx2"/>
                </a:solidFill>
              </a:rPr>
              <a:t>SCR 809 proposes four changes</a:t>
            </a:r>
          </a:p>
          <a:p>
            <a:pPr marL="685800" lvl="1" indent="-342900">
              <a:buFont typeface="+mj-lt"/>
              <a:buAutoNum type="arabicPeriod"/>
            </a:pPr>
            <a:r>
              <a:rPr lang="en-US" sz="1800" dirty="0">
                <a:solidFill>
                  <a:schemeClr val="tx2"/>
                </a:solidFill>
              </a:rPr>
              <a:t>When suspect data quality is detected for normal/emergency ramp rate telemetry, change RLC validations to retain the last telemetered value that had good quality</a:t>
            </a:r>
          </a:p>
          <a:p>
            <a:pPr marL="571500" lvl="1" indent="-228600">
              <a:buFont typeface="+mj-lt"/>
              <a:buAutoNum type="arabicPeriod"/>
            </a:pPr>
            <a:endParaRPr lang="en-US" sz="1800" dirty="0">
              <a:solidFill>
                <a:schemeClr val="tx2"/>
              </a:solidFill>
            </a:endParaRPr>
          </a:p>
          <a:p>
            <a:pPr marL="685800" lvl="1" indent="-342900">
              <a:buFont typeface="+mj-lt"/>
              <a:buAutoNum type="arabicPeriod"/>
            </a:pPr>
            <a:r>
              <a:rPr lang="en-US" sz="1800" dirty="0">
                <a:solidFill>
                  <a:schemeClr val="tx2"/>
                </a:solidFill>
              </a:rPr>
              <a:t>To improve situational awareness, raise alarms when sudden “large” changes in System level markers like HDL-GEN, HASL-GEN etc. are detected.</a:t>
            </a:r>
          </a:p>
          <a:p>
            <a:pPr marL="571500" lvl="1" indent="-228600">
              <a:buFont typeface="+mj-lt"/>
              <a:buAutoNum type="arabicPeriod"/>
            </a:pPr>
            <a:endParaRPr lang="en-US" sz="1800" dirty="0">
              <a:solidFill>
                <a:schemeClr val="tx2"/>
              </a:solidFill>
            </a:endParaRPr>
          </a:p>
          <a:p>
            <a:pPr marL="685800" lvl="1" indent="-342900">
              <a:buFont typeface="+mj-lt"/>
              <a:buAutoNum type="arabicPeriod"/>
            </a:pPr>
            <a:r>
              <a:rPr lang="en-US" sz="1800" dirty="0">
                <a:solidFill>
                  <a:schemeClr val="tx2"/>
                </a:solidFill>
              </a:rPr>
              <a:t>Enhance the RLC actions when a resource operating above 90% of its LSL telemeters an offline resource status.</a:t>
            </a:r>
          </a:p>
          <a:p>
            <a:pPr marL="685800" lvl="1" indent="-342900">
              <a:buFont typeface="+mj-lt"/>
              <a:buAutoNum type="arabicPeriod"/>
            </a:pPr>
            <a:endParaRPr lang="en-US" sz="1800" dirty="0">
              <a:solidFill>
                <a:schemeClr val="tx2"/>
              </a:solidFill>
            </a:endParaRPr>
          </a:p>
          <a:p>
            <a:pPr marL="685800" lvl="1" indent="-342900">
              <a:buFont typeface="+mj-lt"/>
              <a:buAutoNum type="arabicPeriod"/>
            </a:pPr>
            <a:r>
              <a:rPr lang="en-US" sz="1800" dirty="0">
                <a:solidFill>
                  <a:schemeClr val="tx2"/>
                </a:solidFill>
              </a:rPr>
              <a:t>Make changes that promote resources to follow proper startup/shutdown sequence i.e. Off – Startup – ON or ON – Shutdown – OFF in the telemetered Resource Status(RST).</a:t>
            </a:r>
          </a:p>
          <a:p>
            <a:pPr marL="1085850" lvl="2" indent="-342900">
              <a:buFont typeface="Arial" panose="020B0604020202020204" pitchFamily="34" charset="0"/>
              <a:buChar char="‒"/>
            </a:pPr>
            <a:endParaRPr lang="en-US" sz="1600" dirty="0">
              <a:solidFill>
                <a:schemeClr val="tx2"/>
              </a:solidFill>
              <a:effectLst/>
              <a:latin typeface="Arial" panose="020B0604020202020204" pitchFamily="34" charset="0"/>
              <a:ea typeface="Times New Roman" panose="02020603050405020304" pitchFamily="18" charset="0"/>
            </a:endParaRPr>
          </a:p>
          <a:p>
            <a:pPr marL="1085850" lvl="2" indent="-342900">
              <a:buFont typeface="+mj-lt"/>
              <a:buAutoNum type="arabicPeriod"/>
            </a:pPr>
            <a:endParaRPr lang="en-US" sz="1000" dirty="0">
              <a:solidFill>
                <a:schemeClr val="tx2"/>
              </a:solidFill>
            </a:endParaRPr>
          </a:p>
          <a:p>
            <a:pPr marL="457200" lvl="1" indent="0">
              <a:buNone/>
            </a:pPr>
            <a:endParaRPr lang="en-US" sz="1800" dirty="0">
              <a:solidFill>
                <a:schemeClr val="tx2"/>
              </a:solidFill>
            </a:endParaRPr>
          </a:p>
        </p:txBody>
      </p:sp>
      <p:sp>
        <p:nvSpPr>
          <p:cNvPr id="4" name="Slide Number Placeholder 3">
            <a:extLst>
              <a:ext uri="{FF2B5EF4-FFF2-40B4-BE49-F238E27FC236}">
                <a16:creationId xmlns:a16="http://schemas.microsoft.com/office/drawing/2014/main" id="{7609F142-D058-4C17-86A4-57E65714323B}"/>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8341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6A517-D4C8-410A-80C4-A0F0E6E01964}"/>
              </a:ext>
            </a:extLst>
          </p:cNvPr>
          <p:cNvSpPr>
            <a:spLocks noGrp="1"/>
          </p:cNvSpPr>
          <p:nvPr>
            <p:ph type="title"/>
          </p:nvPr>
        </p:nvSpPr>
        <p:spPr/>
        <p:txBody>
          <a:bodyPr/>
          <a:lstStyle/>
          <a:p>
            <a:r>
              <a:rPr lang="en-US" sz="2400" dirty="0"/>
              <a:t>Issue 1: Normal/Emergency Ramp Rate Telemetry</a:t>
            </a:r>
          </a:p>
        </p:txBody>
      </p:sp>
      <p:sp>
        <p:nvSpPr>
          <p:cNvPr id="3" name="Content Placeholder 2">
            <a:extLst>
              <a:ext uri="{FF2B5EF4-FFF2-40B4-BE49-F238E27FC236}">
                <a16:creationId xmlns:a16="http://schemas.microsoft.com/office/drawing/2014/main" id="{A5A2F780-C753-473F-BB6E-4AED21C9940C}"/>
              </a:ext>
            </a:extLst>
          </p:cNvPr>
          <p:cNvSpPr>
            <a:spLocks noGrp="1"/>
          </p:cNvSpPr>
          <p:nvPr>
            <p:ph idx="1"/>
          </p:nvPr>
        </p:nvSpPr>
        <p:spPr>
          <a:xfrm>
            <a:off x="304800" y="914400"/>
            <a:ext cx="8610600" cy="5181600"/>
          </a:xfrm>
        </p:spPr>
        <p:txBody>
          <a:body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800" b="1" i="0" u="sng" strike="noStrike" kern="1200" cap="none" spc="0" normalizeH="0" baseline="0" noProof="0" dirty="0">
                <a:ln>
                  <a:noFill/>
                </a:ln>
                <a:solidFill>
                  <a:srgbClr val="5B6770"/>
                </a:solidFill>
                <a:effectLst/>
                <a:uLnTx/>
                <a:uFillTx/>
                <a:latin typeface="Arial"/>
                <a:ea typeface="+mn-ea"/>
                <a:cs typeface="+mn-cs"/>
              </a:rPr>
              <a:t>Current</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5B6770"/>
                </a:solidFill>
                <a:effectLst/>
                <a:uLnTx/>
                <a:uFillTx/>
                <a:latin typeface="Arial"/>
                <a:ea typeface="+mn-ea"/>
                <a:cs typeface="+mn-cs"/>
              </a:rPr>
              <a:t>If Suspect data quality is detected for Generation Resources Normal/Emergency ramp rate telemetry, then effective ramp rate is computed using the resource specific ramp rate curves as submitted in the resource’s Market Manager Generation Resource Parameters or Resource Asset Registration Form (RARF) if there was no Market Manager Submission</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5B6770"/>
                </a:solidFill>
                <a:effectLst/>
                <a:uLnTx/>
                <a:uFillTx/>
                <a:latin typeface="Arial"/>
                <a:ea typeface="+mn-ea"/>
                <a:cs typeface="+mn-cs"/>
              </a:rPr>
              <a:t>For all other telemetry received from Generation Resources, when suspect data quality is detected, the RLC will default to last telemetered value with good data quality.</a:t>
            </a:r>
          </a:p>
          <a:p>
            <a:pPr marL="0" marR="0" lvl="0" indent="0" algn="l" defTabSz="685800" rtl="0" eaLnBrk="1" fontAlgn="auto" latinLnBrk="0" hangingPunct="1">
              <a:lnSpc>
                <a:spcPct val="100000"/>
              </a:lnSpc>
              <a:spcBef>
                <a:spcPct val="20000"/>
              </a:spcBef>
              <a:spcAft>
                <a:spcPts val="0"/>
              </a:spcAft>
              <a:buClrTx/>
              <a:buSzTx/>
              <a:buNone/>
              <a:tabLst/>
              <a:defRPr/>
            </a:pPr>
            <a:endParaRPr kumimoji="0" lang="en-US" sz="1800" b="0" i="0" u="none" strike="noStrike" kern="1200" cap="none" spc="0" normalizeH="0" baseline="0" noProof="0" dirty="0">
              <a:ln>
                <a:noFill/>
              </a:ln>
              <a:solidFill>
                <a:srgbClr val="5B6770"/>
              </a:solidFill>
              <a:effectLst/>
              <a:uLnTx/>
              <a:uFillTx/>
              <a:latin typeface="Arial"/>
              <a:ea typeface="+mn-ea"/>
              <a:cs typeface="+mn-cs"/>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US" sz="1800" dirty="0">
              <a:solidFill>
                <a:srgbClr val="5B6770"/>
              </a:solidFill>
              <a:latin typeface="Arial"/>
            </a:endParaRPr>
          </a:p>
          <a:p>
            <a:pPr marL="0" indent="0" defTabSz="685800">
              <a:buNone/>
              <a:defRPr/>
            </a:pPr>
            <a:r>
              <a:rPr lang="en-US" sz="1800" b="1" u="sng" dirty="0">
                <a:solidFill>
                  <a:srgbClr val="5B6770"/>
                </a:solidFill>
                <a:latin typeface="Arial"/>
              </a:rPr>
              <a:t>SCR 809 Change </a:t>
            </a:r>
          </a:p>
          <a:p>
            <a:r>
              <a:rPr lang="en-US" sz="1800" dirty="0">
                <a:solidFill>
                  <a:schemeClr val="accent2"/>
                </a:solidFill>
                <a:latin typeface="+mj-lt"/>
              </a:rPr>
              <a:t>When suspect data quality is detected for resource Normal/Emergency ramp rates ( NURR,EURR, NDRR and EDRR), RLC will be changed to retain the last telemetered value which had good data quality. With this change the logic of switching to market ramp rates will be removed. </a:t>
            </a:r>
          </a:p>
        </p:txBody>
      </p:sp>
      <p:sp>
        <p:nvSpPr>
          <p:cNvPr id="4" name="Slide Number Placeholder 3">
            <a:extLst>
              <a:ext uri="{FF2B5EF4-FFF2-40B4-BE49-F238E27FC236}">
                <a16:creationId xmlns:a16="http://schemas.microsoft.com/office/drawing/2014/main" id="{5235BA14-59AA-4DD0-B842-0E1BF10DC963}"/>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15556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6A517-D4C8-410A-80C4-A0F0E6E01964}"/>
              </a:ext>
            </a:extLst>
          </p:cNvPr>
          <p:cNvSpPr>
            <a:spLocks noGrp="1"/>
          </p:cNvSpPr>
          <p:nvPr>
            <p:ph type="title"/>
          </p:nvPr>
        </p:nvSpPr>
        <p:spPr/>
        <p:txBody>
          <a:bodyPr/>
          <a:lstStyle/>
          <a:p>
            <a:r>
              <a:rPr lang="en-US" sz="2000" dirty="0"/>
              <a:t>Issue 2: New Alarm to detect potential fleet-wide invalid telemetry</a:t>
            </a:r>
          </a:p>
        </p:txBody>
      </p:sp>
      <p:sp>
        <p:nvSpPr>
          <p:cNvPr id="3" name="Content Placeholder 2">
            <a:extLst>
              <a:ext uri="{FF2B5EF4-FFF2-40B4-BE49-F238E27FC236}">
                <a16:creationId xmlns:a16="http://schemas.microsoft.com/office/drawing/2014/main" id="{A5A2F780-C753-473F-BB6E-4AED21C9940C}"/>
              </a:ext>
            </a:extLst>
          </p:cNvPr>
          <p:cNvSpPr>
            <a:spLocks noGrp="1"/>
          </p:cNvSpPr>
          <p:nvPr>
            <p:ph idx="1"/>
          </p:nvPr>
        </p:nvSpPr>
        <p:spPr>
          <a:xfrm>
            <a:off x="304800" y="914400"/>
            <a:ext cx="8610600" cy="5181600"/>
          </a:xfrm>
        </p:spPr>
        <p:txBody>
          <a:bodyPr/>
          <a:lstStyle/>
          <a:p>
            <a:pPr defTabSz="685800">
              <a:defRPr/>
            </a:pPr>
            <a:r>
              <a:rPr lang="en-US" sz="1800" dirty="0">
                <a:solidFill>
                  <a:schemeClr val="accent2"/>
                </a:solidFill>
                <a:latin typeface="+mj-lt"/>
              </a:rPr>
              <a:t>In recent past, ERCOT identified sudden change in the certain system level markers (e.g., HDL-GEN/HASL-GEN computed using external telemetry in RLC). However, no reliability issues were observed during this time which suggests that such events were related to submission of invalid telemetry. </a:t>
            </a:r>
          </a:p>
          <a:p>
            <a:pPr marL="0" indent="0" defTabSz="685800">
              <a:buNone/>
              <a:defRPr/>
            </a:pPr>
            <a:endParaRPr lang="en-US" sz="600" dirty="0">
              <a:solidFill>
                <a:schemeClr val="accent2"/>
              </a:solidFill>
              <a:latin typeface="+mj-lt"/>
            </a:endParaRPr>
          </a:p>
          <a:p>
            <a:pPr defTabSz="685800">
              <a:defRPr/>
            </a:pPr>
            <a:r>
              <a:rPr lang="en-US" sz="1800" dirty="0">
                <a:solidFill>
                  <a:schemeClr val="accent2"/>
                </a:solidFill>
                <a:latin typeface="+mj-lt"/>
              </a:rPr>
              <a:t>An alarm will be raised in ERCOT’s EMS when </a:t>
            </a:r>
            <a:r>
              <a:rPr lang="en-US" sz="1800" dirty="0">
                <a:solidFill>
                  <a:schemeClr val="accent1"/>
                </a:solidFill>
                <a:latin typeface="+mj-lt"/>
              </a:rPr>
              <a:t>over a rolling time window</a:t>
            </a:r>
            <a:r>
              <a:rPr lang="en-US" sz="1800" dirty="0">
                <a:solidFill>
                  <a:schemeClr val="tx2"/>
                </a:solidFill>
                <a:latin typeface="+mj-lt"/>
              </a:rPr>
              <a:t>*</a:t>
            </a:r>
            <a:r>
              <a:rPr lang="en-US" sz="1800" dirty="0">
                <a:solidFill>
                  <a:schemeClr val="accent1"/>
                </a:solidFill>
                <a:latin typeface="+mj-lt"/>
              </a:rPr>
              <a:t> </a:t>
            </a:r>
            <a:r>
              <a:rPr lang="en-US" sz="1800" dirty="0">
                <a:solidFill>
                  <a:schemeClr val="accent3"/>
                </a:solidFill>
                <a:latin typeface="+mj-lt"/>
              </a:rPr>
              <a:t>HDL-GEN or HASL-GEN reduce by an amount greater than or equal to a predetermined threshold</a:t>
            </a:r>
            <a:r>
              <a:rPr lang="en-US" sz="1800" dirty="0">
                <a:solidFill>
                  <a:schemeClr val="tx2"/>
                </a:solidFill>
                <a:latin typeface="+mj-lt"/>
              </a:rPr>
              <a:t>*</a:t>
            </a:r>
            <a:r>
              <a:rPr lang="en-US" sz="1800" dirty="0">
                <a:solidFill>
                  <a:schemeClr val="accent3"/>
                </a:solidFill>
                <a:latin typeface="+mj-lt"/>
              </a:rPr>
              <a:t> </a:t>
            </a:r>
            <a:r>
              <a:rPr lang="en-US" sz="1800" dirty="0">
                <a:solidFill>
                  <a:schemeClr val="accent2"/>
                </a:solidFill>
                <a:latin typeface="+mj-lt"/>
              </a:rPr>
              <a:t>AND </a:t>
            </a:r>
            <a:r>
              <a:rPr lang="en-US" sz="1800" dirty="0">
                <a:solidFill>
                  <a:schemeClr val="accent5"/>
                </a:solidFill>
                <a:latin typeface="+mj-lt"/>
              </a:rPr>
              <a:t>no significant frequency deviation</a:t>
            </a:r>
            <a:r>
              <a:rPr lang="en-US" sz="1800" dirty="0">
                <a:solidFill>
                  <a:schemeClr val="tx2"/>
                </a:solidFill>
                <a:latin typeface="+mj-lt"/>
              </a:rPr>
              <a:t>*</a:t>
            </a:r>
            <a:r>
              <a:rPr lang="en-US" sz="1800" dirty="0">
                <a:solidFill>
                  <a:schemeClr val="accent5"/>
                </a:solidFill>
                <a:latin typeface="+mj-lt"/>
              </a:rPr>
              <a:t> is detected</a:t>
            </a:r>
            <a:r>
              <a:rPr lang="en-US" sz="1800" dirty="0">
                <a:solidFill>
                  <a:schemeClr val="accent2"/>
                </a:solidFill>
                <a:latin typeface="+mj-lt"/>
              </a:rPr>
              <a:t> over the same period.</a:t>
            </a:r>
          </a:p>
          <a:p>
            <a:pPr lvl="1" defTabSz="685800">
              <a:defRPr/>
            </a:pPr>
            <a:r>
              <a:rPr lang="en-US" sz="1600" dirty="0">
                <a:solidFill>
                  <a:schemeClr val="accent2"/>
                </a:solidFill>
                <a:latin typeface="+mj-lt"/>
              </a:rPr>
              <a:t>An alarm thus raised may indicate that invalid telemetry is being received and will trigger further investigations to determine if a fleet of resources may be experiencing a systemic issue in telemetering information to ERCOT.</a:t>
            </a:r>
          </a:p>
          <a:p>
            <a:pPr lvl="1" defTabSz="685800">
              <a:defRPr/>
            </a:pPr>
            <a:r>
              <a:rPr lang="en-US" sz="1600" dirty="0">
                <a:solidFill>
                  <a:schemeClr val="accent2"/>
                </a:solidFill>
                <a:latin typeface="+mj-lt"/>
              </a:rPr>
              <a:t>ERCOT is in the process of analyzing some past events to identify appropriate seed values for the parameters that will trigger this new alarm. </a:t>
            </a:r>
          </a:p>
          <a:p>
            <a:pPr defTabSz="685800">
              <a:defRPr/>
            </a:pPr>
            <a:endParaRPr lang="en-US" sz="600" dirty="0">
              <a:solidFill>
                <a:schemeClr val="accent2"/>
              </a:solidFill>
              <a:latin typeface="+mj-lt"/>
            </a:endParaRPr>
          </a:p>
          <a:p>
            <a:pPr defTabSz="685800">
              <a:defRPr/>
            </a:pPr>
            <a:r>
              <a:rPr lang="en-US" sz="1800" dirty="0">
                <a:solidFill>
                  <a:schemeClr val="accent2"/>
                </a:solidFill>
                <a:latin typeface="+mj-lt"/>
              </a:rPr>
              <a:t>Note that, as the detection of invalid data using this logic becomes more robust, functionality maybe extended and other actions may be included as a part of this logic.</a:t>
            </a:r>
          </a:p>
          <a:p>
            <a:pPr defTabSz="685800">
              <a:defRPr/>
            </a:pPr>
            <a:endParaRPr lang="en-US" sz="1400" dirty="0">
              <a:solidFill>
                <a:schemeClr val="accent2"/>
              </a:solidFill>
              <a:latin typeface="+mj-lt"/>
            </a:endParaRPr>
          </a:p>
          <a:p>
            <a:pPr marL="0" indent="0" defTabSz="685800">
              <a:buNone/>
              <a:defRPr/>
            </a:pPr>
            <a:r>
              <a:rPr lang="en-US" sz="1200" dirty="0">
                <a:solidFill>
                  <a:schemeClr val="tx2"/>
                </a:solidFill>
                <a:latin typeface="+mj-lt"/>
              </a:rPr>
              <a:t>*</a:t>
            </a:r>
            <a:r>
              <a:rPr lang="en-US" sz="1200" dirty="0">
                <a:solidFill>
                  <a:schemeClr val="accent2"/>
                </a:solidFill>
                <a:latin typeface="+mj-lt"/>
              </a:rPr>
              <a:t>Configurable parameter</a:t>
            </a:r>
          </a:p>
        </p:txBody>
      </p:sp>
      <p:sp>
        <p:nvSpPr>
          <p:cNvPr id="4" name="Slide Number Placeholder 3">
            <a:extLst>
              <a:ext uri="{FF2B5EF4-FFF2-40B4-BE49-F238E27FC236}">
                <a16:creationId xmlns:a16="http://schemas.microsoft.com/office/drawing/2014/main" id="{5235BA14-59AA-4DD0-B842-0E1BF10DC963}"/>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82166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9525A39-EBD1-4A30-A9C6-1B50365CE8A2}"/>
              </a:ext>
            </a:extLst>
          </p:cNvPr>
          <p:cNvSpPr>
            <a:spLocks noGrp="1"/>
          </p:cNvSpPr>
          <p:nvPr>
            <p:ph type="title"/>
          </p:nvPr>
        </p:nvSpPr>
        <p:spPr/>
        <p:txBody>
          <a:bodyPr/>
          <a:lstStyle/>
          <a:p>
            <a:r>
              <a:rPr lang="en-US" sz="2400" dirty="0"/>
              <a:t>Issues 3 and 4: Approach </a:t>
            </a:r>
          </a:p>
        </p:txBody>
      </p:sp>
      <p:sp>
        <p:nvSpPr>
          <p:cNvPr id="3" name="Content Placeholder 2">
            <a:extLst>
              <a:ext uri="{FF2B5EF4-FFF2-40B4-BE49-F238E27FC236}">
                <a16:creationId xmlns:a16="http://schemas.microsoft.com/office/drawing/2014/main" id="{49D03EB1-C46A-47ED-BC6C-95B614D284A7}"/>
              </a:ext>
            </a:extLst>
          </p:cNvPr>
          <p:cNvSpPr>
            <a:spLocks noGrp="1"/>
          </p:cNvSpPr>
          <p:nvPr>
            <p:ph idx="1"/>
          </p:nvPr>
        </p:nvSpPr>
        <p:spPr/>
        <p:txBody>
          <a:bodyPr/>
          <a:lstStyle/>
          <a:p>
            <a:r>
              <a:rPr lang="en-US" sz="1800" dirty="0">
                <a:solidFill>
                  <a:schemeClr val="tx2"/>
                </a:solidFill>
              </a:rPr>
              <a:t>Currently, the RLC will ramp down a Generation Resource per its SCED Down ramp rate (SDRAMP) when telemetered Net MW &gt; 0.9*LSL and Resource Status is OFF,OUT,EMR, OFFNS and EMRSWGR.</a:t>
            </a:r>
          </a:p>
          <a:p>
            <a:pPr marL="0" indent="0">
              <a:buNone/>
            </a:pPr>
            <a:endParaRPr lang="en-US" sz="800" dirty="0">
              <a:solidFill>
                <a:schemeClr val="tx2"/>
              </a:solidFill>
            </a:endParaRPr>
          </a:p>
          <a:p>
            <a:r>
              <a:rPr lang="en-US" sz="1800" dirty="0">
                <a:solidFill>
                  <a:schemeClr val="tx2"/>
                </a:solidFill>
              </a:rPr>
              <a:t>To enhance this check in the RLC and to promote the </a:t>
            </a:r>
            <a:r>
              <a:rPr lang="en-US" sz="1800" dirty="0">
                <a:solidFill>
                  <a:schemeClr val="accent2"/>
                </a:solidFill>
              </a:rPr>
              <a:t>use of proper Startup/Shutdown sequence, </a:t>
            </a:r>
            <a:r>
              <a:rPr lang="en-US" sz="1800" dirty="0">
                <a:solidFill>
                  <a:schemeClr val="tx2"/>
                </a:solidFill>
              </a:rPr>
              <a:t>i.e. Off – Startup – ON or ON – Shutdown – OFF in the telemetered Resource Status (RST), ERCOT will implement new validation rules that utilize a combination of the following telemetered values received from supply-side resources (including wind, solar and ESR-Gen).</a:t>
            </a:r>
          </a:p>
          <a:p>
            <a:pPr lvl="1"/>
            <a:r>
              <a:rPr lang="en-US" sz="1600" dirty="0">
                <a:solidFill>
                  <a:schemeClr val="tx2"/>
                </a:solidFill>
              </a:rPr>
              <a:t>Resource Status</a:t>
            </a:r>
          </a:p>
          <a:p>
            <a:pPr lvl="1"/>
            <a:r>
              <a:rPr lang="en-US" sz="1600" dirty="0">
                <a:solidFill>
                  <a:schemeClr val="tx2"/>
                </a:solidFill>
              </a:rPr>
              <a:t>Net MW</a:t>
            </a:r>
          </a:p>
          <a:p>
            <a:pPr lvl="1"/>
            <a:r>
              <a:rPr lang="en-US" sz="1600" dirty="0">
                <a:solidFill>
                  <a:schemeClr val="tx2"/>
                </a:solidFill>
              </a:rPr>
              <a:t>Unit/Transmission Connectivity Status </a:t>
            </a:r>
          </a:p>
          <a:p>
            <a:pPr lvl="1"/>
            <a:endParaRPr lang="en-US" sz="800" dirty="0">
              <a:solidFill>
                <a:schemeClr val="tx2"/>
              </a:solidFill>
            </a:endParaRPr>
          </a:p>
          <a:p>
            <a:r>
              <a:rPr lang="en-US" sz="1800" dirty="0">
                <a:solidFill>
                  <a:schemeClr val="tx2"/>
                </a:solidFill>
              </a:rPr>
              <a:t>ERCOT is planning to use a two phased approach to implement the validation changes associated to Issues 3 and 4. </a:t>
            </a:r>
          </a:p>
          <a:p>
            <a:pPr lvl="1"/>
            <a:r>
              <a:rPr lang="en-US" sz="1600" dirty="0">
                <a:solidFill>
                  <a:schemeClr val="tx2"/>
                </a:solidFill>
              </a:rPr>
              <a:t>In Phase 1 – Instances when inconsistent telemetry is detected will be “recorded” for post-hoc analysis. ERCOT engineers may reach out to QSEs during this phase and work with them to take corrective actions.</a:t>
            </a:r>
          </a:p>
          <a:p>
            <a:pPr lvl="1"/>
            <a:r>
              <a:rPr lang="en-US" sz="1600" dirty="0">
                <a:solidFill>
                  <a:schemeClr val="tx2"/>
                </a:solidFill>
              </a:rPr>
              <a:t>In Phase 2 – When inconsistent telemetry is detected High/Low Dispatch Limits will be in most cases set equal to the unit’s current output.</a:t>
            </a:r>
            <a:endParaRPr lang="en-US" sz="2000" dirty="0">
              <a:solidFill>
                <a:schemeClr val="tx2"/>
              </a:solidFill>
            </a:endParaRPr>
          </a:p>
          <a:p>
            <a:endParaRPr lang="en-US" sz="2000" dirty="0">
              <a:solidFill>
                <a:schemeClr val="tx2"/>
              </a:solidFill>
            </a:endParaRPr>
          </a:p>
          <a:p>
            <a:pPr lvl="1"/>
            <a:endParaRPr lang="en-US" sz="800" dirty="0">
              <a:solidFill>
                <a:schemeClr val="tx2"/>
              </a:solidFill>
            </a:endParaRPr>
          </a:p>
          <a:p>
            <a:pPr lvl="1"/>
            <a:endParaRPr lang="en-US" sz="800" dirty="0">
              <a:solidFill>
                <a:schemeClr val="tx2"/>
              </a:solidFill>
            </a:endParaRPr>
          </a:p>
        </p:txBody>
      </p:sp>
      <p:sp>
        <p:nvSpPr>
          <p:cNvPr id="4" name="Slide Number Placeholder 3">
            <a:extLst>
              <a:ext uri="{FF2B5EF4-FFF2-40B4-BE49-F238E27FC236}">
                <a16:creationId xmlns:a16="http://schemas.microsoft.com/office/drawing/2014/main" id="{99E4939D-C409-443F-B1FA-1D41B8BF974C}"/>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1283276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openxmlformats.org/package/2006/metadata/core-properties"/>
    <ds:schemaRef ds:uri="http://schemas.microsoft.com/office/2006/documentManagement/types"/>
    <ds:schemaRef ds:uri="http://purl.org/dc/terms/"/>
    <ds:schemaRef ds:uri="http://www.w3.org/XML/1998/namespace"/>
    <ds:schemaRef ds:uri="http://purl.org/dc/elements/1.1/"/>
    <ds:schemaRef ds:uri="http://schemas.microsoft.com/office/infopath/2007/PartnerControls"/>
    <ds:schemaRef ds:uri="c34af464-7aa1-4edd-9be4-83dffc1cb926"/>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101381</TotalTime>
  <Words>3043</Words>
  <Application>Microsoft Office PowerPoint</Application>
  <PresentationFormat>On-screen Show (4:3)</PresentationFormat>
  <Paragraphs>286</Paragraphs>
  <Slides>26</Slides>
  <Notes>5</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26</vt:i4>
      </vt:variant>
    </vt:vector>
  </HeadingPairs>
  <TitlesOfParts>
    <vt:vector size="37" baseType="lpstr">
      <vt:lpstr>Arial</vt:lpstr>
      <vt:lpstr>Arial Body</vt:lpstr>
      <vt:lpstr>Arial(Body)</vt:lpstr>
      <vt:lpstr>Calibri</vt:lpstr>
      <vt:lpstr>Courier New</vt:lpstr>
      <vt:lpstr>Wingdings</vt:lpstr>
      <vt:lpstr>1_Custom Design</vt:lpstr>
      <vt:lpstr>Office Theme</vt:lpstr>
      <vt:lpstr>Custom Design</vt:lpstr>
      <vt:lpstr>2_Custom Design</vt:lpstr>
      <vt:lpstr>1_Office Theme</vt:lpstr>
      <vt:lpstr>PowerPoint Presentation</vt:lpstr>
      <vt:lpstr>Agenda </vt:lpstr>
      <vt:lpstr>PowerPoint Presentation</vt:lpstr>
      <vt:lpstr>SCR 809 Introduction</vt:lpstr>
      <vt:lpstr>RLC Overview</vt:lpstr>
      <vt:lpstr>Summary of the Changes proposed in SCR809</vt:lpstr>
      <vt:lpstr>Issue 1: Normal/Emergency Ramp Rate Telemetry</vt:lpstr>
      <vt:lpstr>Issue 2: New Alarm to detect potential fleet-wide invalid telemetry</vt:lpstr>
      <vt:lpstr>Issues 3 and 4: Approach </vt:lpstr>
      <vt:lpstr>Issues 3 and 4: Approach </vt:lpstr>
      <vt:lpstr>Why is proper use of Startup/Shutdown important?</vt:lpstr>
      <vt:lpstr>Rule #A: Example </vt:lpstr>
      <vt:lpstr>Rule #B: Example </vt:lpstr>
      <vt:lpstr>Summary</vt:lpstr>
      <vt:lpstr>PowerPoint Presentation</vt:lpstr>
      <vt:lpstr>Background on SCR800</vt:lpstr>
      <vt:lpstr>SCR800 Update</vt:lpstr>
      <vt:lpstr>PowerPoint Presentation</vt:lpstr>
      <vt:lpstr>Summary of New Validation Rule #A</vt:lpstr>
      <vt:lpstr>Rule #A: Example 1</vt:lpstr>
      <vt:lpstr>Rule #A: Example 2</vt:lpstr>
      <vt:lpstr>Summary of New Validation Rule #B</vt:lpstr>
      <vt:lpstr>Rule #B: Example 1</vt:lpstr>
      <vt:lpstr>Rule #B: Example 2</vt:lpstr>
      <vt:lpstr>Summary of New Validation Rule #C</vt:lpstr>
      <vt:lpstr>Summary of New Validation Rule #D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Hinojosa, Luis</cp:lastModifiedBy>
  <cp:revision>1206</cp:revision>
  <cp:lastPrinted>2016-01-21T20:53:15Z</cp:lastPrinted>
  <dcterms:created xsi:type="dcterms:W3CDTF">2016-01-21T15:20:31Z</dcterms:created>
  <dcterms:modified xsi:type="dcterms:W3CDTF">2022-04-20T10:17:17Z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