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  <p:sldMasterId id="2147483651" r:id="rId6"/>
  </p:sldMasterIdLst>
  <p:notesMasterIdLst>
    <p:notesMasterId r:id="rId35"/>
  </p:notesMasterIdLst>
  <p:handoutMasterIdLst>
    <p:handoutMasterId r:id="rId36"/>
  </p:handoutMasterIdLst>
  <p:sldIdLst>
    <p:sldId id="260" r:id="rId7"/>
    <p:sldId id="301" r:id="rId8"/>
    <p:sldId id="289" r:id="rId9"/>
    <p:sldId id="270" r:id="rId10"/>
    <p:sldId id="279" r:id="rId11"/>
    <p:sldId id="273" r:id="rId12"/>
    <p:sldId id="265" r:id="rId13"/>
    <p:sldId id="269" r:id="rId14"/>
    <p:sldId id="267" r:id="rId15"/>
    <p:sldId id="266" r:id="rId16"/>
    <p:sldId id="290" r:id="rId17"/>
    <p:sldId id="288" r:id="rId18"/>
    <p:sldId id="287" r:id="rId19"/>
    <p:sldId id="291" r:id="rId20"/>
    <p:sldId id="280" r:id="rId21"/>
    <p:sldId id="281" r:id="rId22"/>
    <p:sldId id="293" r:id="rId23"/>
    <p:sldId id="302" r:id="rId24"/>
    <p:sldId id="303" r:id="rId25"/>
    <p:sldId id="292" r:id="rId26"/>
    <p:sldId id="284" r:id="rId27"/>
    <p:sldId id="285" r:id="rId28"/>
    <p:sldId id="286" r:id="rId29"/>
    <p:sldId id="304" r:id="rId30"/>
    <p:sldId id="305" r:id="rId31"/>
    <p:sldId id="296" r:id="rId32"/>
    <p:sldId id="297" r:id="rId33"/>
    <p:sldId id="264" r:id="rId3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inojosa, Jose Luis" initials="HJL" lastIdx="1" clrIdx="0">
    <p:extLst>
      <p:ext uri="{19B8F6BF-5375-455C-9EA6-DF929625EA0E}">
        <p15:presenceInfo xmlns:p15="http://schemas.microsoft.com/office/powerpoint/2012/main" userId="S-1-5-21-639947351-343809578-3807592339-379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73869" autoAdjust="0"/>
  </p:normalViewPr>
  <p:slideViewPr>
    <p:cSldViewPr showGuides="1">
      <p:cViewPr varScale="1">
        <p:scale>
          <a:sx n="81" d="100"/>
          <a:sy n="81" d="100"/>
        </p:scale>
        <p:origin x="2520" y="90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ercot.com\departments\Operations%20Planning\Operations%20Analysis\_PDCWG\_Frequency%20Control%20Report\2022\03%20-%20March\ERCOT_Daily_CPS1%20Mar-22_31Day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'Box Chart Data'!$C$1</c:f>
              <c:strCache>
                <c:ptCount val="1"/>
                <c:pt idx="0">
                  <c:v>Q1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errBars>
            <c:errBarType val="minus"/>
            <c:errValType val="cust"/>
            <c:noEndCap val="0"/>
            <c:plus>
              <c:numLit>
                <c:formatCode>General</c:formatCode>
                <c:ptCount val="1"/>
                <c:pt idx="0">
                  <c:v>1</c:v>
                </c:pt>
              </c:numLit>
            </c:plus>
            <c:minus>
              <c:numRef>
                <c:f>'Box Chart Data'!$B$2:$B$32</c:f>
                <c:numCache>
                  <c:formatCode>General</c:formatCode>
                  <c:ptCount val="31"/>
                  <c:pt idx="0">
                    <c:v>5.5820424886510125</c:v>
                  </c:pt>
                  <c:pt idx="1">
                    <c:v>9.6312751581127429</c:v>
                  </c:pt>
                  <c:pt idx="2">
                    <c:v>15.98705772679628</c:v>
                  </c:pt>
                  <c:pt idx="3">
                    <c:v>15.269795632126772</c:v>
                  </c:pt>
                  <c:pt idx="4">
                    <c:v>20.63438695888874</c:v>
                  </c:pt>
                  <c:pt idx="5">
                    <c:v>13.414787389354984</c:v>
                  </c:pt>
                  <c:pt idx="6">
                    <c:v>18.488663665128513</c:v>
                  </c:pt>
                  <c:pt idx="7">
                    <c:v>22.883552761676611</c:v>
                  </c:pt>
                  <c:pt idx="8">
                    <c:v>14.213511288142882</c:v>
                  </c:pt>
                  <c:pt idx="9">
                    <c:v>8.0607230746368259</c:v>
                  </c:pt>
                  <c:pt idx="10">
                    <c:v>18.909693313708516</c:v>
                  </c:pt>
                  <c:pt idx="11">
                    <c:v>21.011897793799534</c:v>
                  </c:pt>
                  <c:pt idx="12">
                    <c:v>20.436550117603474</c:v>
                  </c:pt>
                  <c:pt idx="13">
                    <c:v>12.083288016582515</c:v>
                  </c:pt>
                  <c:pt idx="14">
                    <c:v>17.792204358327041</c:v>
                  </c:pt>
                  <c:pt idx="15">
                    <c:v>11.027344943695994</c:v>
                  </c:pt>
                  <c:pt idx="16">
                    <c:v>23.081021729057255</c:v>
                  </c:pt>
                  <c:pt idx="17">
                    <c:v>26.014932820422388</c:v>
                  </c:pt>
                  <c:pt idx="18">
                    <c:v>10.977822025408102</c:v>
                  </c:pt>
                  <c:pt idx="19">
                    <c:v>11.457225821192225</c:v>
                  </c:pt>
                  <c:pt idx="20">
                    <c:v>31.180990832941532</c:v>
                  </c:pt>
                  <c:pt idx="21">
                    <c:v>13.886705018658773</c:v>
                  </c:pt>
                  <c:pt idx="22">
                    <c:v>30.459645527630272</c:v>
                  </c:pt>
                  <c:pt idx="23">
                    <c:v>16.617923680192149</c:v>
                  </c:pt>
                  <c:pt idx="24">
                    <c:v>14.368702235423513</c:v>
                  </c:pt>
                  <c:pt idx="25">
                    <c:v>20.80646841388986</c:v>
                  </c:pt>
                  <c:pt idx="26">
                    <c:v>12.11383351459537</c:v>
                  </c:pt>
                  <c:pt idx="27">
                    <c:v>31.517117640248614</c:v>
                  </c:pt>
                  <c:pt idx="28">
                    <c:v>23.29309020790302</c:v>
                  </c:pt>
                  <c:pt idx="29">
                    <c:v>32.100191119880677</c:v>
                  </c:pt>
                  <c:pt idx="30">
                    <c:v>22.70322120761378</c:v>
                  </c:pt>
                </c:numCache>
              </c:numRef>
            </c:minus>
            <c:spPr>
              <a:noFill/>
              <a:ln w="12700" cap="flat" cmpd="sng" algn="ctr">
                <a:solidFill>
                  <a:schemeClr val="tx1"/>
                </a:solidFill>
                <a:round/>
              </a:ln>
              <a:effectLst/>
            </c:spPr>
          </c:errBars>
          <c:cat>
            <c:numRef>
              <c:f>'Box Chart Data'!$G$2:$G$43</c:f>
              <c:numCache>
                <c:formatCode>0</c:formatCode>
                <c:ptCount val="4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</c:numCache>
            </c:numRef>
          </c:cat>
          <c:val>
            <c:numRef>
              <c:f>'Box Chart Data'!$C$2:$C$32</c:f>
              <c:numCache>
                <c:formatCode>General</c:formatCode>
                <c:ptCount val="31"/>
                <c:pt idx="0">
                  <c:v>169.685041515351</c:v>
                </c:pt>
                <c:pt idx="1">
                  <c:v>164.47867470541874</c:v>
                </c:pt>
                <c:pt idx="2">
                  <c:v>151.99030585012227</c:v>
                </c:pt>
                <c:pt idx="3">
                  <c:v>166.09631582267576</c:v>
                </c:pt>
                <c:pt idx="4">
                  <c:v>164.24682613735774</c:v>
                </c:pt>
                <c:pt idx="5">
                  <c:v>170.27967924302899</c:v>
                </c:pt>
                <c:pt idx="6">
                  <c:v>152.32467044687851</c:v>
                </c:pt>
                <c:pt idx="7">
                  <c:v>167.12247228683526</c:v>
                </c:pt>
                <c:pt idx="8">
                  <c:v>171.48981036016698</c:v>
                </c:pt>
                <c:pt idx="9">
                  <c:v>177.10417107219001</c:v>
                </c:pt>
                <c:pt idx="10">
                  <c:v>168.34351969896801</c:v>
                </c:pt>
                <c:pt idx="11">
                  <c:v>167.92403097486275</c:v>
                </c:pt>
                <c:pt idx="12">
                  <c:v>172.44927651534101</c:v>
                </c:pt>
                <c:pt idx="13">
                  <c:v>158.9823793467105</c:v>
                </c:pt>
                <c:pt idx="14">
                  <c:v>170.18801301664598</c:v>
                </c:pt>
                <c:pt idx="15">
                  <c:v>167.222767818774</c:v>
                </c:pt>
                <c:pt idx="16">
                  <c:v>161.798679083157</c:v>
                </c:pt>
                <c:pt idx="17">
                  <c:v>158.360495595663</c:v>
                </c:pt>
                <c:pt idx="18">
                  <c:v>174.24423714752726</c:v>
                </c:pt>
                <c:pt idx="19">
                  <c:v>177.25625185068802</c:v>
                </c:pt>
                <c:pt idx="20">
                  <c:v>155.03552576055449</c:v>
                </c:pt>
                <c:pt idx="21">
                  <c:v>168.94059349801125</c:v>
                </c:pt>
                <c:pt idx="22">
                  <c:v>159.506062461688</c:v>
                </c:pt>
                <c:pt idx="23">
                  <c:v>170.991089389694</c:v>
                </c:pt>
                <c:pt idx="24">
                  <c:v>166.05386112923452</c:v>
                </c:pt>
                <c:pt idx="25">
                  <c:v>166.44677349322825</c:v>
                </c:pt>
                <c:pt idx="26">
                  <c:v>170.9737074442485</c:v>
                </c:pt>
                <c:pt idx="27">
                  <c:v>155.80052159473775</c:v>
                </c:pt>
                <c:pt idx="28">
                  <c:v>158.00358179416901</c:v>
                </c:pt>
                <c:pt idx="29">
                  <c:v>154.97354469940149</c:v>
                </c:pt>
                <c:pt idx="30">
                  <c:v>162.15301633512877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34-42A3-BCF0-B62BB7B04EC5}"/>
            </c:ext>
          </c:extLst>
        </c:ser>
        <c:ser>
          <c:idx val="1"/>
          <c:order val="1"/>
          <c:tx>
            <c:strRef>
              <c:f>'Box Chart Data'!$D$1</c:f>
              <c:strCache>
                <c:ptCount val="1"/>
                <c:pt idx="0">
                  <c:v>Median-Q1</c:v>
                </c:pt>
              </c:strCache>
            </c:strRef>
          </c:tx>
          <c:spPr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c:spPr>
          <c:invertIfNegative val="0"/>
          <c:cat>
            <c:numRef>
              <c:f>'Box Chart Data'!$G$2:$G$43</c:f>
              <c:numCache>
                <c:formatCode>0</c:formatCode>
                <c:ptCount val="4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</c:numCache>
            </c:numRef>
          </c:cat>
          <c:val>
            <c:numRef>
              <c:f>'Box Chart Data'!$D$2:$D$32</c:f>
              <c:numCache>
                <c:formatCode>General</c:formatCode>
                <c:ptCount val="31"/>
                <c:pt idx="0">
                  <c:v>7.3621466423275024</c:v>
                </c:pt>
                <c:pt idx="1">
                  <c:v>12.120159473770769</c:v>
                </c:pt>
                <c:pt idx="2">
                  <c:v>12.336672181305715</c:v>
                </c:pt>
                <c:pt idx="3">
                  <c:v>8.9628741579837197</c:v>
                </c:pt>
                <c:pt idx="4">
                  <c:v>9.2043553365727462</c:v>
                </c:pt>
                <c:pt idx="5">
                  <c:v>7.0555750164105007</c:v>
                </c:pt>
                <c:pt idx="6">
                  <c:v>18.961495777636998</c:v>
                </c:pt>
                <c:pt idx="7">
                  <c:v>9.6738799549302144</c:v>
                </c:pt>
                <c:pt idx="8">
                  <c:v>5.9398457933665156</c:v>
                </c:pt>
                <c:pt idx="9">
                  <c:v>3.1041980807879952</c:v>
                </c:pt>
                <c:pt idx="10">
                  <c:v>8.0387256536159839</c:v>
                </c:pt>
                <c:pt idx="11">
                  <c:v>9.27451938496975</c:v>
                </c:pt>
                <c:pt idx="12">
                  <c:v>6.6909899984540004</c:v>
                </c:pt>
                <c:pt idx="13">
                  <c:v>13.799026025237481</c:v>
                </c:pt>
                <c:pt idx="14">
                  <c:v>7.0852362725940168</c:v>
                </c:pt>
                <c:pt idx="15">
                  <c:v>7.8976836398194905</c:v>
                </c:pt>
                <c:pt idx="16">
                  <c:v>7.3674197598950002</c:v>
                </c:pt>
                <c:pt idx="17">
                  <c:v>7.7201233450155087</c:v>
                </c:pt>
                <c:pt idx="18">
                  <c:v>5.9088101378952445</c:v>
                </c:pt>
                <c:pt idx="19">
                  <c:v>4.0649219229079847</c:v>
                </c:pt>
                <c:pt idx="20">
                  <c:v>6.7413967999730176</c:v>
                </c:pt>
                <c:pt idx="21">
                  <c:v>4.3633945033817554</c:v>
                </c:pt>
                <c:pt idx="22">
                  <c:v>10.305246719595488</c:v>
                </c:pt>
                <c:pt idx="23">
                  <c:v>6.6947537569875237</c:v>
                </c:pt>
                <c:pt idx="24">
                  <c:v>9.9675258728744893</c:v>
                </c:pt>
                <c:pt idx="25">
                  <c:v>10.564272873017757</c:v>
                </c:pt>
                <c:pt idx="26">
                  <c:v>5.5689587758620007</c:v>
                </c:pt>
                <c:pt idx="27">
                  <c:v>12.29620793019177</c:v>
                </c:pt>
                <c:pt idx="28">
                  <c:v>10.640104813969003</c:v>
                </c:pt>
                <c:pt idx="29">
                  <c:v>11.436891111091512</c:v>
                </c:pt>
                <c:pt idx="30">
                  <c:v>8.6287619176992507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B34-42A3-BCF0-B62BB7B04EC5}"/>
            </c:ext>
          </c:extLst>
        </c:ser>
        <c:ser>
          <c:idx val="2"/>
          <c:order val="2"/>
          <c:tx>
            <c:strRef>
              <c:f>'Box Chart Data'!$E$1</c:f>
              <c:strCache>
                <c:ptCount val="1"/>
                <c:pt idx="0">
                  <c:v>Q3-Median</c:v>
                </c:pt>
              </c:strCache>
            </c:strRef>
          </c:tx>
          <c:spPr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c:spPr>
          <c:invertIfNegative val="0"/>
          <c:errBars>
            <c:errBarType val="plus"/>
            <c:errValType val="cust"/>
            <c:noEndCap val="0"/>
            <c:plus>
              <c:numRef>
                <c:f>'Box Chart Data'!$F$2:$F$32</c:f>
                <c:numCache>
                  <c:formatCode>General</c:formatCode>
                  <c:ptCount val="31"/>
                  <c:pt idx="0">
                    <c:v>3.8096438508002564</c:v>
                  </c:pt>
                  <c:pt idx="1">
                    <c:v>3.4311655149922444</c:v>
                  </c:pt>
                  <c:pt idx="2">
                    <c:v>12.946921983038749</c:v>
                  </c:pt>
                  <c:pt idx="3">
                    <c:v>3.0130235979327438</c:v>
                  </c:pt>
                  <c:pt idx="4">
                    <c:v>6.5820629293814932</c:v>
                  </c:pt>
                  <c:pt idx="5">
                    <c:v>6.720580223566003</c:v>
                  </c:pt>
                  <c:pt idx="6">
                    <c:v>10.346351968817004</c:v>
                  </c:pt>
                  <c:pt idx="7">
                    <c:v>3.5500786315660093</c:v>
                  </c:pt>
                  <c:pt idx="8">
                    <c:v>4.5828354878667596</c:v>
                  </c:pt>
                  <c:pt idx="9">
                    <c:v>3.0312665089667519</c:v>
                  </c:pt>
                  <c:pt idx="10">
                    <c:v>6.6568062893659885</c:v>
                  </c:pt>
                  <c:pt idx="11">
                    <c:v>5.1766498813322528</c:v>
                  </c:pt>
                  <c:pt idx="12">
                    <c:v>3.6375618139960011</c:v>
                  </c:pt>
                  <c:pt idx="13">
                    <c:v>11.032995435085979</c:v>
                  </c:pt>
                  <c:pt idx="14">
                    <c:v>3.9450318652349949</c:v>
                  </c:pt>
                  <c:pt idx="15">
                    <c:v>8.8863914347507489</c:v>
                  </c:pt>
                  <c:pt idx="16">
                    <c:v>5.9532945618904876</c:v>
                  </c:pt>
                  <c:pt idx="17">
                    <c:v>8.7412041142207499</c:v>
                  </c:pt>
                  <c:pt idx="18">
                    <c:v>6.879381633889011</c:v>
                  </c:pt>
                  <c:pt idx="19">
                    <c:v>2.4109866899264887</c:v>
                  </c:pt>
                  <c:pt idx="20">
                    <c:v>4.7687538749044904</c:v>
                  </c:pt>
                  <c:pt idx="21">
                    <c:v>7.0409954974302309</c:v>
                  </c:pt>
                  <c:pt idx="22">
                    <c:v>6.3322562632205006</c:v>
                  </c:pt>
                  <c:pt idx="23">
                    <c:v>5.8517193527762572</c:v>
                  </c:pt>
                  <c:pt idx="24">
                    <c:v>7.0238033442922472</c:v>
                  </c:pt>
                  <c:pt idx="25">
                    <c:v>3.1618411885865214</c:v>
                  </c:pt>
                  <c:pt idx="26">
                    <c:v>10.077713626721248</c:v>
                  </c:pt>
                  <c:pt idx="27">
                    <c:v>10.1309448905605</c:v>
                  </c:pt>
                  <c:pt idx="28">
                    <c:v>11.285561878086014</c:v>
                  </c:pt>
                  <c:pt idx="29">
                    <c:v>8.7358933288087428</c:v>
                  </c:pt>
                  <c:pt idx="30">
                    <c:v>4.649971686533263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12700" cap="flat" cmpd="sng" algn="ctr">
                <a:solidFill>
                  <a:schemeClr val="tx1"/>
                </a:solidFill>
                <a:round/>
              </a:ln>
              <a:effectLst/>
            </c:spPr>
          </c:errBars>
          <c:cat>
            <c:numRef>
              <c:f>'Box Chart Data'!$G$2:$G$43</c:f>
              <c:numCache>
                <c:formatCode>0</c:formatCode>
                <c:ptCount val="4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</c:numCache>
            </c:numRef>
          </c:cat>
          <c:val>
            <c:numRef>
              <c:f>'Box Chart Data'!$E$2:$E$32</c:f>
              <c:numCache>
                <c:formatCode>General</c:formatCode>
                <c:ptCount val="31"/>
                <c:pt idx="0">
                  <c:v>7.1044190110592353</c:v>
                </c:pt>
                <c:pt idx="1">
                  <c:v>8.3651585765112486</c:v>
                </c:pt>
                <c:pt idx="2">
                  <c:v>13.629196237515259</c:v>
                </c:pt>
                <c:pt idx="3">
                  <c:v>9.1560135207467681</c:v>
                </c:pt>
                <c:pt idx="4">
                  <c:v>8.6030103880070214</c:v>
                </c:pt>
                <c:pt idx="5">
                  <c:v>4.0106211238305036</c:v>
                </c:pt>
                <c:pt idx="6">
                  <c:v>7.9182537343624801</c:v>
                </c:pt>
                <c:pt idx="7">
                  <c:v>5.5818218861875266</c:v>
                </c:pt>
                <c:pt idx="8">
                  <c:v>3.5358283987287393</c:v>
                </c:pt>
                <c:pt idx="9">
                  <c:v>2.2696173023032316</c:v>
                </c:pt>
                <c:pt idx="10">
                  <c:v>4.5677365555230267</c:v>
                </c:pt>
                <c:pt idx="11">
                  <c:v>4.7334124775632631</c:v>
                </c:pt>
                <c:pt idx="12">
                  <c:v>6.9333767466149823</c:v>
                </c:pt>
                <c:pt idx="13">
                  <c:v>5.4845623486020258</c:v>
                </c:pt>
                <c:pt idx="14">
                  <c:v>4.7762332996240104</c:v>
                </c:pt>
                <c:pt idx="15">
                  <c:v>5.4199970901857455</c:v>
                </c:pt>
                <c:pt idx="16">
                  <c:v>8.0199280594765128</c:v>
                </c:pt>
                <c:pt idx="17">
                  <c:v>9.6231652019327498</c:v>
                </c:pt>
                <c:pt idx="18">
                  <c:v>1.4097378790434902</c:v>
                </c:pt>
                <c:pt idx="19">
                  <c:v>3.5732286245535079</c:v>
                </c:pt>
                <c:pt idx="20">
                  <c:v>14.045930421988004</c:v>
                </c:pt>
                <c:pt idx="21">
                  <c:v>4.8944088423907601</c:v>
                </c:pt>
                <c:pt idx="22">
                  <c:v>10.001183632158018</c:v>
                </c:pt>
                <c:pt idx="23">
                  <c:v>4.3838620298072328</c:v>
                </c:pt>
                <c:pt idx="24">
                  <c:v>4.2672006098277393</c:v>
                </c:pt>
                <c:pt idx="25">
                  <c:v>3.3067060695754833</c:v>
                </c:pt>
                <c:pt idx="26">
                  <c:v>2.5069302338682462</c:v>
                </c:pt>
                <c:pt idx="27">
                  <c:v>8.7152038299739729</c:v>
                </c:pt>
                <c:pt idx="28">
                  <c:v>6.5492655262849837</c:v>
                </c:pt>
                <c:pt idx="29">
                  <c:v>9.9632363021622723</c:v>
                </c:pt>
                <c:pt idx="30">
                  <c:v>6.6588051926687228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B34-42A3-BCF0-B62BB7B04E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053009176"/>
        <c:axId val="1053009568"/>
      </c:barChart>
      <c:scatterChart>
        <c:scatterStyle val="lineMarker"/>
        <c:varyColors val="0"/>
        <c:ser>
          <c:idx val="3"/>
          <c:order val="3"/>
          <c:tx>
            <c:strRef>
              <c:f>'Box Chart Data'!$H$1</c:f>
              <c:strCache>
                <c:ptCount val="1"/>
                <c:pt idx="0">
                  <c:v>Mean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8"/>
            <c:spPr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</c:spPr>
          </c:marker>
          <c:xVal>
            <c:numRef>
              <c:f>'Box Chart Data'!$G$2:$G$32</c:f>
              <c:numCache>
                <c:formatCode>0</c:formatCode>
                <c:ptCount val="3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</c:numCache>
            </c:numRef>
          </c:xVal>
          <c:yVal>
            <c:numRef>
              <c:f>'Box Chart Data'!$H$2:$H$32</c:f>
              <c:numCache>
                <c:formatCode>General</c:formatCode>
                <c:ptCount val="31"/>
                <c:pt idx="0">
                  <c:v>176.75431503030677</c:v>
                </c:pt>
                <c:pt idx="1">
                  <c:v>174.8476608417842</c:v>
                </c:pt>
                <c:pt idx="2">
                  <c:v>164.99746107623113</c:v>
                </c:pt>
                <c:pt idx="3">
                  <c:v>173.87547572357536</c:v>
                </c:pt>
                <c:pt idx="4">
                  <c:v>171.50845728702379</c:v>
                </c:pt>
                <c:pt idx="5">
                  <c:v>176.00439701096073</c:v>
                </c:pt>
                <c:pt idx="6">
                  <c:v>166.63746938405833</c:v>
                </c:pt>
                <c:pt idx="7">
                  <c:v>172.11686370137497</c:v>
                </c:pt>
                <c:pt idx="8">
                  <c:v>175.65696807405723</c:v>
                </c:pt>
                <c:pt idx="9">
                  <c:v>177.46517761307959</c:v>
                </c:pt>
                <c:pt idx="10">
                  <c:v>173.72873740825079</c:v>
                </c:pt>
                <c:pt idx="11">
                  <c:v>174.35835499417567</c:v>
                </c:pt>
                <c:pt idx="12">
                  <c:v>178.09690644258131</c:v>
                </c:pt>
                <c:pt idx="13">
                  <c:v>170.3036391504755</c:v>
                </c:pt>
                <c:pt idx="14">
                  <c:v>172.41924537729912</c:v>
                </c:pt>
                <c:pt idx="15">
                  <c:v>173.6340253471657</c:v>
                </c:pt>
                <c:pt idx="16">
                  <c:v>167.43552848619404</c:v>
                </c:pt>
                <c:pt idx="17">
                  <c:v>163.1882997163822</c:v>
                </c:pt>
                <c:pt idx="18">
                  <c:v>174.42196940369078</c:v>
                </c:pt>
                <c:pt idx="19">
                  <c:v>180.54255771710098</c:v>
                </c:pt>
                <c:pt idx="20">
                  <c:v>159.14978973976454</c:v>
                </c:pt>
                <c:pt idx="21">
                  <c:v>172.3173872084551</c:v>
                </c:pt>
                <c:pt idx="22">
                  <c:v>163.75333213208486</c:v>
                </c:pt>
                <c:pt idx="23">
                  <c:v>170.17558520835718</c:v>
                </c:pt>
                <c:pt idx="24">
                  <c:v>172.8539624483864</c:v>
                </c:pt>
                <c:pt idx="25">
                  <c:v>172.44249586938338</c:v>
                </c:pt>
                <c:pt idx="26">
                  <c:v>173.68965705301829</c:v>
                </c:pt>
                <c:pt idx="27">
                  <c:v>163.94420182650006</c:v>
                </c:pt>
                <c:pt idx="28">
                  <c:v>166.08280269922994</c:v>
                </c:pt>
                <c:pt idx="29">
                  <c:v>161.76227498502718</c:v>
                </c:pt>
                <c:pt idx="30">
                  <c:v>167.44619362970229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BB34-42A3-BCF0-B62BB7B04EC5}"/>
            </c:ext>
          </c:extLst>
        </c:ser>
        <c:ser>
          <c:idx val="4"/>
          <c:order val="4"/>
          <c:tx>
            <c:v>Outliers</c:v>
          </c:tx>
          <c:spPr>
            <a:ln w="25400" cap="rnd">
              <a:noFill/>
              <a:round/>
            </a:ln>
            <a:effectLst/>
          </c:spPr>
          <c:marker>
            <c:symbol val="x"/>
            <c:size val="8"/>
            <c:spPr>
              <a:noFill/>
              <a:ln w="12700">
                <a:solidFill>
                  <a:srgbClr val="FF0000"/>
                </a:solidFill>
              </a:ln>
              <a:effectLst/>
            </c:spPr>
          </c:marker>
          <c:xVal>
            <c:numRef>
              <c:f>'Outlier Data'!$A$2:$A$42</c:f>
              <c:numCache>
                <c:formatCode>0</c:formatCode>
                <c:ptCount val="41"/>
                <c:pt idx="0">
                  <c:v>8</c:v>
                </c:pt>
                <c:pt idx="1">
                  <c:v>9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11</c:v>
                </c:pt>
                <c:pt idx="6">
                  <c:v>12</c:v>
                </c:pt>
                <c:pt idx="7">
                  <c:v>15</c:v>
                </c:pt>
                <c:pt idx="8">
                  <c:v>17</c:v>
                </c:pt>
                <c:pt idx="9">
                  <c:v>18</c:v>
                </c:pt>
                <c:pt idx="10">
                  <c:v>19</c:v>
                </c:pt>
                <c:pt idx="11">
                  <c:v>19</c:v>
                </c:pt>
                <c:pt idx="12">
                  <c:v>19</c:v>
                </c:pt>
                <c:pt idx="13">
                  <c:v>20</c:v>
                </c:pt>
                <c:pt idx="14">
                  <c:v>21</c:v>
                </c:pt>
                <c:pt idx="15">
                  <c:v>21</c:v>
                </c:pt>
                <c:pt idx="16">
                  <c:v>22</c:v>
                </c:pt>
                <c:pt idx="17">
                  <c:v>23</c:v>
                </c:pt>
                <c:pt idx="18">
                  <c:v>23</c:v>
                </c:pt>
                <c:pt idx="19">
                  <c:v>23</c:v>
                </c:pt>
                <c:pt idx="20">
                  <c:v>24</c:v>
                </c:pt>
                <c:pt idx="21">
                  <c:v>24</c:v>
                </c:pt>
                <c:pt idx="22">
                  <c:v>26</c:v>
                </c:pt>
                <c:pt idx="23">
                  <c:v>27</c:v>
                </c:pt>
                <c:pt idx="24">
                  <c:v>28</c:v>
                </c:pt>
                <c:pt idx="25">
                  <c:v>30</c:v>
                </c:pt>
                <c:pt idx="26">
                  <c:v>30</c:v>
                </c:pt>
              </c:numCache>
            </c:numRef>
          </c:xVal>
          <c:yVal>
            <c:numRef>
              <c:f>'Outlier Data'!$B$2:$B$42</c:f>
              <c:numCache>
                <c:formatCode>0.00</c:formatCode>
                <c:ptCount val="41"/>
                <c:pt idx="0">
                  <c:v>123.628892129129</c:v>
                </c:pt>
                <c:pt idx="1">
                  <c:v>155.70328816451601</c:v>
                </c:pt>
                <c:pt idx="2">
                  <c:v>161.46989084548301</c:v>
                </c:pt>
                <c:pt idx="3">
                  <c:v>152.17844018596199</c:v>
                </c:pt>
                <c:pt idx="4">
                  <c:v>159.58535241093901</c:v>
                </c:pt>
                <c:pt idx="5">
                  <c:v>144.660555825362</c:v>
                </c:pt>
                <c:pt idx="6">
                  <c:v>135.613987662086</c:v>
                </c:pt>
                <c:pt idx="7">
                  <c:v>100.846743060676</c:v>
                </c:pt>
                <c:pt idx="8">
                  <c:v>129.06973727630901</c:v>
                </c:pt>
                <c:pt idx="9">
                  <c:v>107.85405543319899</c:v>
                </c:pt>
                <c:pt idx="10">
                  <c:v>124.051160767505</c:v>
                </c:pt>
                <c:pt idx="11">
                  <c:v>136.844122382661</c:v>
                </c:pt>
                <c:pt idx="12">
                  <c:v>153.933138429064</c:v>
                </c:pt>
                <c:pt idx="13">
                  <c:v>165.43182095717199</c:v>
                </c:pt>
                <c:pt idx="14">
                  <c:v>121.987572496482</c:v>
                </c:pt>
                <c:pt idx="15">
                  <c:v>93.3956401415182</c:v>
                </c:pt>
                <c:pt idx="16">
                  <c:v>141.97813892146601</c:v>
                </c:pt>
                <c:pt idx="17">
                  <c:v>128.56945466205499</c:v>
                </c:pt>
                <c:pt idx="18">
                  <c:v>121.169514973948</c:v>
                </c:pt>
                <c:pt idx="19">
                  <c:v>92.231337425260506</c:v>
                </c:pt>
                <c:pt idx="20">
                  <c:v>108.963103937124</c:v>
                </c:pt>
                <c:pt idx="21">
                  <c:v>62.4427759169171</c:v>
                </c:pt>
                <c:pt idx="22">
                  <c:v>134.68598084266799</c:v>
                </c:pt>
                <c:pt idx="23">
                  <c:v>133.805954285209</c:v>
                </c:pt>
                <c:pt idx="24">
                  <c:v>115.760699054996</c:v>
                </c:pt>
                <c:pt idx="25">
                  <c:v>112.770916224685</c:v>
                </c:pt>
                <c:pt idx="26">
                  <c:v>111.695568903422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BB34-42A3-BCF0-B62BB7B04E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53009176"/>
        <c:axId val="1053009568"/>
      </c:scatterChart>
      <c:dateAx>
        <c:axId val="10530091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Day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27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53009568"/>
        <c:crosses val="autoZero"/>
        <c:auto val="0"/>
        <c:lblOffset val="100"/>
        <c:baseTimeUnit val="days"/>
      </c:dateAx>
      <c:valAx>
        <c:axId val="1053009568"/>
        <c:scaling>
          <c:orientation val="minMax"/>
          <c:max val="2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CPS1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53009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1"/>
        <c:delete val="1"/>
      </c:legendEntry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5498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16.1mHz on avg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0526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7719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1142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8974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2141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BAL-003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4738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OP2018: FRO = -381.0, </a:t>
            </a:r>
            <a:r>
              <a:rPr lang="en-US" baseline="0" dirty="0" err="1"/>
              <a:t>FRM_median</a:t>
            </a:r>
            <a:r>
              <a:rPr lang="en-US" baseline="0" dirty="0"/>
              <a:t> = -843.17, </a:t>
            </a:r>
            <a:r>
              <a:rPr lang="en-US" baseline="0" dirty="0" err="1"/>
              <a:t>FRM_average</a:t>
            </a:r>
            <a:r>
              <a:rPr lang="en-US" baseline="0" dirty="0"/>
              <a:t> = -959.7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OP2019: FRO = -381.0, </a:t>
            </a:r>
            <a:r>
              <a:rPr lang="en-US" baseline="0" dirty="0" err="1"/>
              <a:t>FRM_median</a:t>
            </a:r>
            <a:r>
              <a:rPr lang="en-US" baseline="0" dirty="0"/>
              <a:t> = -811.14, </a:t>
            </a:r>
            <a:r>
              <a:rPr lang="en-US" baseline="0" dirty="0" err="1"/>
              <a:t>FRM_average</a:t>
            </a:r>
            <a:r>
              <a:rPr lang="en-US" baseline="0" dirty="0"/>
              <a:t> = -892.5</a:t>
            </a:r>
          </a:p>
          <a:p>
            <a:r>
              <a:rPr lang="en-US" baseline="0" dirty="0"/>
              <a:t>OP2020: FRO = -425.0, FRM median = -789.34, FRM average = -879.0</a:t>
            </a:r>
          </a:p>
          <a:p>
            <a:r>
              <a:rPr lang="en-US" baseline="0" dirty="0"/>
              <a:t>OP2021: FRO = 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897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dirty="0">
                <a:effectLst/>
                <a:latin typeface="Arial" panose="020B0604020202020204" pitchFamily="34" charset="0"/>
              </a:rPr>
              <a:t>30,450,997</a:t>
            </a:r>
            <a:r>
              <a:rPr lang="en-US" sz="2800" dirty="0"/>
              <a:t>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MWh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2234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dirty="0">
                <a:effectLst/>
                <a:latin typeface="Arial" panose="020B0604020202020204" pitchFamily="34" charset="0"/>
              </a:rPr>
              <a:t>11,016,900</a:t>
            </a:r>
            <a:r>
              <a:rPr lang="en-US" sz="2800" dirty="0"/>
              <a:t>  </a:t>
            </a:r>
            <a:r>
              <a:rPr lang="en-US" dirty="0"/>
              <a:t>  M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</a:p>
          <a:p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8719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effectLst/>
                <a:latin typeface="Arial" panose="020B0604020202020204" pitchFamily="34" charset="0"/>
              </a:rPr>
              <a:t>36.18%</a:t>
            </a:r>
            <a:r>
              <a:rPr lang="en-US" sz="2800" dirty="0"/>
              <a:t>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076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3313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dirty="0">
                <a:effectLst/>
                <a:latin typeface="Arial" panose="020B0604020202020204" pitchFamily="34" charset="0"/>
              </a:rPr>
              <a:t>1,773,088</a:t>
            </a:r>
            <a:r>
              <a:rPr lang="en-US" sz="2800" dirty="0"/>
              <a:t>  </a:t>
            </a:r>
            <a:r>
              <a:rPr lang="en-US" dirty="0"/>
              <a:t> MWh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5085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effectLst/>
                <a:latin typeface="Arial" panose="020B0604020202020204" pitchFamily="34" charset="0"/>
              </a:rPr>
              <a:t>5.82%</a:t>
            </a:r>
            <a:r>
              <a:rPr lang="en-US" sz="280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0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Minimum Inertia</a:t>
            </a:r>
            <a:r>
              <a:rPr lang="en-US" baseline="0" dirty="0"/>
              <a:t> =114,674 MW*s on 3/21/2022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Previous Minimum was 109,029 MW*s on 3/22/2021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Data: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accent2"/>
                </a:solidFill>
              </a:rPr>
              <a:t>Mean: </a:t>
            </a:r>
            <a:r>
              <a:rPr lang="en-US" sz="1600" b="1" baseline="0" dirty="0">
                <a:solidFill>
                  <a:schemeClr val="accent2"/>
                </a:solidFill>
              </a:rPr>
              <a:t>144,298</a:t>
            </a:r>
            <a:r>
              <a:rPr lang="en-US" sz="1600" b="1" baseline="0" dirty="0"/>
              <a:t> </a:t>
            </a:r>
            <a:r>
              <a:rPr lang="en-US" sz="1600" b="1" dirty="0">
                <a:solidFill>
                  <a:schemeClr val="accent2"/>
                </a:solidFill>
              </a:rPr>
              <a:t>MW*s</a:t>
            </a:r>
            <a:endParaRPr lang="en-US" sz="1600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accent2"/>
                </a:solidFill>
              </a:rPr>
              <a:t>Max: </a:t>
            </a:r>
            <a:r>
              <a:rPr lang="en-US" sz="1600" b="1" dirty="0">
                <a:solidFill>
                  <a:schemeClr val="accent2"/>
                </a:solidFill>
              </a:rPr>
              <a:t>246,062 MW*s</a:t>
            </a:r>
            <a:r>
              <a:rPr lang="en-US" sz="1600" b="1" baseline="0" dirty="0">
                <a:solidFill>
                  <a:schemeClr val="accent2"/>
                </a:solidFill>
              </a:rPr>
              <a:t>  </a:t>
            </a:r>
            <a:r>
              <a:rPr lang="en-US" sz="1600" dirty="0">
                <a:solidFill>
                  <a:schemeClr val="accent2"/>
                </a:solidFill>
              </a:rPr>
              <a:t>on Mar 8th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accent2"/>
                </a:solidFill>
              </a:rPr>
              <a:t>Min: </a:t>
            </a:r>
            <a:r>
              <a:rPr lang="en-US" sz="1600" b="1" baseline="0" dirty="0">
                <a:solidFill>
                  <a:schemeClr val="accent2"/>
                </a:solidFill>
              </a:rPr>
              <a:t>114,674</a:t>
            </a:r>
            <a:r>
              <a:rPr lang="en-US" sz="1600" b="1" dirty="0">
                <a:solidFill>
                  <a:schemeClr val="accent2"/>
                </a:solidFill>
              </a:rPr>
              <a:t> MW*s</a:t>
            </a:r>
            <a:r>
              <a:rPr lang="en-US" sz="1600" b="1" baseline="0" dirty="0">
                <a:solidFill>
                  <a:schemeClr val="accent2"/>
                </a:solidFill>
              </a:rPr>
              <a:t> </a:t>
            </a:r>
            <a:r>
              <a:rPr lang="en-US" sz="1600" b="1" dirty="0">
                <a:solidFill>
                  <a:schemeClr val="accent2"/>
                </a:solidFill>
              </a:rPr>
              <a:t> </a:t>
            </a:r>
            <a:r>
              <a:rPr lang="en-US" sz="1600" dirty="0">
                <a:solidFill>
                  <a:schemeClr val="accent2"/>
                </a:solidFill>
              </a:rPr>
              <a:t>on Mar 21st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496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510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	</a:t>
            </a:r>
            <a:r>
              <a:rPr lang="en-US" b="1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93.4%@ 3/21/2022 HE 14:00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Expected Generation Deviation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Between 1:30-2:00pm the Expected gen dev remained negative. The largest expected gen dev was -2320 MW @ 1:51pm with signification contribution from solar and wind generation.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IRR Ramps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Between 1:45-1:55pm wind ramped down by ~700MW and solar ramped down by ~300MW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lang="en-US" b="1" baseline="0" dirty="0"/>
              <a:t>    Regulation</a:t>
            </a:r>
            <a:r>
              <a:rPr lang="en-US" baseline="0" dirty="0"/>
              <a:t>: Regulation up was exhausted during most of the second half of the hour. A 350 MW SCED manual offset  was applied and 620 MW of RRS was deployed.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1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2. 	92.2% @ 3/23/2022 HE 21:00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Expected Generation Deviation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Expected gen dev remained negative for the hour. The largest expected gen dev was -2660 MW @ 8:54pm with signification contribution from thermal resources and wind generation.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IRR Ramps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Between 8:40pm to 9:00pm wind ramped down by ~1750 MW.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lang="en-US" b="1" baseline="0" dirty="0"/>
              <a:t>    Regulation</a:t>
            </a:r>
            <a:r>
              <a:rPr lang="en-US" baseline="0" dirty="0"/>
              <a:t>: Regulation up was exhausted during the second half of the hour. Multiple SCED offsets were applied, the largest being a 350 MW SCED manual offset.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1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3.	62.4%@ 3/24/2022 HE 20:00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Expected Generation Deviation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Expected gen dev remained negative for the whole hour. The largest expected gen dev was -4247 MW @ 7:30pm with signification contribution from solar and wind generation.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IRR Ramps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Between 7:00pm and 8:00pm, solar ramped down ~3,900 MW and wind ramped down ~2,000 MW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lang="en-US" b="1" baseline="0" dirty="0"/>
              <a:t>    Regulation</a:t>
            </a:r>
            <a:r>
              <a:rPr lang="en-US" baseline="0" dirty="0"/>
              <a:t>: Regulation up was exhausted during first half of the hour. Multiple SCED offsets were applied, the largest being a 500 MW SCED manual offset.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01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3474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422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7877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1600" dirty="0">
                <a:solidFill>
                  <a:schemeClr val="accent2"/>
                </a:solidFill>
              </a:rPr>
              <a:t>Mean: 15.17 mHz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Min: 12.43 mHz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Max: 19.2 mHz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7790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900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 goes here.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5181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/>
              <a:t>Footer text goes here.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1694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31350" y="0"/>
            <a:ext cx="591265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Footer text goes here.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0" y="1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914400" y="6019800"/>
            <a:ext cx="1" cy="8229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0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12906" y="2413338"/>
            <a:ext cx="56460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ERCOT Frequency Control Report</a:t>
            </a:r>
          </a:p>
          <a:p>
            <a:r>
              <a:rPr lang="en-US" b="1" dirty="0"/>
              <a:t>March 2022</a:t>
            </a:r>
          </a:p>
          <a:p>
            <a:endParaRPr lang="en-US" dirty="0"/>
          </a:p>
          <a:p>
            <a:r>
              <a:rPr lang="en-US" dirty="0"/>
              <a:t>ERCOT</a:t>
            </a:r>
          </a:p>
          <a:p>
            <a:r>
              <a:rPr lang="en-US" dirty="0"/>
              <a:t>Operations Planning</a:t>
            </a:r>
          </a:p>
          <a:p>
            <a:endParaRPr lang="en-US" dirty="0"/>
          </a:p>
          <a:p>
            <a:r>
              <a:rPr lang="en-US" dirty="0"/>
              <a:t>PDCWG | April 20</a:t>
            </a:r>
            <a:r>
              <a:rPr lang="en-US" baseline="30000" dirty="0"/>
              <a:t>th</a:t>
            </a:r>
            <a:r>
              <a:rPr lang="en-US" dirty="0"/>
              <a:t>, 2022</a:t>
            </a:r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RMS1 of ERCOT Frequency by Month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D4315B-4ABD-4EF0-84C2-984DAA7EDB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368" y="762000"/>
            <a:ext cx="8669263" cy="548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769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Frequency Profile Comparison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067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Profile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82FEE7-EECF-4D3D-8CC6-E2A2810FB7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320" y="762000"/>
            <a:ext cx="867536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282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Profile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C85323-C7FF-4831-AF3A-FC69ECB2BC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320" y="914400"/>
            <a:ext cx="867536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051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Time Error Correction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5913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Daily Time Error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DA05D8-4695-4727-873C-7E7D80F98E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223" y="990599"/>
            <a:ext cx="8687553" cy="5181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648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Error Corrections Log 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There have been no time error corrections since December 2016</a:t>
            </a:r>
          </a:p>
        </p:txBody>
      </p:sp>
    </p:spTree>
    <p:extLst>
      <p:ext uri="{BB962C8B-B14F-4D97-AF65-F5344CB8AC3E}">
        <p14:creationId xmlns:p14="http://schemas.microsoft.com/office/powerpoint/2010/main" val="19553938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BAL-003 Performance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27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4805"/>
            <a:ext cx="7886700" cy="150588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Op. Year 2020 BAL-003 Selected Events – Update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1D93BD3E-1E9A-4970-A6F7-E7AC52762E0C}" type="slidenum">
              <a:rPr lang="en-US" smtClean="0"/>
              <a:pPr algn="r">
                <a:spcAft>
                  <a:spcPts val="600"/>
                </a:spcAft>
              </a:pPr>
              <a:t>18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3B2765-2EA3-40DA-9926-6C13F09567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790" y="2266950"/>
            <a:ext cx="869442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8677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Op. Year 2020 BAL-003 FRM Performance - Update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FCA1F2C-2AFC-47EB-8118-95191504D8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4800" y="2819399"/>
            <a:ext cx="8534400" cy="121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083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458200" cy="411208"/>
          </a:xfrm>
        </p:spPr>
        <p:txBody>
          <a:bodyPr/>
          <a:lstStyle/>
          <a:p>
            <a:r>
              <a:rPr lang="en-US" dirty="0"/>
              <a:t>Summary of March 2022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967" y="1583158"/>
            <a:ext cx="4114800" cy="4110831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accent2"/>
                </a:solidFill>
              </a:rPr>
              <a:t>CPS1: </a:t>
            </a:r>
            <a:r>
              <a:rPr lang="en-US" sz="1800" b="1" dirty="0">
                <a:solidFill>
                  <a:schemeClr val="accent2"/>
                </a:solidFill>
              </a:rPr>
              <a:t>171.07%</a:t>
            </a:r>
            <a:endParaRPr lang="en-US" sz="1800" dirty="0">
              <a:solidFill>
                <a:schemeClr val="accent2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accent2"/>
                </a:solidFill>
              </a:rPr>
              <a:t>Current CPS1 12-Month Rolling Average: </a:t>
            </a:r>
            <a:r>
              <a:rPr lang="en-US" sz="1800" b="1" dirty="0">
                <a:solidFill>
                  <a:schemeClr val="accent2"/>
                </a:solidFill>
              </a:rPr>
              <a:t>171.65%</a:t>
            </a:r>
            <a:endParaRPr lang="en-US" sz="1800" dirty="0">
              <a:solidFill>
                <a:schemeClr val="accent2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1800" b="1" dirty="0">
                <a:solidFill>
                  <a:schemeClr val="accent2"/>
                </a:solidFill>
              </a:rPr>
              <a:t>0</a:t>
            </a:r>
            <a:r>
              <a:rPr lang="en-US" sz="1800" dirty="0">
                <a:solidFill>
                  <a:schemeClr val="accent2"/>
                </a:solidFill>
              </a:rPr>
              <a:t> BAAL Exceedance(s)</a:t>
            </a:r>
          </a:p>
          <a:p>
            <a:pPr>
              <a:spcBef>
                <a:spcPts val="600"/>
              </a:spcBef>
            </a:pPr>
            <a:r>
              <a:rPr lang="en-US" sz="1800" b="1" dirty="0">
                <a:solidFill>
                  <a:schemeClr val="accent2"/>
                </a:solidFill>
              </a:rPr>
              <a:t>3</a:t>
            </a:r>
            <a:r>
              <a:rPr lang="en-US" sz="1800" b="1">
                <a:solidFill>
                  <a:schemeClr val="accent2"/>
                </a:solidFill>
              </a:rPr>
              <a:t> </a:t>
            </a:r>
            <a:r>
              <a:rPr lang="en-US" sz="1800" dirty="0">
                <a:solidFill>
                  <a:schemeClr val="accent2"/>
                </a:solidFill>
              </a:rPr>
              <a:t>hourly CPS1 score below 100%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accent2"/>
                </a:solidFill>
              </a:rPr>
              <a:t>BAAL-003 Events have updated through 2020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accent2"/>
                </a:solidFill>
              </a:rPr>
              <a:t>2020 BAAL-003 FRM Performance: </a:t>
            </a:r>
            <a:r>
              <a:rPr lang="en-US" sz="1800" b="1" dirty="0">
                <a:solidFill>
                  <a:schemeClr val="accent2"/>
                </a:solidFill>
              </a:rPr>
              <a:t>-789.34</a:t>
            </a:r>
          </a:p>
          <a:p>
            <a:endParaRPr lang="en-US" sz="1800" dirty="0">
              <a:solidFill>
                <a:schemeClr val="accent2"/>
              </a:solidFill>
            </a:endParaRPr>
          </a:p>
          <a:p>
            <a:pPr marL="457200" lvl="1" indent="0">
              <a:buNone/>
            </a:pPr>
            <a:endParaRPr lang="en-US" sz="1800" dirty="0">
              <a:solidFill>
                <a:schemeClr val="accent2"/>
              </a:solidFill>
            </a:endParaRPr>
          </a:p>
          <a:p>
            <a:pPr marL="457200" lvl="1" indent="0">
              <a:buNone/>
            </a:pPr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0600" y="6561139"/>
            <a:ext cx="457200" cy="168766"/>
          </a:xfrm>
        </p:spPr>
        <p:txBody>
          <a:bodyPr/>
          <a:lstStyle/>
          <a:p>
            <a:fld id="{1D93BD3E-1E9A-4970-A6F7-E7AC52762E0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50978" y="1524000"/>
            <a:ext cx="4516821" cy="4724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accent2"/>
                </a:solidFill>
              </a:rPr>
              <a:t>2022 RMS1 Statistics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Mean: </a:t>
            </a:r>
            <a:r>
              <a:rPr lang="en-US" sz="1600" b="1" dirty="0">
                <a:solidFill>
                  <a:schemeClr val="accent2"/>
                </a:solidFill>
              </a:rPr>
              <a:t>15.17</a:t>
            </a:r>
            <a:r>
              <a:rPr lang="en-US" sz="1600" dirty="0">
                <a:solidFill>
                  <a:schemeClr val="accent2"/>
                </a:solidFill>
              </a:rPr>
              <a:t> mHz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Min: </a:t>
            </a:r>
            <a:r>
              <a:rPr lang="en-US" sz="1600" b="1" dirty="0">
                <a:solidFill>
                  <a:schemeClr val="accent2"/>
                </a:solidFill>
              </a:rPr>
              <a:t>12.43</a:t>
            </a:r>
            <a:r>
              <a:rPr lang="en-US" sz="1600" dirty="0">
                <a:solidFill>
                  <a:schemeClr val="accent2"/>
                </a:solidFill>
              </a:rPr>
              <a:t> mHz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Max: </a:t>
            </a:r>
            <a:r>
              <a:rPr lang="en-US" sz="1600" b="1" dirty="0">
                <a:solidFill>
                  <a:schemeClr val="accent2"/>
                </a:solidFill>
              </a:rPr>
              <a:t>19.20</a:t>
            </a:r>
            <a:r>
              <a:rPr lang="en-US" sz="1600" dirty="0">
                <a:solidFill>
                  <a:schemeClr val="accent2"/>
                </a:solidFill>
              </a:rPr>
              <a:t> mHz</a:t>
            </a:r>
          </a:p>
          <a:p>
            <a:r>
              <a:rPr lang="en-US" sz="1800" dirty="0">
                <a:solidFill>
                  <a:schemeClr val="accent2"/>
                </a:solidFill>
              </a:rPr>
              <a:t>Energy Statistics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Total Energy: </a:t>
            </a:r>
            <a:r>
              <a:rPr lang="en-US" sz="1600" b="1" dirty="0">
                <a:solidFill>
                  <a:schemeClr val="accent2"/>
                </a:solidFill>
              </a:rPr>
              <a:t>30,450,997 MWh</a:t>
            </a:r>
            <a:endParaRPr lang="en-US" sz="1600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Wind Energy: </a:t>
            </a:r>
            <a:r>
              <a:rPr lang="en-US" sz="1600" b="1" dirty="0">
                <a:solidFill>
                  <a:schemeClr val="accent2"/>
                </a:solidFill>
              </a:rPr>
              <a:t>11,016,800</a:t>
            </a:r>
            <a:r>
              <a:rPr lang="en-US" sz="1600" dirty="0">
                <a:solidFill>
                  <a:schemeClr val="accent2"/>
                </a:solidFill>
              </a:rPr>
              <a:t> </a:t>
            </a:r>
            <a:r>
              <a:rPr lang="en-US" sz="1600" b="1" dirty="0">
                <a:solidFill>
                  <a:schemeClr val="accent2"/>
                </a:solidFill>
              </a:rPr>
              <a:t>MWh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Percent Energy from Wind: </a:t>
            </a:r>
            <a:r>
              <a:rPr lang="en-US" sz="1600" b="1" dirty="0">
                <a:solidFill>
                  <a:schemeClr val="accent2"/>
                </a:solidFill>
              </a:rPr>
              <a:t>36.18 % 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Solar Energy: </a:t>
            </a:r>
            <a:r>
              <a:rPr lang="en-US" sz="1600" b="1" dirty="0">
                <a:solidFill>
                  <a:schemeClr val="accent2"/>
                </a:solidFill>
              </a:rPr>
              <a:t>1,773,088 MWh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Percent Energy from Solar: </a:t>
            </a:r>
            <a:r>
              <a:rPr lang="en-US" sz="1600" b="1" dirty="0">
                <a:solidFill>
                  <a:schemeClr val="accent2"/>
                </a:solidFill>
              </a:rPr>
              <a:t>5.82%</a:t>
            </a:r>
          </a:p>
          <a:p>
            <a:r>
              <a:rPr lang="en-US" sz="1800" dirty="0">
                <a:solidFill>
                  <a:schemeClr val="accent2"/>
                </a:solidFill>
              </a:rPr>
              <a:t>Minimum System Inertia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Mean: </a:t>
            </a:r>
            <a:r>
              <a:rPr lang="en-US" sz="1600" b="1" dirty="0">
                <a:solidFill>
                  <a:schemeClr val="accent2"/>
                </a:solidFill>
              </a:rPr>
              <a:t>144,298</a:t>
            </a:r>
            <a:r>
              <a:rPr lang="en-US" sz="1600" dirty="0">
                <a:solidFill>
                  <a:schemeClr val="accent2"/>
                </a:solidFill>
              </a:rPr>
              <a:t> MW*s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Max: </a:t>
            </a:r>
            <a:r>
              <a:rPr lang="en-US" sz="1600" b="1" dirty="0">
                <a:solidFill>
                  <a:schemeClr val="accent2"/>
                </a:solidFill>
              </a:rPr>
              <a:t>246,062</a:t>
            </a:r>
            <a:r>
              <a:rPr lang="en-US" sz="1600" dirty="0">
                <a:solidFill>
                  <a:schemeClr val="accent2"/>
                </a:solidFill>
              </a:rPr>
              <a:t> MW*s on March 8th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Min: </a:t>
            </a:r>
            <a:r>
              <a:rPr lang="en-US" sz="1600" b="1" dirty="0">
                <a:solidFill>
                  <a:schemeClr val="accent2"/>
                </a:solidFill>
              </a:rPr>
              <a:t>114,674</a:t>
            </a:r>
            <a:r>
              <a:rPr lang="en-US" sz="1600" dirty="0">
                <a:solidFill>
                  <a:schemeClr val="accent2"/>
                </a:solidFill>
              </a:rPr>
              <a:t> MW*s on March 21st</a:t>
            </a:r>
          </a:p>
          <a:p>
            <a:pPr lvl="1"/>
            <a:endParaRPr lang="en-US" sz="1600" dirty="0">
              <a:solidFill>
                <a:schemeClr val="accent2"/>
              </a:solidFill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25964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ERCOT Energy Statistics</a:t>
            </a:r>
          </a:p>
        </p:txBody>
      </p:sp>
    </p:spTree>
    <p:extLst>
      <p:ext uri="{BB962C8B-B14F-4D97-AF65-F5344CB8AC3E}">
        <p14:creationId xmlns:p14="http://schemas.microsoft.com/office/powerpoint/2010/main" val="12752102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Energy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386ACA-8C01-45F3-9FB5-DBEF80FEE7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272" y="914400"/>
            <a:ext cx="8681456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2293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Energy from Wind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28EB5F-B998-43A3-836B-EDE756ACEF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272" y="914400"/>
            <a:ext cx="8681456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6945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% Energy from Wind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73F9AE-2175-4746-8429-D638E1599B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320" y="974724"/>
            <a:ext cx="8675360" cy="527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7000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Energy From Solar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3892B3-6563-4343-8EAF-8D947CE36E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223" y="914400"/>
            <a:ext cx="8687553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7231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% Energy from Solar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DB3BC7-A335-4A6A-A6AE-11092AD6F8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320" y="914400"/>
            <a:ext cx="867536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5130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ERCOT System Inertia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9449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Minimum System Inertia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29C530-BE08-4DA1-8C8E-0112536836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272" y="914400"/>
            <a:ext cx="8681456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3648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dirty="0"/>
              <a:t>Questions?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777669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Frequency Control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CPS1, BAAL, &amp; RMS1</a:t>
            </a:r>
          </a:p>
        </p:txBody>
      </p:sp>
    </p:spTree>
    <p:extLst>
      <p:ext uri="{BB962C8B-B14F-4D97-AF65-F5344CB8AC3E}">
        <p14:creationId xmlns:p14="http://schemas.microsoft.com/office/powerpoint/2010/main" val="3330749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8110786"/>
              </p:ext>
            </p:extLst>
          </p:nvPr>
        </p:nvGraphicFramePr>
        <p:xfrm>
          <a:off x="272095" y="805976"/>
          <a:ext cx="8599810" cy="5726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Hourly CPS1 by Day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C01715-9BE6-4443-AEA8-FA0133CBF18C}"/>
              </a:ext>
            </a:extLst>
          </p:cNvPr>
          <p:cNvSpPr txBox="1"/>
          <p:nvPr/>
        </p:nvSpPr>
        <p:spPr>
          <a:xfrm>
            <a:off x="4724400" y="4495800"/>
            <a:ext cx="2954123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Mar-22 CPS1 (%): 171.07</a:t>
            </a:r>
          </a:p>
        </p:txBody>
      </p:sp>
    </p:spTree>
    <p:extLst>
      <p:ext uri="{BB962C8B-B14F-4D97-AF65-F5344CB8AC3E}">
        <p14:creationId xmlns:p14="http://schemas.microsoft.com/office/powerpoint/2010/main" val="788465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BAAL Exceedances &amp; Violations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There are 0 BAAL exceedance(s) in March</a:t>
            </a:r>
            <a:endParaRPr lang="en-US" sz="1600" dirty="0"/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134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B71224-FAD4-4441-ACC2-A28F68EB5D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320" y="838200"/>
            <a:ext cx="8675360" cy="5257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15-Minute Average CPS1%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D9106B-A6D0-4D72-A1A1-7E20BE935457}"/>
              </a:ext>
            </a:extLst>
          </p:cNvPr>
          <p:cNvSpPr txBox="1"/>
          <p:nvPr/>
        </p:nvSpPr>
        <p:spPr>
          <a:xfrm>
            <a:off x="5029200" y="1143000"/>
            <a:ext cx="2954123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Mar-22 CPS1 (%): 171.07</a:t>
            </a:r>
          </a:p>
        </p:txBody>
      </p:sp>
    </p:spTree>
    <p:extLst>
      <p:ext uri="{BB962C8B-B14F-4D97-AF65-F5344CB8AC3E}">
        <p14:creationId xmlns:p14="http://schemas.microsoft.com/office/powerpoint/2010/main" val="324934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12-Month Rolling Average CPS1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0C1184-3CCF-4EBF-B8BB-12CB2FD8AC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787096"/>
            <a:ext cx="7620000" cy="53371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37039C-8260-4EBA-91BA-EB053787D2CC}"/>
              </a:ext>
            </a:extLst>
          </p:cNvPr>
          <p:cNvSpPr txBox="1"/>
          <p:nvPr/>
        </p:nvSpPr>
        <p:spPr>
          <a:xfrm>
            <a:off x="3886200" y="1066800"/>
            <a:ext cx="3693319" cy="307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400" dirty="0"/>
              <a:t>Current 12-Month Rolling Average: 171.65%</a:t>
            </a:r>
          </a:p>
        </p:txBody>
      </p:sp>
    </p:spTree>
    <p:extLst>
      <p:ext uri="{BB962C8B-B14F-4D97-AF65-F5344CB8AC3E}">
        <p14:creationId xmlns:p14="http://schemas.microsoft.com/office/powerpoint/2010/main" val="129660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RMS1 of ERCOT Frequency by Year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BDD096-4BD8-4B96-AB27-420AAFEC1D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465" y="761769"/>
            <a:ext cx="8657070" cy="5334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047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RMS1 of ERCOT Frequency by Month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46D5FF-0F8C-4C59-8962-5B9C2CE153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368" y="609355"/>
            <a:ext cx="8669263" cy="563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052182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86AC9E6-93EC-408A-81EA-765D121FF0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248F63C-08AC-4CDD-B36F-0851B11853CB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c34af464-7aa1-4edd-9be4-83dffc1cb926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0884B7F-5407-4A7E-885F-D19D0E5ED72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84635</TotalTime>
  <Words>746</Words>
  <Application>Microsoft Office PowerPoint</Application>
  <PresentationFormat>On-screen Show (4:3)</PresentationFormat>
  <Paragraphs>164</Paragraphs>
  <Slides>28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Source Sans Pro</vt:lpstr>
      <vt:lpstr>1_Custom Design</vt:lpstr>
      <vt:lpstr>Office Theme</vt:lpstr>
      <vt:lpstr>Custom Design</vt:lpstr>
      <vt:lpstr>PowerPoint Presentation</vt:lpstr>
      <vt:lpstr>Summary of March 2022</vt:lpstr>
      <vt:lpstr>Frequency Control</vt:lpstr>
      <vt:lpstr>Hourly CPS1 by Day</vt:lpstr>
      <vt:lpstr>BAAL Exceedances &amp; Violations</vt:lpstr>
      <vt:lpstr>15-Minute Average CPS1%</vt:lpstr>
      <vt:lpstr>12-Month Rolling Average CPS1</vt:lpstr>
      <vt:lpstr>Daily RMS1 of ERCOT Frequency by Year</vt:lpstr>
      <vt:lpstr>Daily RMS1 of ERCOT Frequency by Month</vt:lpstr>
      <vt:lpstr>Daily RMS1 of ERCOT Frequency by Month</vt:lpstr>
      <vt:lpstr>Frequency Profile Comparison</vt:lpstr>
      <vt:lpstr>Frequency Profile Comparison</vt:lpstr>
      <vt:lpstr>Frequency Profile Comparison</vt:lpstr>
      <vt:lpstr>Time Error Correction</vt:lpstr>
      <vt:lpstr>ERCOT Daily Time Error</vt:lpstr>
      <vt:lpstr>Time Error Corrections Log Summary</vt:lpstr>
      <vt:lpstr>BAL-003 Performance</vt:lpstr>
      <vt:lpstr>Op. Year 2020 BAL-003 Selected Events – Update</vt:lpstr>
      <vt:lpstr>Op. Year 2020 BAL-003 FRM Performance - Update</vt:lpstr>
      <vt:lpstr>ERCOT Energy Statistics</vt:lpstr>
      <vt:lpstr>Total Energy</vt:lpstr>
      <vt:lpstr>Total Energy from Wind Generation</vt:lpstr>
      <vt:lpstr>% Energy from Wind Generation</vt:lpstr>
      <vt:lpstr>Total Energy From Solar Generation</vt:lpstr>
      <vt:lpstr>% Energy from Solar Generation</vt:lpstr>
      <vt:lpstr>ERCOT System Inertia</vt:lpstr>
      <vt:lpstr>Daily Minimum System Inertia</vt:lpstr>
      <vt:lpstr>Questions?</vt:lpstr>
    </vt:vector>
  </TitlesOfParts>
  <Company>The Electric Reliability Council of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Jasper, Madeline</cp:lastModifiedBy>
  <cp:revision>1213</cp:revision>
  <cp:lastPrinted>2016-01-21T20:53:15Z</cp:lastPrinted>
  <dcterms:created xsi:type="dcterms:W3CDTF">2016-01-21T15:20:31Z</dcterms:created>
  <dcterms:modified xsi:type="dcterms:W3CDTF">2022-04-18T20:16:26Z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</Properties>
</file>