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67" r:id="rId7"/>
    <p:sldId id="268" r:id="rId8"/>
    <p:sldId id="270" r:id="rId9"/>
    <p:sldId id="272" r:id="rId10"/>
    <p:sldId id="273" r:id="rId11"/>
    <p:sldId id="274" r:id="rId12"/>
    <p:sldId id="275" r:id="rId13"/>
    <p:sldId id="292" r:id="rId14"/>
    <p:sldId id="289" r:id="rId15"/>
    <p:sldId id="291" r:id="rId16"/>
    <p:sldId id="280" r:id="rId17"/>
    <p:sldId id="282" r:id="rId18"/>
    <p:sldId id="285" r:id="rId19"/>
    <p:sldId id="283" r:id="rId20"/>
    <p:sldId id="286" r:id="rId21"/>
    <p:sldId id="287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31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rgeLoadInterconnection@ercot.com" TargetMode="External"/><Relationship Id="rId2" Type="http://schemas.openxmlformats.org/officeDocument/2006/relationships/hyperlink" Target="https://www.ercot.com/committees/tac/lfltf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General Updates</a:t>
            </a:r>
            <a:endParaRPr lang="en-US" sz="32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fld id="{BB73FCCD-29FA-4DA2-8A9F-9757D505760F}" type="datetime4">
              <a:rPr lang="en-US" smtClean="0">
                <a:solidFill>
                  <a:schemeClr val="tx2"/>
                </a:solidFill>
              </a:rPr>
              <a:t>April 18, 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from “old-style” to “new-style” DGR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8C78A1-E03A-4225-BF35-556358333E7D}"/>
              </a:ext>
            </a:extLst>
          </p:cNvPr>
          <p:cNvCxnSpPr/>
          <p:nvPr/>
        </p:nvCxnSpPr>
        <p:spPr>
          <a:xfrm>
            <a:off x="2886413" y="2904091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1F0EC3-E64C-46F2-9BA6-403C2334F250}"/>
              </a:ext>
            </a:extLst>
          </p:cNvPr>
          <p:cNvCxnSpPr>
            <a:endCxn id="10" idx="0"/>
          </p:cNvCxnSpPr>
          <p:nvPr/>
        </p:nvCxnSpPr>
        <p:spPr>
          <a:xfrm flipH="1">
            <a:off x="3249493" y="2086491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32CC315-04A3-4CE1-8698-531989D5AD45}"/>
              </a:ext>
            </a:extLst>
          </p:cNvPr>
          <p:cNvSpPr/>
          <p:nvPr/>
        </p:nvSpPr>
        <p:spPr>
          <a:xfrm>
            <a:off x="3149486" y="2295277"/>
            <a:ext cx="200014" cy="200014"/>
          </a:xfrm>
          <a:prstGeom prst="rect">
            <a:avLst/>
          </a:prstGeom>
          <a:solidFill>
            <a:srgbClr val="0070C0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8FBA92A-C318-4F55-881A-3E4A4C8375C9}"/>
              </a:ext>
            </a:extLst>
          </p:cNvPr>
          <p:cNvSpPr/>
          <p:nvPr/>
        </p:nvSpPr>
        <p:spPr>
          <a:xfrm>
            <a:off x="1057613" y="1517990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A6066-4811-4E12-B083-7BD7D0F7F523}"/>
              </a:ext>
            </a:extLst>
          </p:cNvPr>
          <p:cNvSpPr txBox="1"/>
          <p:nvPr/>
        </p:nvSpPr>
        <p:spPr>
          <a:xfrm>
            <a:off x="2211752" y="1664912"/>
            <a:ext cx="8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74E40B-08BD-4C0F-8E79-1CED9111A729}"/>
              </a:ext>
            </a:extLst>
          </p:cNvPr>
          <p:cNvSpPr/>
          <p:nvPr/>
        </p:nvSpPr>
        <p:spPr>
          <a:xfrm>
            <a:off x="3024475" y="3183666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514868-ED61-439D-8F13-FB8E1481953A}"/>
              </a:ext>
            </a:extLst>
          </p:cNvPr>
          <p:cNvSpPr/>
          <p:nvPr/>
        </p:nvSpPr>
        <p:spPr>
          <a:xfrm>
            <a:off x="3024475" y="3360006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FAE96-9C8F-44A9-81B5-BF6E2D960887}"/>
              </a:ext>
            </a:extLst>
          </p:cNvPr>
          <p:cNvCxnSpPr/>
          <p:nvPr/>
        </p:nvCxnSpPr>
        <p:spPr>
          <a:xfrm>
            <a:off x="1210013" y="4153904"/>
            <a:ext cx="2735628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ED123A15-365C-4004-856D-AC0CB2A65A89}"/>
              </a:ext>
            </a:extLst>
          </p:cNvPr>
          <p:cNvSpPr/>
          <p:nvPr/>
        </p:nvSpPr>
        <p:spPr>
          <a:xfrm>
            <a:off x="600413" y="1470109"/>
            <a:ext cx="3865975" cy="399989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009D4-B76F-4915-AC59-6EE0EC33CC75}"/>
              </a:ext>
            </a:extLst>
          </p:cNvPr>
          <p:cNvSpPr/>
          <p:nvPr/>
        </p:nvSpPr>
        <p:spPr>
          <a:xfrm>
            <a:off x="3657928" y="4380188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DC1CF471-C3CC-4BC4-A277-326A4BD1D89B}"/>
              </a:ext>
            </a:extLst>
          </p:cNvPr>
          <p:cNvSpPr/>
          <p:nvPr/>
        </p:nvSpPr>
        <p:spPr>
          <a:xfrm rot="5400000">
            <a:off x="4767879" y="4689263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4954C5-97E3-4798-B962-90AA2486E0C7}"/>
              </a:ext>
            </a:extLst>
          </p:cNvPr>
          <p:cNvSpPr txBox="1"/>
          <p:nvPr/>
        </p:nvSpPr>
        <p:spPr>
          <a:xfrm>
            <a:off x="4405516" y="5170899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F91570-9515-4117-8D4C-16AE91613E3D}"/>
              </a:ext>
            </a:extLst>
          </p:cNvPr>
          <p:cNvSpPr/>
          <p:nvPr/>
        </p:nvSpPr>
        <p:spPr>
          <a:xfrm>
            <a:off x="1514813" y="3177236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37942DC-0B7C-4983-81BB-6DD894F15BED}"/>
              </a:ext>
            </a:extLst>
          </p:cNvPr>
          <p:cNvSpPr/>
          <p:nvPr/>
        </p:nvSpPr>
        <p:spPr>
          <a:xfrm>
            <a:off x="1514813" y="3353577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388584-E14C-4EFB-B1B4-D4E8BE7F3E3D}"/>
              </a:ext>
            </a:extLst>
          </p:cNvPr>
          <p:cNvCxnSpPr>
            <a:stCxn id="18" idx="4"/>
          </p:cNvCxnSpPr>
          <p:nvPr/>
        </p:nvCxnSpPr>
        <p:spPr>
          <a:xfrm>
            <a:off x="1739830" y="3803611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24E003-F2D1-40F6-BBCA-2124EEB89431}"/>
              </a:ext>
            </a:extLst>
          </p:cNvPr>
          <p:cNvCxnSpPr/>
          <p:nvPr/>
        </p:nvCxnSpPr>
        <p:spPr>
          <a:xfrm flipH="1">
            <a:off x="1731935" y="2098151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A079D8-692A-4ED8-97AA-7882A5A4B49E}"/>
              </a:ext>
            </a:extLst>
          </p:cNvPr>
          <p:cNvCxnSpPr/>
          <p:nvPr/>
        </p:nvCxnSpPr>
        <p:spPr>
          <a:xfrm>
            <a:off x="1362413" y="2904091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64337-8F48-40F0-8506-A38313A76986}"/>
              </a:ext>
            </a:extLst>
          </p:cNvPr>
          <p:cNvSpPr/>
          <p:nvPr/>
        </p:nvSpPr>
        <p:spPr>
          <a:xfrm>
            <a:off x="1631928" y="2291490"/>
            <a:ext cx="200014" cy="20001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F20FD0-25CA-49C3-967B-1FC5D54DD4D0}"/>
              </a:ext>
            </a:extLst>
          </p:cNvPr>
          <p:cNvSpPr/>
          <p:nvPr/>
        </p:nvSpPr>
        <p:spPr>
          <a:xfrm>
            <a:off x="2353013" y="4053897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cxnSp>
        <p:nvCxnSpPr>
          <p:cNvPr id="24" name="Elbow Connector 118">
            <a:extLst>
              <a:ext uri="{FF2B5EF4-FFF2-40B4-BE49-F238E27FC236}">
                <a16:creationId xmlns:a16="http://schemas.microsoft.com/office/drawing/2014/main" id="{5E336D8A-01A0-4F87-983C-7951C9672FF8}"/>
              </a:ext>
            </a:extLst>
          </p:cNvPr>
          <p:cNvCxnSpPr/>
          <p:nvPr/>
        </p:nvCxnSpPr>
        <p:spPr>
          <a:xfrm>
            <a:off x="3721239" y="4147475"/>
            <a:ext cx="3363573" cy="715087"/>
          </a:xfrm>
          <a:prstGeom prst="bentConnector3">
            <a:avLst>
              <a:gd name="adj1" fmla="val 948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119">
            <a:extLst>
              <a:ext uri="{FF2B5EF4-FFF2-40B4-BE49-F238E27FC236}">
                <a16:creationId xmlns:a16="http://schemas.microsoft.com/office/drawing/2014/main" id="{CC6DCF20-F07E-47A0-9904-A5E0595047E3}"/>
              </a:ext>
            </a:extLst>
          </p:cNvPr>
          <p:cNvSpPr/>
          <p:nvPr/>
        </p:nvSpPr>
        <p:spPr>
          <a:xfrm>
            <a:off x="5338725" y="3195326"/>
            <a:ext cx="2004695" cy="2298745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1276B1-0FC7-42CB-A4C5-A00D226CC0E4}"/>
              </a:ext>
            </a:extLst>
          </p:cNvPr>
          <p:cNvSpPr/>
          <p:nvPr/>
        </p:nvSpPr>
        <p:spPr>
          <a:xfrm>
            <a:off x="1653968" y="4408692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1FF9F-B576-46E0-AE84-AB03F54B44FC}"/>
              </a:ext>
            </a:extLst>
          </p:cNvPr>
          <p:cNvSpPr txBox="1"/>
          <p:nvPr/>
        </p:nvSpPr>
        <p:spPr>
          <a:xfrm>
            <a:off x="1287398" y="5099517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4B94D60E-D7CF-472F-967D-ED437ED977D3}"/>
              </a:ext>
            </a:extLst>
          </p:cNvPr>
          <p:cNvSpPr/>
          <p:nvPr/>
        </p:nvSpPr>
        <p:spPr>
          <a:xfrm rot="10800000">
            <a:off x="1557918" y="4741942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5A9EEE-0E6C-4D7F-972C-0F43DF0EA335}"/>
              </a:ext>
            </a:extLst>
          </p:cNvPr>
          <p:cNvCxnSpPr/>
          <p:nvPr/>
        </p:nvCxnSpPr>
        <p:spPr>
          <a:xfrm>
            <a:off x="3261435" y="3803611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F538E9-D737-408D-A120-B85FBCA013D3}"/>
              </a:ext>
            </a:extLst>
          </p:cNvPr>
          <p:cNvCxnSpPr>
            <a:endCxn id="42" idx="3"/>
          </p:cNvCxnSpPr>
          <p:nvPr/>
        </p:nvCxnSpPr>
        <p:spPr>
          <a:xfrm>
            <a:off x="1750842" y="4137374"/>
            <a:ext cx="10375" cy="60456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BBF32B2-19EE-4D39-AC92-82F27AF37FA0}"/>
              </a:ext>
            </a:extLst>
          </p:cNvPr>
          <p:cNvSpPr/>
          <p:nvPr/>
        </p:nvSpPr>
        <p:spPr>
          <a:xfrm>
            <a:off x="3064470" y="4447535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817B9-B3D7-430B-8E5C-F3B794FC6D04}"/>
              </a:ext>
            </a:extLst>
          </p:cNvPr>
          <p:cNvSpPr txBox="1"/>
          <p:nvPr/>
        </p:nvSpPr>
        <p:spPr>
          <a:xfrm>
            <a:off x="2697900" y="5138360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DDB1A975-8AE0-4B99-9E7F-E935D4A99A4C}"/>
              </a:ext>
            </a:extLst>
          </p:cNvPr>
          <p:cNvSpPr/>
          <p:nvPr/>
        </p:nvSpPr>
        <p:spPr>
          <a:xfrm rot="10800000">
            <a:off x="2968420" y="4780785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EBE1AA-7E47-4780-99BB-B97520EBAF42}"/>
              </a:ext>
            </a:extLst>
          </p:cNvPr>
          <p:cNvCxnSpPr>
            <a:endCxn id="47" idx="3"/>
          </p:cNvCxnSpPr>
          <p:nvPr/>
        </p:nvCxnSpPr>
        <p:spPr>
          <a:xfrm>
            <a:off x="3155635" y="4137374"/>
            <a:ext cx="16084" cy="64341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DFCF4C4-5D94-45F8-8043-6F349DD7A90B}"/>
              </a:ext>
            </a:extLst>
          </p:cNvPr>
          <p:cNvSpPr/>
          <p:nvPr/>
        </p:nvSpPr>
        <p:spPr>
          <a:xfrm>
            <a:off x="6359975" y="4443666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B7D842C-5AF5-4D58-ABD9-DB2233033489}"/>
              </a:ext>
            </a:extLst>
          </p:cNvPr>
          <p:cNvCxnSpPr>
            <a:cxnSpLocks/>
          </p:cNvCxnSpPr>
          <p:nvPr/>
        </p:nvCxnSpPr>
        <p:spPr>
          <a:xfrm>
            <a:off x="6467813" y="4267483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41C2F9F-6629-4C14-98E6-68D689520CAC}"/>
              </a:ext>
            </a:extLst>
          </p:cNvPr>
          <p:cNvCxnSpPr>
            <a:cxnSpLocks/>
          </p:cNvCxnSpPr>
          <p:nvPr/>
        </p:nvCxnSpPr>
        <p:spPr>
          <a:xfrm>
            <a:off x="6171646" y="4267483"/>
            <a:ext cx="60960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1C1E6A8-7B1E-475E-8891-F25E7E374656}"/>
              </a:ext>
            </a:extLst>
          </p:cNvPr>
          <p:cNvCxnSpPr>
            <a:cxnSpLocks/>
          </p:cNvCxnSpPr>
          <p:nvPr/>
        </p:nvCxnSpPr>
        <p:spPr>
          <a:xfrm>
            <a:off x="6467813" y="3921937"/>
            <a:ext cx="0" cy="36493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C9CF57B4-BFD2-4E83-8C90-58474EB666E9}"/>
              </a:ext>
            </a:extLst>
          </p:cNvPr>
          <p:cNvSpPr/>
          <p:nvPr/>
        </p:nvSpPr>
        <p:spPr>
          <a:xfrm>
            <a:off x="6324039" y="3658718"/>
            <a:ext cx="296741" cy="296742"/>
          </a:xfrm>
          <a:prstGeom prst="ellips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74193B-B14E-4EBF-BD58-CE0E4CA4E018}"/>
              </a:ext>
            </a:extLst>
          </p:cNvPr>
          <p:cNvSpPr/>
          <p:nvPr/>
        </p:nvSpPr>
        <p:spPr>
          <a:xfrm>
            <a:off x="6381921" y="3769966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D8350E4-3ED4-437B-9755-C82EE13DE947}"/>
              </a:ext>
            </a:extLst>
          </p:cNvPr>
          <p:cNvSpPr txBox="1"/>
          <p:nvPr/>
        </p:nvSpPr>
        <p:spPr>
          <a:xfrm>
            <a:off x="5638010" y="2865991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BCF46E-7E40-42EB-B57B-FC76B857C7F8}"/>
              </a:ext>
            </a:extLst>
          </p:cNvPr>
          <p:cNvSpPr/>
          <p:nvPr/>
        </p:nvSpPr>
        <p:spPr>
          <a:xfrm>
            <a:off x="1631928" y="3860274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F5D50B1-CF09-4F8B-BA17-12A219F45FFF}"/>
              </a:ext>
            </a:extLst>
          </p:cNvPr>
          <p:cNvSpPr/>
          <p:nvPr/>
        </p:nvSpPr>
        <p:spPr>
          <a:xfrm>
            <a:off x="3175250" y="3869466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5D7436-4182-45DF-8685-7C2308D111D8}"/>
              </a:ext>
            </a:extLst>
          </p:cNvPr>
          <p:cNvSpPr txBox="1"/>
          <p:nvPr/>
        </p:nvSpPr>
        <p:spPr>
          <a:xfrm>
            <a:off x="829248" y="1161035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32E0D4-E7AB-4818-A866-42BB00E1D25F}"/>
              </a:ext>
            </a:extLst>
          </p:cNvPr>
          <p:cNvCxnSpPr>
            <a:cxnSpLocks/>
          </p:cNvCxnSpPr>
          <p:nvPr/>
        </p:nvCxnSpPr>
        <p:spPr>
          <a:xfrm>
            <a:off x="10491642" y="3648076"/>
            <a:ext cx="528239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ED65BA1-16DA-439B-9949-FAB7DC228694}"/>
              </a:ext>
            </a:extLst>
          </p:cNvPr>
          <p:cNvCxnSpPr>
            <a:cxnSpLocks/>
          </p:cNvCxnSpPr>
          <p:nvPr/>
        </p:nvCxnSpPr>
        <p:spPr>
          <a:xfrm flipH="1">
            <a:off x="10491642" y="2889800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848F29E-B93A-4F47-95CA-639D0BD9F608}"/>
              </a:ext>
            </a:extLst>
          </p:cNvPr>
          <p:cNvSpPr/>
          <p:nvPr/>
        </p:nvSpPr>
        <p:spPr>
          <a:xfrm>
            <a:off x="10392435" y="3087476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Cloud 69">
            <a:extLst>
              <a:ext uri="{FF2B5EF4-FFF2-40B4-BE49-F238E27FC236}">
                <a16:creationId xmlns:a16="http://schemas.microsoft.com/office/drawing/2014/main" id="{52B3CF6F-A4CF-4EF5-91E4-197B7E52BAD7}"/>
              </a:ext>
            </a:extLst>
          </p:cNvPr>
          <p:cNvSpPr/>
          <p:nvPr/>
        </p:nvSpPr>
        <p:spPr>
          <a:xfrm>
            <a:off x="9335019" y="2351551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BF53ACD-E47D-4E23-B763-A524AF37018E}"/>
              </a:ext>
            </a:extLst>
          </p:cNvPr>
          <p:cNvSpPr txBox="1"/>
          <p:nvPr/>
        </p:nvSpPr>
        <p:spPr>
          <a:xfrm>
            <a:off x="9825447" y="2471826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72" name="Rounded Rectangle 87">
            <a:extLst>
              <a:ext uri="{FF2B5EF4-FFF2-40B4-BE49-F238E27FC236}">
                <a16:creationId xmlns:a16="http://schemas.microsoft.com/office/drawing/2014/main" id="{8FF75DB1-D2F2-450E-B0B2-7C0F2D97F5D9}"/>
              </a:ext>
            </a:extLst>
          </p:cNvPr>
          <p:cNvSpPr/>
          <p:nvPr/>
        </p:nvSpPr>
        <p:spPr>
          <a:xfrm>
            <a:off x="9193615" y="2306220"/>
            <a:ext cx="2236385" cy="2288606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98E0DA2-6EE0-4A9A-BD70-601610B47EC6}"/>
              </a:ext>
            </a:extLst>
          </p:cNvPr>
          <p:cNvSpPr txBox="1"/>
          <p:nvPr/>
        </p:nvSpPr>
        <p:spPr>
          <a:xfrm>
            <a:off x="9631723" y="4253948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60E3DC03-B3D1-4489-9F11-C5983511C18A}"/>
              </a:ext>
            </a:extLst>
          </p:cNvPr>
          <p:cNvSpPr/>
          <p:nvPr/>
        </p:nvSpPr>
        <p:spPr>
          <a:xfrm rot="10800000">
            <a:off x="10298209" y="3928354"/>
            <a:ext cx="386865" cy="307309"/>
          </a:xfrm>
          <a:prstGeom prst="triangle">
            <a:avLst/>
          </a:prstGeom>
          <a:solidFill>
            <a:srgbClr val="FFFFFF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DC25CD7-883B-4767-A888-D692D3394A0D}"/>
              </a:ext>
            </a:extLst>
          </p:cNvPr>
          <p:cNvSpPr/>
          <p:nvPr/>
        </p:nvSpPr>
        <p:spPr>
          <a:xfrm>
            <a:off x="10815926" y="3850188"/>
            <a:ext cx="385474" cy="385475"/>
          </a:xfrm>
          <a:prstGeom prst="ellips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6FAFEF3-194D-4030-9CB3-292DCC2F409E}"/>
              </a:ext>
            </a:extLst>
          </p:cNvPr>
          <p:cNvSpPr/>
          <p:nvPr/>
        </p:nvSpPr>
        <p:spPr>
          <a:xfrm>
            <a:off x="10873808" y="3961437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A65D6F3-0D4D-4806-8517-A6661BCFC150}"/>
              </a:ext>
            </a:extLst>
          </p:cNvPr>
          <p:cNvCxnSpPr>
            <a:cxnSpLocks/>
          </p:cNvCxnSpPr>
          <p:nvPr/>
        </p:nvCxnSpPr>
        <p:spPr>
          <a:xfrm>
            <a:off x="11019881" y="3634158"/>
            <a:ext cx="0" cy="24184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13BEC03-5829-4FAC-8821-EC6BBDEFE8C0}"/>
              </a:ext>
            </a:extLst>
          </p:cNvPr>
          <p:cNvCxnSpPr/>
          <p:nvPr/>
        </p:nvCxnSpPr>
        <p:spPr>
          <a:xfrm flipH="1">
            <a:off x="9668552" y="2896108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1CA16CEB-2687-4EC3-BADD-BBC79E37BD7E}"/>
              </a:ext>
            </a:extLst>
          </p:cNvPr>
          <p:cNvSpPr/>
          <p:nvPr/>
        </p:nvSpPr>
        <p:spPr>
          <a:xfrm>
            <a:off x="9574537" y="3106271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17D8ED64-C108-4E81-96CE-FB9DC93A2272}"/>
              </a:ext>
            </a:extLst>
          </p:cNvPr>
          <p:cNvSpPr/>
          <p:nvPr/>
        </p:nvSpPr>
        <p:spPr>
          <a:xfrm rot="10800000">
            <a:off x="9468444" y="3924480"/>
            <a:ext cx="406599" cy="334539"/>
          </a:xfrm>
          <a:prstGeom prst="triangl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9F88A52-7F63-43F8-98A3-1BBF7DA39842}"/>
              </a:ext>
            </a:extLst>
          </p:cNvPr>
          <p:cNvSpPr/>
          <p:nvPr/>
        </p:nvSpPr>
        <p:spPr>
          <a:xfrm>
            <a:off x="9067799" y="2128526"/>
            <a:ext cx="2590801" cy="27356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103102A-8749-444A-B8FA-BACA56C2A5AC}"/>
              </a:ext>
            </a:extLst>
          </p:cNvPr>
          <p:cNvSpPr/>
          <p:nvPr/>
        </p:nvSpPr>
        <p:spPr>
          <a:xfrm>
            <a:off x="416606" y="1114993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7688967" y="3295641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7933C2-47B7-45C9-A61F-951E10409261}"/>
              </a:ext>
            </a:extLst>
          </p:cNvPr>
          <p:cNvSpPr txBox="1"/>
          <p:nvPr/>
        </p:nvSpPr>
        <p:spPr>
          <a:xfrm>
            <a:off x="3235175" y="779120"/>
            <a:ext cx="2243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Before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6F78097-AD97-4666-A69F-E5DBD2CEB4FE}"/>
              </a:ext>
            </a:extLst>
          </p:cNvPr>
          <p:cNvSpPr txBox="1"/>
          <p:nvPr/>
        </p:nvSpPr>
        <p:spPr>
          <a:xfrm>
            <a:off x="8659909" y="163602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B98654F-5095-4C03-94A0-E0D80029674A}"/>
              </a:ext>
            </a:extLst>
          </p:cNvPr>
          <p:cNvSpPr txBox="1"/>
          <p:nvPr/>
        </p:nvSpPr>
        <p:spPr>
          <a:xfrm>
            <a:off x="508000" y="5781667"/>
            <a:ext cx="1099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Transitioning to the “new-style” of DGRs will greatly simplify modeling and allows for improved handling of transmission outages</a:t>
            </a:r>
          </a:p>
        </p:txBody>
      </p:sp>
    </p:spTree>
    <p:extLst>
      <p:ext uri="{BB962C8B-B14F-4D97-AF65-F5344CB8AC3E}">
        <p14:creationId xmlns:p14="http://schemas.microsoft.com/office/powerpoint/2010/main" val="3060901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B5228-A2E4-4AE5-A9E2-4949A32C0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Pre-Work: DGR Conversion Information Sheet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25A5F-6236-4B3C-AF55-53486689B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6BDF102-DBD0-4312-8523-5EA610199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792" y="703384"/>
            <a:ext cx="8986181" cy="570292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5564126-FF6D-48C9-BFB2-C233937AD3AD}"/>
              </a:ext>
            </a:extLst>
          </p:cNvPr>
          <p:cNvSpPr txBox="1"/>
          <p:nvPr/>
        </p:nvSpPr>
        <p:spPr>
          <a:xfrm>
            <a:off x="76200" y="1981200"/>
            <a:ext cx="2822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ERCOT, RE, and TSP will provide information for the “Conversion Information Sheet”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419900-9641-4781-AE6F-C54B6929ED01}"/>
              </a:ext>
            </a:extLst>
          </p:cNvPr>
          <p:cNvSpPr txBox="1"/>
          <p:nvPr/>
        </p:nvSpPr>
        <p:spPr>
          <a:xfrm>
            <a:off x="76200" y="4267200"/>
            <a:ext cx="28227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updated Excel file will be attached to the Service Request for each conversion</a:t>
            </a:r>
          </a:p>
        </p:txBody>
      </p:sp>
    </p:spTree>
    <p:extLst>
      <p:ext uri="{BB962C8B-B14F-4D97-AF65-F5344CB8AC3E}">
        <p14:creationId xmlns:p14="http://schemas.microsoft.com/office/powerpoint/2010/main" val="72476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- Coordinated Change Request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8C78A1-E03A-4225-BF35-556358333E7D}"/>
              </a:ext>
            </a:extLst>
          </p:cNvPr>
          <p:cNvCxnSpPr/>
          <p:nvPr/>
        </p:nvCxnSpPr>
        <p:spPr>
          <a:xfrm>
            <a:off x="2886413" y="3437491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1F0EC3-E64C-46F2-9BA6-403C2334F250}"/>
              </a:ext>
            </a:extLst>
          </p:cNvPr>
          <p:cNvCxnSpPr>
            <a:endCxn id="10" idx="0"/>
          </p:cNvCxnSpPr>
          <p:nvPr/>
        </p:nvCxnSpPr>
        <p:spPr>
          <a:xfrm flipH="1">
            <a:off x="3249493" y="2619891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32CC315-04A3-4CE1-8698-531989D5AD45}"/>
              </a:ext>
            </a:extLst>
          </p:cNvPr>
          <p:cNvSpPr/>
          <p:nvPr/>
        </p:nvSpPr>
        <p:spPr>
          <a:xfrm>
            <a:off x="3149486" y="2828677"/>
            <a:ext cx="200014" cy="200014"/>
          </a:xfrm>
          <a:prstGeom prst="rect">
            <a:avLst/>
          </a:prstGeom>
          <a:solidFill>
            <a:srgbClr val="0070C0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8FBA92A-C318-4F55-881A-3E4A4C8375C9}"/>
              </a:ext>
            </a:extLst>
          </p:cNvPr>
          <p:cNvSpPr/>
          <p:nvPr/>
        </p:nvSpPr>
        <p:spPr>
          <a:xfrm>
            <a:off x="1057613" y="2051390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A6066-4811-4E12-B083-7BD7D0F7F523}"/>
              </a:ext>
            </a:extLst>
          </p:cNvPr>
          <p:cNvSpPr txBox="1"/>
          <p:nvPr/>
        </p:nvSpPr>
        <p:spPr>
          <a:xfrm>
            <a:off x="2211752" y="2198312"/>
            <a:ext cx="8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74E40B-08BD-4C0F-8E79-1CED9111A729}"/>
              </a:ext>
            </a:extLst>
          </p:cNvPr>
          <p:cNvSpPr/>
          <p:nvPr/>
        </p:nvSpPr>
        <p:spPr>
          <a:xfrm>
            <a:off x="3024475" y="3717066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514868-ED61-439D-8F13-FB8E1481953A}"/>
              </a:ext>
            </a:extLst>
          </p:cNvPr>
          <p:cNvSpPr/>
          <p:nvPr/>
        </p:nvSpPr>
        <p:spPr>
          <a:xfrm>
            <a:off x="3024475" y="3893406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FAE96-9C8F-44A9-81B5-BF6E2D960887}"/>
              </a:ext>
            </a:extLst>
          </p:cNvPr>
          <p:cNvCxnSpPr/>
          <p:nvPr/>
        </p:nvCxnSpPr>
        <p:spPr>
          <a:xfrm>
            <a:off x="1210013" y="4687304"/>
            <a:ext cx="2735628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ED123A15-365C-4004-856D-AC0CB2A65A89}"/>
              </a:ext>
            </a:extLst>
          </p:cNvPr>
          <p:cNvSpPr/>
          <p:nvPr/>
        </p:nvSpPr>
        <p:spPr>
          <a:xfrm>
            <a:off x="600413" y="2003509"/>
            <a:ext cx="3865975" cy="399989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009D4-B76F-4915-AC59-6EE0EC33CC75}"/>
              </a:ext>
            </a:extLst>
          </p:cNvPr>
          <p:cNvSpPr/>
          <p:nvPr/>
        </p:nvSpPr>
        <p:spPr>
          <a:xfrm>
            <a:off x="3657928" y="4913588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DC1CF471-C3CC-4BC4-A277-326A4BD1D89B}"/>
              </a:ext>
            </a:extLst>
          </p:cNvPr>
          <p:cNvSpPr/>
          <p:nvPr/>
        </p:nvSpPr>
        <p:spPr>
          <a:xfrm rot="5400000">
            <a:off x="4767879" y="5222663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4954C5-97E3-4798-B962-90AA2486E0C7}"/>
              </a:ext>
            </a:extLst>
          </p:cNvPr>
          <p:cNvSpPr txBox="1"/>
          <p:nvPr/>
        </p:nvSpPr>
        <p:spPr>
          <a:xfrm>
            <a:off x="4405516" y="5704299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F91570-9515-4117-8D4C-16AE91613E3D}"/>
              </a:ext>
            </a:extLst>
          </p:cNvPr>
          <p:cNvSpPr/>
          <p:nvPr/>
        </p:nvSpPr>
        <p:spPr>
          <a:xfrm>
            <a:off x="1514813" y="3710636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37942DC-0B7C-4983-81BB-6DD894F15BED}"/>
              </a:ext>
            </a:extLst>
          </p:cNvPr>
          <p:cNvSpPr/>
          <p:nvPr/>
        </p:nvSpPr>
        <p:spPr>
          <a:xfrm>
            <a:off x="1514813" y="3886977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388584-E14C-4EFB-B1B4-D4E8BE7F3E3D}"/>
              </a:ext>
            </a:extLst>
          </p:cNvPr>
          <p:cNvCxnSpPr>
            <a:stCxn id="18" idx="4"/>
          </p:cNvCxnSpPr>
          <p:nvPr/>
        </p:nvCxnSpPr>
        <p:spPr>
          <a:xfrm>
            <a:off x="1739830" y="4337011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24E003-F2D1-40F6-BBCA-2124EEB89431}"/>
              </a:ext>
            </a:extLst>
          </p:cNvPr>
          <p:cNvCxnSpPr/>
          <p:nvPr/>
        </p:nvCxnSpPr>
        <p:spPr>
          <a:xfrm flipH="1">
            <a:off x="1731935" y="2631551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A079D8-692A-4ED8-97AA-7882A5A4B49E}"/>
              </a:ext>
            </a:extLst>
          </p:cNvPr>
          <p:cNvCxnSpPr/>
          <p:nvPr/>
        </p:nvCxnSpPr>
        <p:spPr>
          <a:xfrm>
            <a:off x="1362413" y="3437491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64337-8F48-40F0-8506-A38313A76986}"/>
              </a:ext>
            </a:extLst>
          </p:cNvPr>
          <p:cNvSpPr/>
          <p:nvPr/>
        </p:nvSpPr>
        <p:spPr>
          <a:xfrm>
            <a:off x="1631928" y="2824890"/>
            <a:ext cx="200014" cy="20001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F20FD0-25CA-49C3-967B-1FC5D54DD4D0}"/>
              </a:ext>
            </a:extLst>
          </p:cNvPr>
          <p:cNvSpPr/>
          <p:nvPr/>
        </p:nvSpPr>
        <p:spPr>
          <a:xfrm>
            <a:off x="2353013" y="4587297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cxnSp>
        <p:nvCxnSpPr>
          <p:cNvPr id="24" name="Elbow Connector 118">
            <a:extLst>
              <a:ext uri="{FF2B5EF4-FFF2-40B4-BE49-F238E27FC236}">
                <a16:creationId xmlns:a16="http://schemas.microsoft.com/office/drawing/2014/main" id="{5E336D8A-01A0-4F87-983C-7951C9672FF8}"/>
              </a:ext>
            </a:extLst>
          </p:cNvPr>
          <p:cNvCxnSpPr/>
          <p:nvPr/>
        </p:nvCxnSpPr>
        <p:spPr>
          <a:xfrm>
            <a:off x="3721239" y="4680875"/>
            <a:ext cx="3363573" cy="715087"/>
          </a:xfrm>
          <a:prstGeom prst="bentConnector3">
            <a:avLst>
              <a:gd name="adj1" fmla="val 948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119">
            <a:extLst>
              <a:ext uri="{FF2B5EF4-FFF2-40B4-BE49-F238E27FC236}">
                <a16:creationId xmlns:a16="http://schemas.microsoft.com/office/drawing/2014/main" id="{CC6DCF20-F07E-47A0-9904-A5E0595047E3}"/>
              </a:ext>
            </a:extLst>
          </p:cNvPr>
          <p:cNvSpPr/>
          <p:nvPr/>
        </p:nvSpPr>
        <p:spPr>
          <a:xfrm>
            <a:off x="5338725" y="3728726"/>
            <a:ext cx="2004695" cy="2298745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1276B1-0FC7-42CB-A4C5-A00D226CC0E4}"/>
              </a:ext>
            </a:extLst>
          </p:cNvPr>
          <p:cNvSpPr/>
          <p:nvPr/>
        </p:nvSpPr>
        <p:spPr>
          <a:xfrm>
            <a:off x="1653968" y="4942092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1FF9F-B576-46E0-AE84-AB03F54B44FC}"/>
              </a:ext>
            </a:extLst>
          </p:cNvPr>
          <p:cNvSpPr txBox="1"/>
          <p:nvPr/>
        </p:nvSpPr>
        <p:spPr>
          <a:xfrm>
            <a:off x="1287398" y="5632917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4B94D60E-D7CF-472F-967D-ED437ED977D3}"/>
              </a:ext>
            </a:extLst>
          </p:cNvPr>
          <p:cNvSpPr/>
          <p:nvPr/>
        </p:nvSpPr>
        <p:spPr>
          <a:xfrm rot="10800000">
            <a:off x="1557918" y="5275342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5A9EEE-0E6C-4D7F-972C-0F43DF0EA335}"/>
              </a:ext>
            </a:extLst>
          </p:cNvPr>
          <p:cNvCxnSpPr/>
          <p:nvPr/>
        </p:nvCxnSpPr>
        <p:spPr>
          <a:xfrm>
            <a:off x="3261435" y="4337011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F538E9-D737-408D-A120-B85FBCA013D3}"/>
              </a:ext>
            </a:extLst>
          </p:cNvPr>
          <p:cNvCxnSpPr>
            <a:endCxn id="42" idx="3"/>
          </p:cNvCxnSpPr>
          <p:nvPr/>
        </p:nvCxnSpPr>
        <p:spPr>
          <a:xfrm>
            <a:off x="1750842" y="4670774"/>
            <a:ext cx="10375" cy="60456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BBF32B2-19EE-4D39-AC92-82F27AF37FA0}"/>
              </a:ext>
            </a:extLst>
          </p:cNvPr>
          <p:cNvSpPr/>
          <p:nvPr/>
        </p:nvSpPr>
        <p:spPr>
          <a:xfrm>
            <a:off x="3064470" y="4980935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817B9-B3D7-430B-8E5C-F3B794FC6D04}"/>
              </a:ext>
            </a:extLst>
          </p:cNvPr>
          <p:cNvSpPr txBox="1"/>
          <p:nvPr/>
        </p:nvSpPr>
        <p:spPr>
          <a:xfrm>
            <a:off x="2697900" y="5671760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DDB1A975-8AE0-4B99-9E7F-E935D4A99A4C}"/>
              </a:ext>
            </a:extLst>
          </p:cNvPr>
          <p:cNvSpPr/>
          <p:nvPr/>
        </p:nvSpPr>
        <p:spPr>
          <a:xfrm rot="10800000">
            <a:off x="2968420" y="5314185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EBE1AA-7E47-4780-99BB-B97520EBAF42}"/>
              </a:ext>
            </a:extLst>
          </p:cNvPr>
          <p:cNvCxnSpPr>
            <a:endCxn id="47" idx="3"/>
          </p:cNvCxnSpPr>
          <p:nvPr/>
        </p:nvCxnSpPr>
        <p:spPr>
          <a:xfrm>
            <a:off x="3155635" y="4670774"/>
            <a:ext cx="16084" cy="64341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DFCF4C4-5D94-45F8-8043-6F349DD7A90B}"/>
              </a:ext>
            </a:extLst>
          </p:cNvPr>
          <p:cNvSpPr/>
          <p:nvPr/>
        </p:nvSpPr>
        <p:spPr>
          <a:xfrm>
            <a:off x="6359975" y="4977066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B7D842C-5AF5-4D58-ABD9-DB2233033489}"/>
              </a:ext>
            </a:extLst>
          </p:cNvPr>
          <p:cNvCxnSpPr>
            <a:cxnSpLocks/>
          </p:cNvCxnSpPr>
          <p:nvPr/>
        </p:nvCxnSpPr>
        <p:spPr>
          <a:xfrm>
            <a:off x="6467813" y="4800883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41C2F9F-6629-4C14-98E6-68D689520CAC}"/>
              </a:ext>
            </a:extLst>
          </p:cNvPr>
          <p:cNvCxnSpPr>
            <a:cxnSpLocks/>
          </p:cNvCxnSpPr>
          <p:nvPr/>
        </p:nvCxnSpPr>
        <p:spPr>
          <a:xfrm>
            <a:off x="6171646" y="4800883"/>
            <a:ext cx="60960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1C1E6A8-7B1E-475E-8891-F25E7E374656}"/>
              </a:ext>
            </a:extLst>
          </p:cNvPr>
          <p:cNvCxnSpPr>
            <a:cxnSpLocks/>
          </p:cNvCxnSpPr>
          <p:nvPr/>
        </p:nvCxnSpPr>
        <p:spPr>
          <a:xfrm>
            <a:off x="6467813" y="4455337"/>
            <a:ext cx="0" cy="36493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C9CF57B4-BFD2-4E83-8C90-58474EB666E9}"/>
              </a:ext>
            </a:extLst>
          </p:cNvPr>
          <p:cNvSpPr/>
          <p:nvPr/>
        </p:nvSpPr>
        <p:spPr>
          <a:xfrm>
            <a:off x="6324039" y="4192118"/>
            <a:ext cx="296741" cy="296742"/>
          </a:xfrm>
          <a:prstGeom prst="ellips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74193B-B14E-4EBF-BD58-CE0E4CA4E018}"/>
              </a:ext>
            </a:extLst>
          </p:cNvPr>
          <p:cNvSpPr/>
          <p:nvPr/>
        </p:nvSpPr>
        <p:spPr>
          <a:xfrm>
            <a:off x="6381921" y="4303366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D8350E4-3ED4-437B-9755-C82EE13DE947}"/>
              </a:ext>
            </a:extLst>
          </p:cNvPr>
          <p:cNvSpPr txBox="1"/>
          <p:nvPr/>
        </p:nvSpPr>
        <p:spPr>
          <a:xfrm>
            <a:off x="5638010" y="3399391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BCF46E-7E40-42EB-B57B-FC76B857C7F8}"/>
              </a:ext>
            </a:extLst>
          </p:cNvPr>
          <p:cNvSpPr/>
          <p:nvPr/>
        </p:nvSpPr>
        <p:spPr>
          <a:xfrm>
            <a:off x="1631928" y="4393674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F5D50B1-CF09-4F8B-BA17-12A219F45FFF}"/>
              </a:ext>
            </a:extLst>
          </p:cNvPr>
          <p:cNvSpPr/>
          <p:nvPr/>
        </p:nvSpPr>
        <p:spPr>
          <a:xfrm>
            <a:off x="3175250" y="4402866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5D7436-4182-45DF-8685-7C2308D111D8}"/>
              </a:ext>
            </a:extLst>
          </p:cNvPr>
          <p:cNvSpPr txBox="1"/>
          <p:nvPr/>
        </p:nvSpPr>
        <p:spPr>
          <a:xfrm>
            <a:off x="829248" y="1694435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32E0D4-E7AB-4818-A866-42BB00E1D25F}"/>
              </a:ext>
            </a:extLst>
          </p:cNvPr>
          <p:cNvCxnSpPr>
            <a:cxnSpLocks/>
          </p:cNvCxnSpPr>
          <p:nvPr/>
        </p:nvCxnSpPr>
        <p:spPr>
          <a:xfrm>
            <a:off x="10491642" y="4181476"/>
            <a:ext cx="528239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ED65BA1-16DA-439B-9949-FAB7DC228694}"/>
              </a:ext>
            </a:extLst>
          </p:cNvPr>
          <p:cNvCxnSpPr>
            <a:cxnSpLocks/>
          </p:cNvCxnSpPr>
          <p:nvPr/>
        </p:nvCxnSpPr>
        <p:spPr>
          <a:xfrm flipH="1">
            <a:off x="10491642" y="3423200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848F29E-B93A-4F47-95CA-639D0BD9F608}"/>
              </a:ext>
            </a:extLst>
          </p:cNvPr>
          <p:cNvSpPr/>
          <p:nvPr/>
        </p:nvSpPr>
        <p:spPr>
          <a:xfrm>
            <a:off x="10392435" y="3620876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Cloud 69">
            <a:extLst>
              <a:ext uri="{FF2B5EF4-FFF2-40B4-BE49-F238E27FC236}">
                <a16:creationId xmlns:a16="http://schemas.microsoft.com/office/drawing/2014/main" id="{52B3CF6F-A4CF-4EF5-91E4-197B7E52BAD7}"/>
              </a:ext>
            </a:extLst>
          </p:cNvPr>
          <p:cNvSpPr/>
          <p:nvPr/>
        </p:nvSpPr>
        <p:spPr>
          <a:xfrm>
            <a:off x="9335019" y="2884951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BF53ACD-E47D-4E23-B763-A524AF37018E}"/>
              </a:ext>
            </a:extLst>
          </p:cNvPr>
          <p:cNvSpPr txBox="1"/>
          <p:nvPr/>
        </p:nvSpPr>
        <p:spPr>
          <a:xfrm>
            <a:off x="9825447" y="3005226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72" name="Rounded Rectangle 87">
            <a:extLst>
              <a:ext uri="{FF2B5EF4-FFF2-40B4-BE49-F238E27FC236}">
                <a16:creationId xmlns:a16="http://schemas.microsoft.com/office/drawing/2014/main" id="{8FF75DB1-D2F2-450E-B0B2-7C0F2D97F5D9}"/>
              </a:ext>
            </a:extLst>
          </p:cNvPr>
          <p:cNvSpPr/>
          <p:nvPr/>
        </p:nvSpPr>
        <p:spPr>
          <a:xfrm>
            <a:off x="9193615" y="2839620"/>
            <a:ext cx="2236385" cy="2288606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98E0DA2-6EE0-4A9A-BD70-601610B47EC6}"/>
              </a:ext>
            </a:extLst>
          </p:cNvPr>
          <p:cNvSpPr txBox="1"/>
          <p:nvPr/>
        </p:nvSpPr>
        <p:spPr>
          <a:xfrm>
            <a:off x="9631723" y="4787348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60E3DC03-B3D1-4489-9F11-C5983511C18A}"/>
              </a:ext>
            </a:extLst>
          </p:cNvPr>
          <p:cNvSpPr/>
          <p:nvPr/>
        </p:nvSpPr>
        <p:spPr>
          <a:xfrm rot="10800000">
            <a:off x="10298209" y="4461754"/>
            <a:ext cx="386865" cy="307309"/>
          </a:xfrm>
          <a:prstGeom prst="triangle">
            <a:avLst/>
          </a:prstGeom>
          <a:solidFill>
            <a:srgbClr val="FFFFFF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DC25CD7-883B-4767-A888-D692D3394A0D}"/>
              </a:ext>
            </a:extLst>
          </p:cNvPr>
          <p:cNvSpPr/>
          <p:nvPr/>
        </p:nvSpPr>
        <p:spPr>
          <a:xfrm>
            <a:off x="10815926" y="4383588"/>
            <a:ext cx="385474" cy="385475"/>
          </a:xfrm>
          <a:prstGeom prst="ellips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6FAFEF3-194D-4030-9CB3-292DCC2F409E}"/>
              </a:ext>
            </a:extLst>
          </p:cNvPr>
          <p:cNvSpPr/>
          <p:nvPr/>
        </p:nvSpPr>
        <p:spPr>
          <a:xfrm>
            <a:off x="10873808" y="4494837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A65D6F3-0D4D-4806-8517-A6661BCFC150}"/>
              </a:ext>
            </a:extLst>
          </p:cNvPr>
          <p:cNvCxnSpPr>
            <a:cxnSpLocks/>
          </p:cNvCxnSpPr>
          <p:nvPr/>
        </p:nvCxnSpPr>
        <p:spPr>
          <a:xfrm>
            <a:off x="11019881" y="4167558"/>
            <a:ext cx="0" cy="24184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13BEC03-5829-4FAC-8821-EC6BBDEFE8C0}"/>
              </a:ext>
            </a:extLst>
          </p:cNvPr>
          <p:cNvCxnSpPr/>
          <p:nvPr/>
        </p:nvCxnSpPr>
        <p:spPr>
          <a:xfrm flipH="1">
            <a:off x="9668552" y="3429508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1CA16CEB-2687-4EC3-BADD-BBC79E37BD7E}"/>
              </a:ext>
            </a:extLst>
          </p:cNvPr>
          <p:cNvSpPr/>
          <p:nvPr/>
        </p:nvSpPr>
        <p:spPr>
          <a:xfrm>
            <a:off x="9574537" y="3639671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17D8ED64-C108-4E81-96CE-FB9DC93A2272}"/>
              </a:ext>
            </a:extLst>
          </p:cNvPr>
          <p:cNvSpPr/>
          <p:nvPr/>
        </p:nvSpPr>
        <p:spPr>
          <a:xfrm rot="10800000">
            <a:off x="9468444" y="4457880"/>
            <a:ext cx="406599" cy="334539"/>
          </a:xfrm>
          <a:prstGeom prst="triangl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9F88A52-7F63-43F8-98A3-1BBF7DA39842}"/>
              </a:ext>
            </a:extLst>
          </p:cNvPr>
          <p:cNvSpPr/>
          <p:nvPr/>
        </p:nvSpPr>
        <p:spPr>
          <a:xfrm>
            <a:off x="9067799" y="2661926"/>
            <a:ext cx="2590801" cy="27356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103102A-8749-444A-B8FA-BACA56C2A5AC}"/>
              </a:ext>
            </a:extLst>
          </p:cNvPr>
          <p:cNvSpPr/>
          <p:nvPr/>
        </p:nvSpPr>
        <p:spPr>
          <a:xfrm>
            <a:off x="416606" y="1648393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7688967" y="3829041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7933C2-47B7-45C9-A61F-951E10409261}"/>
              </a:ext>
            </a:extLst>
          </p:cNvPr>
          <p:cNvSpPr txBox="1"/>
          <p:nvPr/>
        </p:nvSpPr>
        <p:spPr>
          <a:xfrm>
            <a:off x="2361410" y="115526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Before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6F78097-AD97-4666-A69F-E5DBD2CEB4FE}"/>
              </a:ext>
            </a:extLst>
          </p:cNvPr>
          <p:cNvSpPr txBox="1"/>
          <p:nvPr/>
        </p:nvSpPr>
        <p:spPr>
          <a:xfrm>
            <a:off x="8659909" y="216942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79011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- Coordinated Change Request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8C78A1-E03A-4225-BF35-556358333E7D}"/>
              </a:ext>
            </a:extLst>
          </p:cNvPr>
          <p:cNvCxnSpPr/>
          <p:nvPr/>
        </p:nvCxnSpPr>
        <p:spPr>
          <a:xfrm>
            <a:off x="2886413" y="3153912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1F0EC3-E64C-46F2-9BA6-403C2334F250}"/>
              </a:ext>
            </a:extLst>
          </p:cNvPr>
          <p:cNvCxnSpPr>
            <a:endCxn id="10" idx="0"/>
          </p:cNvCxnSpPr>
          <p:nvPr/>
        </p:nvCxnSpPr>
        <p:spPr>
          <a:xfrm flipH="1">
            <a:off x="3249493" y="2336312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32CC315-04A3-4CE1-8698-531989D5AD45}"/>
              </a:ext>
            </a:extLst>
          </p:cNvPr>
          <p:cNvSpPr/>
          <p:nvPr/>
        </p:nvSpPr>
        <p:spPr>
          <a:xfrm>
            <a:off x="3149486" y="2545098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8FBA92A-C318-4F55-881A-3E4A4C8375C9}"/>
              </a:ext>
            </a:extLst>
          </p:cNvPr>
          <p:cNvSpPr/>
          <p:nvPr/>
        </p:nvSpPr>
        <p:spPr>
          <a:xfrm>
            <a:off x="1057613" y="1767811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A6066-4811-4E12-B083-7BD7D0F7F523}"/>
              </a:ext>
            </a:extLst>
          </p:cNvPr>
          <p:cNvSpPr txBox="1"/>
          <p:nvPr/>
        </p:nvSpPr>
        <p:spPr>
          <a:xfrm>
            <a:off x="2211752" y="1914733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74E40B-08BD-4C0F-8E79-1CED9111A729}"/>
              </a:ext>
            </a:extLst>
          </p:cNvPr>
          <p:cNvSpPr/>
          <p:nvPr/>
        </p:nvSpPr>
        <p:spPr>
          <a:xfrm>
            <a:off x="3024475" y="3433487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514868-ED61-439D-8F13-FB8E1481953A}"/>
              </a:ext>
            </a:extLst>
          </p:cNvPr>
          <p:cNvSpPr/>
          <p:nvPr/>
        </p:nvSpPr>
        <p:spPr>
          <a:xfrm>
            <a:off x="3024475" y="3609827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FAE96-9C8F-44A9-81B5-BF6E2D960887}"/>
              </a:ext>
            </a:extLst>
          </p:cNvPr>
          <p:cNvCxnSpPr/>
          <p:nvPr/>
        </p:nvCxnSpPr>
        <p:spPr>
          <a:xfrm>
            <a:off x="1210013" y="4403725"/>
            <a:ext cx="273562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ED123A15-365C-4004-856D-AC0CB2A65A89}"/>
              </a:ext>
            </a:extLst>
          </p:cNvPr>
          <p:cNvSpPr/>
          <p:nvPr/>
        </p:nvSpPr>
        <p:spPr>
          <a:xfrm>
            <a:off x="600413" y="1719930"/>
            <a:ext cx="3865975" cy="3999898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009D4-B76F-4915-AC59-6EE0EC33CC75}"/>
              </a:ext>
            </a:extLst>
          </p:cNvPr>
          <p:cNvSpPr/>
          <p:nvPr/>
        </p:nvSpPr>
        <p:spPr>
          <a:xfrm>
            <a:off x="3657928" y="4630009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DC1CF471-C3CC-4BC4-A277-326A4BD1D89B}"/>
              </a:ext>
            </a:extLst>
          </p:cNvPr>
          <p:cNvSpPr/>
          <p:nvPr/>
        </p:nvSpPr>
        <p:spPr>
          <a:xfrm rot="5400000">
            <a:off x="4767879" y="4939084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4954C5-97E3-4798-B962-90AA2486E0C7}"/>
              </a:ext>
            </a:extLst>
          </p:cNvPr>
          <p:cNvSpPr txBox="1"/>
          <p:nvPr/>
        </p:nvSpPr>
        <p:spPr>
          <a:xfrm>
            <a:off x="4405516" y="5420720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F91570-9515-4117-8D4C-16AE91613E3D}"/>
              </a:ext>
            </a:extLst>
          </p:cNvPr>
          <p:cNvSpPr/>
          <p:nvPr/>
        </p:nvSpPr>
        <p:spPr>
          <a:xfrm>
            <a:off x="1514813" y="3427057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37942DC-0B7C-4983-81BB-6DD894F15BED}"/>
              </a:ext>
            </a:extLst>
          </p:cNvPr>
          <p:cNvSpPr/>
          <p:nvPr/>
        </p:nvSpPr>
        <p:spPr>
          <a:xfrm>
            <a:off x="1514813" y="3603398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388584-E14C-4EFB-B1B4-D4E8BE7F3E3D}"/>
              </a:ext>
            </a:extLst>
          </p:cNvPr>
          <p:cNvCxnSpPr>
            <a:stCxn id="18" idx="4"/>
          </p:cNvCxnSpPr>
          <p:nvPr/>
        </p:nvCxnSpPr>
        <p:spPr>
          <a:xfrm>
            <a:off x="1739830" y="4053432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24E003-F2D1-40F6-BBCA-2124EEB89431}"/>
              </a:ext>
            </a:extLst>
          </p:cNvPr>
          <p:cNvCxnSpPr/>
          <p:nvPr/>
        </p:nvCxnSpPr>
        <p:spPr>
          <a:xfrm flipH="1">
            <a:off x="1731935" y="2347972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A079D8-692A-4ED8-97AA-7882A5A4B49E}"/>
              </a:ext>
            </a:extLst>
          </p:cNvPr>
          <p:cNvCxnSpPr/>
          <p:nvPr/>
        </p:nvCxnSpPr>
        <p:spPr>
          <a:xfrm>
            <a:off x="1362413" y="3153912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64337-8F48-40F0-8506-A38313A76986}"/>
              </a:ext>
            </a:extLst>
          </p:cNvPr>
          <p:cNvSpPr/>
          <p:nvPr/>
        </p:nvSpPr>
        <p:spPr>
          <a:xfrm>
            <a:off x="1631928" y="2541311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F20FD0-25CA-49C3-967B-1FC5D54DD4D0}"/>
              </a:ext>
            </a:extLst>
          </p:cNvPr>
          <p:cNvSpPr/>
          <p:nvPr/>
        </p:nvSpPr>
        <p:spPr>
          <a:xfrm>
            <a:off x="2353013" y="4303718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5" name="Rounded Rectangle 119">
            <a:extLst>
              <a:ext uri="{FF2B5EF4-FFF2-40B4-BE49-F238E27FC236}">
                <a16:creationId xmlns:a16="http://schemas.microsoft.com/office/drawing/2014/main" id="{CC6DCF20-F07E-47A0-9904-A5E0595047E3}"/>
              </a:ext>
            </a:extLst>
          </p:cNvPr>
          <p:cNvSpPr/>
          <p:nvPr/>
        </p:nvSpPr>
        <p:spPr>
          <a:xfrm>
            <a:off x="5338725" y="3445147"/>
            <a:ext cx="2004695" cy="2298745"/>
          </a:xfrm>
          <a:prstGeom prst="round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1276B1-0FC7-42CB-A4C5-A00D226CC0E4}"/>
              </a:ext>
            </a:extLst>
          </p:cNvPr>
          <p:cNvSpPr/>
          <p:nvPr/>
        </p:nvSpPr>
        <p:spPr>
          <a:xfrm>
            <a:off x="1653968" y="4658513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1FF9F-B576-46E0-AE84-AB03F54B44FC}"/>
              </a:ext>
            </a:extLst>
          </p:cNvPr>
          <p:cNvSpPr txBox="1"/>
          <p:nvPr/>
        </p:nvSpPr>
        <p:spPr>
          <a:xfrm>
            <a:off x="1287398" y="5349338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4B94D60E-D7CF-472F-967D-ED437ED977D3}"/>
              </a:ext>
            </a:extLst>
          </p:cNvPr>
          <p:cNvSpPr/>
          <p:nvPr/>
        </p:nvSpPr>
        <p:spPr>
          <a:xfrm rot="10800000">
            <a:off x="1557918" y="4991763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5A9EEE-0E6C-4D7F-972C-0F43DF0EA335}"/>
              </a:ext>
            </a:extLst>
          </p:cNvPr>
          <p:cNvCxnSpPr/>
          <p:nvPr/>
        </p:nvCxnSpPr>
        <p:spPr>
          <a:xfrm>
            <a:off x="3261435" y="4053432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F538E9-D737-408D-A120-B85FBCA013D3}"/>
              </a:ext>
            </a:extLst>
          </p:cNvPr>
          <p:cNvCxnSpPr>
            <a:endCxn id="42" idx="3"/>
          </p:cNvCxnSpPr>
          <p:nvPr/>
        </p:nvCxnSpPr>
        <p:spPr>
          <a:xfrm>
            <a:off x="1750842" y="4387195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BBF32B2-19EE-4D39-AC92-82F27AF37FA0}"/>
              </a:ext>
            </a:extLst>
          </p:cNvPr>
          <p:cNvSpPr/>
          <p:nvPr/>
        </p:nvSpPr>
        <p:spPr>
          <a:xfrm>
            <a:off x="3064470" y="4697356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817B9-B3D7-430B-8E5C-F3B794FC6D04}"/>
              </a:ext>
            </a:extLst>
          </p:cNvPr>
          <p:cNvSpPr txBox="1"/>
          <p:nvPr/>
        </p:nvSpPr>
        <p:spPr>
          <a:xfrm>
            <a:off x="2697900" y="5388181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DDB1A975-8AE0-4B99-9E7F-E935D4A99A4C}"/>
              </a:ext>
            </a:extLst>
          </p:cNvPr>
          <p:cNvSpPr/>
          <p:nvPr/>
        </p:nvSpPr>
        <p:spPr>
          <a:xfrm rot="10800000">
            <a:off x="2968420" y="5030606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EBE1AA-7E47-4780-99BB-B97520EBAF42}"/>
              </a:ext>
            </a:extLst>
          </p:cNvPr>
          <p:cNvCxnSpPr>
            <a:endCxn id="47" idx="3"/>
          </p:cNvCxnSpPr>
          <p:nvPr/>
        </p:nvCxnSpPr>
        <p:spPr>
          <a:xfrm>
            <a:off x="3155635" y="4387195"/>
            <a:ext cx="16084" cy="643411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DFCF4C4-5D94-45F8-8043-6F349DD7A90B}"/>
              </a:ext>
            </a:extLst>
          </p:cNvPr>
          <p:cNvSpPr/>
          <p:nvPr/>
        </p:nvSpPr>
        <p:spPr>
          <a:xfrm>
            <a:off x="6359975" y="4693487"/>
            <a:ext cx="198414" cy="189370"/>
          </a:xfrm>
          <a:prstGeom prst="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B7D842C-5AF5-4D58-ABD9-DB2233033489}"/>
              </a:ext>
            </a:extLst>
          </p:cNvPr>
          <p:cNvCxnSpPr>
            <a:cxnSpLocks/>
          </p:cNvCxnSpPr>
          <p:nvPr/>
        </p:nvCxnSpPr>
        <p:spPr>
          <a:xfrm>
            <a:off x="6467813" y="4517304"/>
            <a:ext cx="0" cy="59507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41C2F9F-6629-4C14-98E6-68D689520CAC}"/>
              </a:ext>
            </a:extLst>
          </p:cNvPr>
          <p:cNvCxnSpPr>
            <a:cxnSpLocks/>
          </p:cNvCxnSpPr>
          <p:nvPr/>
        </p:nvCxnSpPr>
        <p:spPr>
          <a:xfrm>
            <a:off x="6171646" y="4517304"/>
            <a:ext cx="6096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1C1E6A8-7B1E-475E-8891-F25E7E374656}"/>
              </a:ext>
            </a:extLst>
          </p:cNvPr>
          <p:cNvCxnSpPr>
            <a:cxnSpLocks/>
          </p:cNvCxnSpPr>
          <p:nvPr/>
        </p:nvCxnSpPr>
        <p:spPr>
          <a:xfrm>
            <a:off x="6467813" y="4171758"/>
            <a:ext cx="0" cy="36493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C9CF57B4-BFD2-4E83-8C90-58474EB666E9}"/>
              </a:ext>
            </a:extLst>
          </p:cNvPr>
          <p:cNvSpPr/>
          <p:nvPr/>
        </p:nvSpPr>
        <p:spPr>
          <a:xfrm>
            <a:off x="6324039" y="3908539"/>
            <a:ext cx="296741" cy="296742"/>
          </a:xfrm>
          <a:prstGeom prst="ellips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74193B-B14E-4EBF-BD58-CE0E4CA4E018}"/>
              </a:ext>
            </a:extLst>
          </p:cNvPr>
          <p:cNvSpPr/>
          <p:nvPr/>
        </p:nvSpPr>
        <p:spPr>
          <a:xfrm>
            <a:off x="6381921" y="4019787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D8350E4-3ED4-437B-9755-C82EE13DE947}"/>
              </a:ext>
            </a:extLst>
          </p:cNvPr>
          <p:cNvSpPr txBox="1"/>
          <p:nvPr/>
        </p:nvSpPr>
        <p:spPr>
          <a:xfrm>
            <a:off x="5695143" y="3503292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DGR Station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BCF46E-7E40-42EB-B57B-FC76B857C7F8}"/>
              </a:ext>
            </a:extLst>
          </p:cNvPr>
          <p:cNvSpPr/>
          <p:nvPr/>
        </p:nvSpPr>
        <p:spPr>
          <a:xfrm>
            <a:off x="1631928" y="4110095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F5D50B1-CF09-4F8B-BA17-12A219F45FFF}"/>
              </a:ext>
            </a:extLst>
          </p:cNvPr>
          <p:cNvSpPr/>
          <p:nvPr/>
        </p:nvSpPr>
        <p:spPr>
          <a:xfrm>
            <a:off x="3175250" y="4119287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5D7436-4182-45DF-8685-7C2308D111D8}"/>
              </a:ext>
            </a:extLst>
          </p:cNvPr>
          <p:cNvSpPr txBox="1"/>
          <p:nvPr/>
        </p:nvSpPr>
        <p:spPr>
          <a:xfrm>
            <a:off x="829248" y="1410856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32E0D4-E7AB-4818-A866-42BB00E1D25F}"/>
              </a:ext>
            </a:extLst>
          </p:cNvPr>
          <p:cNvCxnSpPr>
            <a:cxnSpLocks/>
          </p:cNvCxnSpPr>
          <p:nvPr/>
        </p:nvCxnSpPr>
        <p:spPr>
          <a:xfrm flipV="1">
            <a:off x="10491642" y="3883521"/>
            <a:ext cx="528239" cy="162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ED65BA1-16DA-439B-9949-FAB7DC228694}"/>
              </a:ext>
            </a:extLst>
          </p:cNvPr>
          <p:cNvCxnSpPr>
            <a:cxnSpLocks/>
          </p:cNvCxnSpPr>
          <p:nvPr/>
        </p:nvCxnSpPr>
        <p:spPr>
          <a:xfrm flipH="1">
            <a:off x="10491642" y="3139621"/>
            <a:ext cx="2" cy="103879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848F29E-B93A-4F47-95CA-639D0BD9F608}"/>
              </a:ext>
            </a:extLst>
          </p:cNvPr>
          <p:cNvSpPr/>
          <p:nvPr/>
        </p:nvSpPr>
        <p:spPr>
          <a:xfrm>
            <a:off x="10392435" y="3337297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Cloud 69">
            <a:extLst>
              <a:ext uri="{FF2B5EF4-FFF2-40B4-BE49-F238E27FC236}">
                <a16:creationId xmlns:a16="http://schemas.microsoft.com/office/drawing/2014/main" id="{52B3CF6F-A4CF-4EF5-91E4-197B7E52BAD7}"/>
              </a:ext>
            </a:extLst>
          </p:cNvPr>
          <p:cNvSpPr/>
          <p:nvPr/>
        </p:nvSpPr>
        <p:spPr>
          <a:xfrm>
            <a:off x="9335019" y="2601372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BF53ACD-E47D-4E23-B763-A524AF37018E}"/>
              </a:ext>
            </a:extLst>
          </p:cNvPr>
          <p:cNvSpPr txBox="1"/>
          <p:nvPr/>
        </p:nvSpPr>
        <p:spPr>
          <a:xfrm>
            <a:off x="9825447" y="2721647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72" name="Rounded Rectangle 87">
            <a:extLst>
              <a:ext uri="{FF2B5EF4-FFF2-40B4-BE49-F238E27FC236}">
                <a16:creationId xmlns:a16="http://schemas.microsoft.com/office/drawing/2014/main" id="{8FF75DB1-D2F2-450E-B0B2-7C0F2D97F5D9}"/>
              </a:ext>
            </a:extLst>
          </p:cNvPr>
          <p:cNvSpPr/>
          <p:nvPr/>
        </p:nvSpPr>
        <p:spPr>
          <a:xfrm>
            <a:off x="9193615" y="2556041"/>
            <a:ext cx="2236385" cy="2288606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98E0DA2-6EE0-4A9A-BD70-601610B47EC6}"/>
              </a:ext>
            </a:extLst>
          </p:cNvPr>
          <p:cNvSpPr txBox="1"/>
          <p:nvPr/>
        </p:nvSpPr>
        <p:spPr>
          <a:xfrm>
            <a:off x="9698731" y="2274431"/>
            <a:ext cx="1360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60E3DC03-B3D1-4489-9F11-C5983511C18A}"/>
              </a:ext>
            </a:extLst>
          </p:cNvPr>
          <p:cNvSpPr/>
          <p:nvPr/>
        </p:nvSpPr>
        <p:spPr>
          <a:xfrm rot="10800000">
            <a:off x="10298209" y="4178175"/>
            <a:ext cx="386865" cy="307309"/>
          </a:xfrm>
          <a:prstGeom prst="triangle">
            <a:avLst/>
          </a:prstGeom>
          <a:solidFill>
            <a:srgbClr val="FFFF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DC25CD7-883B-4767-A888-D692D3394A0D}"/>
              </a:ext>
            </a:extLst>
          </p:cNvPr>
          <p:cNvSpPr/>
          <p:nvPr/>
        </p:nvSpPr>
        <p:spPr>
          <a:xfrm>
            <a:off x="10815926" y="4100009"/>
            <a:ext cx="385474" cy="385475"/>
          </a:xfrm>
          <a:prstGeom prst="ellips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6FAFEF3-194D-4030-9CB3-292DCC2F409E}"/>
              </a:ext>
            </a:extLst>
          </p:cNvPr>
          <p:cNvSpPr/>
          <p:nvPr/>
        </p:nvSpPr>
        <p:spPr>
          <a:xfrm>
            <a:off x="10873808" y="4211258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A65D6F3-0D4D-4806-8517-A6661BCFC150}"/>
              </a:ext>
            </a:extLst>
          </p:cNvPr>
          <p:cNvCxnSpPr>
            <a:cxnSpLocks/>
          </p:cNvCxnSpPr>
          <p:nvPr/>
        </p:nvCxnSpPr>
        <p:spPr>
          <a:xfrm>
            <a:off x="11019881" y="3883979"/>
            <a:ext cx="0" cy="24184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13BEC03-5829-4FAC-8821-EC6BBDEFE8C0}"/>
              </a:ext>
            </a:extLst>
          </p:cNvPr>
          <p:cNvCxnSpPr/>
          <p:nvPr/>
        </p:nvCxnSpPr>
        <p:spPr>
          <a:xfrm flipH="1">
            <a:off x="9668552" y="3145929"/>
            <a:ext cx="2" cy="103879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1CA16CEB-2687-4EC3-BADD-BBC79E37BD7E}"/>
              </a:ext>
            </a:extLst>
          </p:cNvPr>
          <p:cNvSpPr/>
          <p:nvPr/>
        </p:nvSpPr>
        <p:spPr>
          <a:xfrm>
            <a:off x="9574537" y="3356092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17D8ED64-C108-4E81-96CE-FB9DC93A2272}"/>
              </a:ext>
            </a:extLst>
          </p:cNvPr>
          <p:cNvSpPr/>
          <p:nvPr/>
        </p:nvSpPr>
        <p:spPr>
          <a:xfrm rot="10800000">
            <a:off x="9468444" y="4174301"/>
            <a:ext cx="406599" cy="334539"/>
          </a:xfrm>
          <a:prstGeom prst="triangl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9F88A52-7F63-43F8-98A3-1BBF7DA39842}"/>
              </a:ext>
            </a:extLst>
          </p:cNvPr>
          <p:cNvSpPr/>
          <p:nvPr/>
        </p:nvSpPr>
        <p:spPr>
          <a:xfrm>
            <a:off x="9067799" y="2154821"/>
            <a:ext cx="2590801" cy="2836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103102A-8749-444A-B8FA-BACA56C2A5AC}"/>
              </a:ext>
            </a:extLst>
          </p:cNvPr>
          <p:cNvSpPr/>
          <p:nvPr/>
        </p:nvSpPr>
        <p:spPr>
          <a:xfrm>
            <a:off x="416606" y="1364814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7688967" y="3545462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6655CB8-6DF3-40CF-A2B8-F45066CA2CCB}"/>
              </a:ext>
            </a:extLst>
          </p:cNvPr>
          <p:cNvCxnSpPr>
            <a:cxnSpLocks/>
          </p:cNvCxnSpPr>
          <p:nvPr/>
        </p:nvCxnSpPr>
        <p:spPr>
          <a:xfrm>
            <a:off x="3724525" y="4403725"/>
            <a:ext cx="0" cy="7213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E72A4F2-8288-414D-8EF4-FD68ED5656FA}"/>
              </a:ext>
            </a:extLst>
          </p:cNvPr>
          <p:cNvCxnSpPr/>
          <p:nvPr/>
        </p:nvCxnSpPr>
        <p:spPr>
          <a:xfrm>
            <a:off x="3707858" y="5112335"/>
            <a:ext cx="54267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191FD67-1C17-4B30-A3C5-EA09C608B896}"/>
              </a:ext>
            </a:extLst>
          </p:cNvPr>
          <p:cNvCxnSpPr/>
          <p:nvPr/>
        </p:nvCxnSpPr>
        <p:spPr>
          <a:xfrm>
            <a:off x="4250533" y="5112335"/>
            <a:ext cx="221728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ACC3001E-B95C-46FA-985D-EC1359E5C8B1}"/>
              </a:ext>
            </a:extLst>
          </p:cNvPr>
          <p:cNvSpPr/>
          <p:nvPr/>
        </p:nvSpPr>
        <p:spPr>
          <a:xfrm>
            <a:off x="4198095" y="5074235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905A01C-CD9D-4CD9-BA3E-0C28613C511E}"/>
              </a:ext>
            </a:extLst>
          </p:cNvPr>
          <p:cNvSpPr/>
          <p:nvPr/>
        </p:nvSpPr>
        <p:spPr>
          <a:xfrm>
            <a:off x="10453818" y="3851687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1F3E538-FC8D-44C1-A3B5-E9C56192B0C0}"/>
              </a:ext>
            </a:extLst>
          </p:cNvPr>
          <p:cNvSpPr txBox="1"/>
          <p:nvPr/>
        </p:nvSpPr>
        <p:spPr>
          <a:xfrm>
            <a:off x="7837073" y="5101734"/>
            <a:ext cx="407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</a:rPr>
              <a:t>Green = TSP Equipment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1AE7B62-7CED-4093-84A5-FB03BB673437}"/>
              </a:ext>
            </a:extLst>
          </p:cNvPr>
          <p:cNvSpPr txBox="1"/>
          <p:nvPr/>
        </p:nvSpPr>
        <p:spPr>
          <a:xfrm>
            <a:off x="7837073" y="5558135"/>
            <a:ext cx="407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B0F0"/>
                </a:solidFill>
              </a:rPr>
              <a:t>Blue = Reg.  Equipment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72C7F5B-FE5B-4D41-8B9C-9BEF1C0B5321}"/>
              </a:ext>
            </a:extLst>
          </p:cNvPr>
          <p:cNvSpPr txBox="1"/>
          <p:nvPr/>
        </p:nvSpPr>
        <p:spPr>
          <a:xfrm>
            <a:off x="2361410" y="95579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Before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59C6E47-0D8F-4D95-98D9-84044CECAC21}"/>
              </a:ext>
            </a:extLst>
          </p:cNvPr>
          <p:cNvSpPr txBox="1"/>
          <p:nvPr/>
        </p:nvSpPr>
        <p:spPr>
          <a:xfrm>
            <a:off x="8659909" y="174581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1739763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Picture 151">
            <a:extLst>
              <a:ext uri="{FF2B5EF4-FFF2-40B4-BE49-F238E27FC236}">
                <a16:creationId xmlns:a16="http://schemas.microsoft.com/office/drawing/2014/main" id="{6E86EEE4-42CE-4459-A4F0-C4A1272B0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191" y="183593"/>
            <a:ext cx="1765105" cy="18738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- ERCOT CAMR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8C78A1-E03A-4225-BF35-556358333E7D}"/>
              </a:ext>
            </a:extLst>
          </p:cNvPr>
          <p:cNvCxnSpPr/>
          <p:nvPr/>
        </p:nvCxnSpPr>
        <p:spPr>
          <a:xfrm>
            <a:off x="2622207" y="3476334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1F0EC3-E64C-46F2-9BA6-403C2334F250}"/>
              </a:ext>
            </a:extLst>
          </p:cNvPr>
          <p:cNvCxnSpPr>
            <a:endCxn id="10" idx="0"/>
          </p:cNvCxnSpPr>
          <p:nvPr/>
        </p:nvCxnSpPr>
        <p:spPr>
          <a:xfrm flipH="1">
            <a:off x="2985287" y="2658734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32CC315-04A3-4CE1-8698-531989D5AD45}"/>
              </a:ext>
            </a:extLst>
          </p:cNvPr>
          <p:cNvSpPr/>
          <p:nvPr/>
        </p:nvSpPr>
        <p:spPr>
          <a:xfrm>
            <a:off x="2885280" y="2867520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8FBA92A-C318-4F55-881A-3E4A4C8375C9}"/>
              </a:ext>
            </a:extLst>
          </p:cNvPr>
          <p:cNvSpPr/>
          <p:nvPr/>
        </p:nvSpPr>
        <p:spPr>
          <a:xfrm>
            <a:off x="793407" y="2090233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A6066-4811-4E12-B083-7BD7D0F7F523}"/>
              </a:ext>
            </a:extLst>
          </p:cNvPr>
          <p:cNvSpPr txBox="1"/>
          <p:nvPr/>
        </p:nvSpPr>
        <p:spPr>
          <a:xfrm>
            <a:off x="1947546" y="2237155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74E40B-08BD-4C0F-8E79-1CED9111A729}"/>
              </a:ext>
            </a:extLst>
          </p:cNvPr>
          <p:cNvSpPr/>
          <p:nvPr/>
        </p:nvSpPr>
        <p:spPr>
          <a:xfrm>
            <a:off x="2760269" y="375590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514868-ED61-439D-8F13-FB8E1481953A}"/>
              </a:ext>
            </a:extLst>
          </p:cNvPr>
          <p:cNvSpPr/>
          <p:nvPr/>
        </p:nvSpPr>
        <p:spPr>
          <a:xfrm>
            <a:off x="2760269" y="393224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FAE96-9C8F-44A9-81B5-BF6E2D960887}"/>
              </a:ext>
            </a:extLst>
          </p:cNvPr>
          <p:cNvCxnSpPr/>
          <p:nvPr/>
        </p:nvCxnSpPr>
        <p:spPr>
          <a:xfrm>
            <a:off x="945807" y="4726147"/>
            <a:ext cx="273562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ED123A15-365C-4004-856D-AC0CB2A65A89}"/>
              </a:ext>
            </a:extLst>
          </p:cNvPr>
          <p:cNvSpPr/>
          <p:nvPr/>
        </p:nvSpPr>
        <p:spPr>
          <a:xfrm>
            <a:off x="336207" y="2042352"/>
            <a:ext cx="3865975" cy="3999898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009D4-B76F-4915-AC59-6EE0EC33CC75}"/>
              </a:ext>
            </a:extLst>
          </p:cNvPr>
          <p:cNvSpPr/>
          <p:nvPr/>
        </p:nvSpPr>
        <p:spPr>
          <a:xfrm>
            <a:off x="3393722" y="4952431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DC1CF471-C3CC-4BC4-A277-326A4BD1D89B}"/>
              </a:ext>
            </a:extLst>
          </p:cNvPr>
          <p:cNvSpPr/>
          <p:nvPr/>
        </p:nvSpPr>
        <p:spPr>
          <a:xfrm rot="5400000">
            <a:off x="4503673" y="5261506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4954C5-97E3-4798-B962-90AA2486E0C7}"/>
              </a:ext>
            </a:extLst>
          </p:cNvPr>
          <p:cNvSpPr txBox="1"/>
          <p:nvPr/>
        </p:nvSpPr>
        <p:spPr>
          <a:xfrm>
            <a:off x="4141310" y="5743142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F91570-9515-4117-8D4C-16AE91613E3D}"/>
              </a:ext>
            </a:extLst>
          </p:cNvPr>
          <p:cNvSpPr/>
          <p:nvPr/>
        </p:nvSpPr>
        <p:spPr>
          <a:xfrm>
            <a:off x="1250607" y="374947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37942DC-0B7C-4983-81BB-6DD894F15BED}"/>
              </a:ext>
            </a:extLst>
          </p:cNvPr>
          <p:cNvSpPr/>
          <p:nvPr/>
        </p:nvSpPr>
        <p:spPr>
          <a:xfrm>
            <a:off x="1250607" y="3925820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388584-E14C-4EFB-B1B4-D4E8BE7F3E3D}"/>
              </a:ext>
            </a:extLst>
          </p:cNvPr>
          <p:cNvCxnSpPr>
            <a:stCxn id="18" idx="4"/>
          </p:cNvCxnSpPr>
          <p:nvPr/>
        </p:nvCxnSpPr>
        <p:spPr>
          <a:xfrm>
            <a:off x="1475624" y="4375854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24E003-F2D1-40F6-BBCA-2124EEB89431}"/>
              </a:ext>
            </a:extLst>
          </p:cNvPr>
          <p:cNvCxnSpPr/>
          <p:nvPr/>
        </p:nvCxnSpPr>
        <p:spPr>
          <a:xfrm flipH="1">
            <a:off x="1467729" y="2670394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A079D8-692A-4ED8-97AA-7882A5A4B49E}"/>
              </a:ext>
            </a:extLst>
          </p:cNvPr>
          <p:cNvCxnSpPr/>
          <p:nvPr/>
        </p:nvCxnSpPr>
        <p:spPr>
          <a:xfrm>
            <a:off x="1098207" y="3476334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64337-8F48-40F0-8506-A38313A76986}"/>
              </a:ext>
            </a:extLst>
          </p:cNvPr>
          <p:cNvSpPr/>
          <p:nvPr/>
        </p:nvSpPr>
        <p:spPr>
          <a:xfrm>
            <a:off x="1367722" y="2863733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F20FD0-25CA-49C3-967B-1FC5D54DD4D0}"/>
              </a:ext>
            </a:extLst>
          </p:cNvPr>
          <p:cNvSpPr/>
          <p:nvPr/>
        </p:nvSpPr>
        <p:spPr>
          <a:xfrm>
            <a:off x="2088807" y="4626140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5" name="Rounded Rectangle 119">
            <a:extLst>
              <a:ext uri="{FF2B5EF4-FFF2-40B4-BE49-F238E27FC236}">
                <a16:creationId xmlns:a16="http://schemas.microsoft.com/office/drawing/2014/main" id="{CC6DCF20-F07E-47A0-9904-A5E0595047E3}"/>
              </a:ext>
            </a:extLst>
          </p:cNvPr>
          <p:cNvSpPr/>
          <p:nvPr/>
        </p:nvSpPr>
        <p:spPr>
          <a:xfrm>
            <a:off x="5074519" y="3767569"/>
            <a:ext cx="2004695" cy="2298745"/>
          </a:xfrm>
          <a:prstGeom prst="round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1276B1-0FC7-42CB-A4C5-A00D226CC0E4}"/>
              </a:ext>
            </a:extLst>
          </p:cNvPr>
          <p:cNvSpPr/>
          <p:nvPr/>
        </p:nvSpPr>
        <p:spPr>
          <a:xfrm>
            <a:off x="1389762" y="4980935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1FF9F-B576-46E0-AE84-AB03F54B44FC}"/>
              </a:ext>
            </a:extLst>
          </p:cNvPr>
          <p:cNvSpPr txBox="1"/>
          <p:nvPr/>
        </p:nvSpPr>
        <p:spPr>
          <a:xfrm>
            <a:off x="1023192" y="5671760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4B94D60E-D7CF-472F-967D-ED437ED977D3}"/>
              </a:ext>
            </a:extLst>
          </p:cNvPr>
          <p:cNvSpPr/>
          <p:nvPr/>
        </p:nvSpPr>
        <p:spPr>
          <a:xfrm rot="10800000">
            <a:off x="1293712" y="5314185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5A9EEE-0E6C-4D7F-972C-0F43DF0EA335}"/>
              </a:ext>
            </a:extLst>
          </p:cNvPr>
          <p:cNvCxnSpPr/>
          <p:nvPr/>
        </p:nvCxnSpPr>
        <p:spPr>
          <a:xfrm>
            <a:off x="2997229" y="4375854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F538E9-D737-408D-A120-B85FBCA013D3}"/>
              </a:ext>
            </a:extLst>
          </p:cNvPr>
          <p:cNvCxnSpPr>
            <a:endCxn id="42" idx="3"/>
          </p:cNvCxnSpPr>
          <p:nvPr/>
        </p:nvCxnSpPr>
        <p:spPr>
          <a:xfrm>
            <a:off x="1486636" y="4709617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BBF32B2-19EE-4D39-AC92-82F27AF37FA0}"/>
              </a:ext>
            </a:extLst>
          </p:cNvPr>
          <p:cNvSpPr/>
          <p:nvPr/>
        </p:nvSpPr>
        <p:spPr>
          <a:xfrm>
            <a:off x="2800264" y="5019778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817B9-B3D7-430B-8E5C-F3B794FC6D04}"/>
              </a:ext>
            </a:extLst>
          </p:cNvPr>
          <p:cNvSpPr txBox="1"/>
          <p:nvPr/>
        </p:nvSpPr>
        <p:spPr>
          <a:xfrm>
            <a:off x="2433694" y="5710603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DDB1A975-8AE0-4B99-9E7F-E935D4A99A4C}"/>
              </a:ext>
            </a:extLst>
          </p:cNvPr>
          <p:cNvSpPr/>
          <p:nvPr/>
        </p:nvSpPr>
        <p:spPr>
          <a:xfrm rot="10800000">
            <a:off x="2704214" y="5353028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EBE1AA-7E47-4780-99BB-B97520EBAF42}"/>
              </a:ext>
            </a:extLst>
          </p:cNvPr>
          <p:cNvCxnSpPr>
            <a:endCxn id="47" idx="3"/>
          </p:cNvCxnSpPr>
          <p:nvPr/>
        </p:nvCxnSpPr>
        <p:spPr>
          <a:xfrm>
            <a:off x="2891429" y="4709617"/>
            <a:ext cx="16084" cy="643411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DFCF4C4-5D94-45F8-8043-6F349DD7A90B}"/>
              </a:ext>
            </a:extLst>
          </p:cNvPr>
          <p:cNvSpPr/>
          <p:nvPr/>
        </p:nvSpPr>
        <p:spPr>
          <a:xfrm>
            <a:off x="6095769" y="5015909"/>
            <a:ext cx="198414" cy="189370"/>
          </a:xfrm>
          <a:prstGeom prst="rect">
            <a:avLst/>
          </a:prstGeom>
          <a:solidFill>
            <a:srgbClr val="00B0F0"/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B7D842C-5AF5-4D58-ABD9-DB2233033489}"/>
              </a:ext>
            </a:extLst>
          </p:cNvPr>
          <p:cNvCxnSpPr>
            <a:cxnSpLocks/>
          </p:cNvCxnSpPr>
          <p:nvPr/>
        </p:nvCxnSpPr>
        <p:spPr>
          <a:xfrm>
            <a:off x="6203607" y="4839726"/>
            <a:ext cx="0" cy="59507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41C2F9F-6629-4C14-98E6-68D689520CAC}"/>
              </a:ext>
            </a:extLst>
          </p:cNvPr>
          <p:cNvCxnSpPr>
            <a:cxnSpLocks/>
          </p:cNvCxnSpPr>
          <p:nvPr/>
        </p:nvCxnSpPr>
        <p:spPr>
          <a:xfrm>
            <a:off x="5907440" y="4839726"/>
            <a:ext cx="60960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1C1E6A8-7B1E-475E-8891-F25E7E374656}"/>
              </a:ext>
            </a:extLst>
          </p:cNvPr>
          <p:cNvCxnSpPr>
            <a:cxnSpLocks/>
          </p:cNvCxnSpPr>
          <p:nvPr/>
        </p:nvCxnSpPr>
        <p:spPr>
          <a:xfrm>
            <a:off x="6203607" y="4494180"/>
            <a:ext cx="0" cy="36493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C9CF57B4-BFD2-4E83-8C90-58474EB666E9}"/>
              </a:ext>
            </a:extLst>
          </p:cNvPr>
          <p:cNvSpPr/>
          <p:nvPr/>
        </p:nvSpPr>
        <p:spPr>
          <a:xfrm>
            <a:off x="6059833" y="4230961"/>
            <a:ext cx="296741" cy="296742"/>
          </a:xfrm>
          <a:prstGeom prst="ellips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74193B-B14E-4EBF-BD58-CE0E4CA4E018}"/>
              </a:ext>
            </a:extLst>
          </p:cNvPr>
          <p:cNvSpPr/>
          <p:nvPr/>
        </p:nvSpPr>
        <p:spPr>
          <a:xfrm>
            <a:off x="6117715" y="4342209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D8350E4-3ED4-437B-9755-C82EE13DE947}"/>
              </a:ext>
            </a:extLst>
          </p:cNvPr>
          <p:cNvSpPr txBox="1"/>
          <p:nvPr/>
        </p:nvSpPr>
        <p:spPr>
          <a:xfrm>
            <a:off x="5430937" y="3825714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F0"/>
                </a:solidFill>
              </a:rPr>
              <a:t>DGR Station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BCF46E-7E40-42EB-B57B-FC76B857C7F8}"/>
              </a:ext>
            </a:extLst>
          </p:cNvPr>
          <p:cNvSpPr/>
          <p:nvPr/>
        </p:nvSpPr>
        <p:spPr>
          <a:xfrm>
            <a:off x="1367722" y="4432517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F5D50B1-CF09-4F8B-BA17-12A219F45FFF}"/>
              </a:ext>
            </a:extLst>
          </p:cNvPr>
          <p:cNvSpPr/>
          <p:nvPr/>
        </p:nvSpPr>
        <p:spPr>
          <a:xfrm>
            <a:off x="2911044" y="4441709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5D7436-4182-45DF-8685-7C2308D111D8}"/>
              </a:ext>
            </a:extLst>
          </p:cNvPr>
          <p:cNvSpPr txBox="1"/>
          <p:nvPr/>
        </p:nvSpPr>
        <p:spPr>
          <a:xfrm>
            <a:off x="565042" y="1733278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103102A-8749-444A-B8FA-BACA56C2A5AC}"/>
              </a:ext>
            </a:extLst>
          </p:cNvPr>
          <p:cNvSpPr/>
          <p:nvPr/>
        </p:nvSpPr>
        <p:spPr>
          <a:xfrm>
            <a:off x="152400" y="1687236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6655CB8-6DF3-40CF-A2B8-F45066CA2CCB}"/>
              </a:ext>
            </a:extLst>
          </p:cNvPr>
          <p:cNvCxnSpPr>
            <a:cxnSpLocks/>
          </p:cNvCxnSpPr>
          <p:nvPr/>
        </p:nvCxnSpPr>
        <p:spPr>
          <a:xfrm>
            <a:off x="3460319" y="4726147"/>
            <a:ext cx="0" cy="7213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E72A4F2-8288-414D-8EF4-FD68ED5656FA}"/>
              </a:ext>
            </a:extLst>
          </p:cNvPr>
          <p:cNvCxnSpPr/>
          <p:nvPr/>
        </p:nvCxnSpPr>
        <p:spPr>
          <a:xfrm>
            <a:off x="3443652" y="5434757"/>
            <a:ext cx="54267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191FD67-1C17-4B30-A3C5-EA09C608B896}"/>
              </a:ext>
            </a:extLst>
          </p:cNvPr>
          <p:cNvCxnSpPr/>
          <p:nvPr/>
        </p:nvCxnSpPr>
        <p:spPr>
          <a:xfrm>
            <a:off x="3986327" y="5434757"/>
            <a:ext cx="221728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ACC3001E-B95C-46FA-985D-EC1359E5C8B1}"/>
              </a:ext>
            </a:extLst>
          </p:cNvPr>
          <p:cNvSpPr/>
          <p:nvPr/>
        </p:nvSpPr>
        <p:spPr>
          <a:xfrm>
            <a:off x="3933889" y="5396657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AA3D894E-DBBC-4198-B8E8-A87463D72376}"/>
              </a:ext>
            </a:extLst>
          </p:cNvPr>
          <p:cNvCxnSpPr>
            <a:cxnSpLocks/>
            <a:stCxn id="142" idx="6"/>
            <a:endCxn id="143" idx="6"/>
          </p:cNvCxnSpPr>
          <p:nvPr/>
        </p:nvCxnSpPr>
        <p:spPr>
          <a:xfrm flipV="1">
            <a:off x="11415774" y="5636031"/>
            <a:ext cx="123849" cy="487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46D0CBE1-D254-4918-81A2-5840C7210E39}"/>
              </a:ext>
            </a:extLst>
          </p:cNvPr>
          <p:cNvCxnSpPr/>
          <p:nvPr/>
        </p:nvCxnSpPr>
        <p:spPr>
          <a:xfrm>
            <a:off x="10028446" y="3682484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DBF51E8-4DC8-4AB3-A018-04B4927E52B5}"/>
              </a:ext>
            </a:extLst>
          </p:cNvPr>
          <p:cNvCxnSpPr>
            <a:endCxn id="116" idx="0"/>
          </p:cNvCxnSpPr>
          <p:nvPr/>
        </p:nvCxnSpPr>
        <p:spPr>
          <a:xfrm flipH="1">
            <a:off x="10391526" y="2864884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6F2C97E-B731-4C36-AB73-443F38D21A7C}"/>
              </a:ext>
            </a:extLst>
          </p:cNvPr>
          <p:cNvSpPr/>
          <p:nvPr/>
        </p:nvSpPr>
        <p:spPr>
          <a:xfrm>
            <a:off x="10291519" y="3073670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4" name="Cloud 113">
            <a:extLst>
              <a:ext uri="{FF2B5EF4-FFF2-40B4-BE49-F238E27FC236}">
                <a16:creationId xmlns:a16="http://schemas.microsoft.com/office/drawing/2014/main" id="{F1C52281-9F6F-4BB6-AFF3-23659AA79FAE}"/>
              </a:ext>
            </a:extLst>
          </p:cNvPr>
          <p:cNvSpPr/>
          <p:nvPr/>
        </p:nvSpPr>
        <p:spPr>
          <a:xfrm>
            <a:off x="8199646" y="2296383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4579798-345D-4E20-98B3-E551F8BE2B0C}"/>
              </a:ext>
            </a:extLst>
          </p:cNvPr>
          <p:cNvSpPr txBox="1"/>
          <p:nvPr/>
        </p:nvSpPr>
        <p:spPr>
          <a:xfrm>
            <a:off x="9353785" y="2443305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1DB9B20-C37B-421F-9BE1-B8045C63CAB5}"/>
              </a:ext>
            </a:extLst>
          </p:cNvPr>
          <p:cNvSpPr/>
          <p:nvPr/>
        </p:nvSpPr>
        <p:spPr>
          <a:xfrm>
            <a:off x="10166508" y="396205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5EE00AE-5152-4E2C-B2FC-2EE9C13D9195}"/>
              </a:ext>
            </a:extLst>
          </p:cNvPr>
          <p:cNvSpPr/>
          <p:nvPr/>
        </p:nvSpPr>
        <p:spPr>
          <a:xfrm>
            <a:off x="10166508" y="413839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25DD374C-3F8C-43FF-A223-90718B2D8157}"/>
              </a:ext>
            </a:extLst>
          </p:cNvPr>
          <p:cNvCxnSpPr/>
          <p:nvPr/>
        </p:nvCxnSpPr>
        <p:spPr>
          <a:xfrm>
            <a:off x="8352046" y="4932297"/>
            <a:ext cx="273562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87">
            <a:extLst>
              <a:ext uri="{FF2B5EF4-FFF2-40B4-BE49-F238E27FC236}">
                <a16:creationId xmlns:a16="http://schemas.microsoft.com/office/drawing/2014/main" id="{B29296AA-B441-44D2-8356-835755FF391C}"/>
              </a:ext>
            </a:extLst>
          </p:cNvPr>
          <p:cNvSpPr/>
          <p:nvPr/>
        </p:nvSpPr>
        <p:spPr>
          <a:xfrm>
            <a:off x="7742446" y="2248502"/>
            <a:ext cx="4276387" cy="3999898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C14A4404-9297-431E-991A-3821E8512CA7}"/>
              </a:ext>
            </a:extLst>
          </p:cNvPr>
          <p:cNvSpPr/>
          <p:nvPr/>
        </p:nvSpPr>
        <p:spPr>
          <a:xfrm>
            <a:off x="10799961" y="5158581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404DAF3-2AAD-4967-9088-A10711CC4217}"/>
              </a:ext>
            </a:extLst>
          </p:cNvPr>
          <p:cNvSpPr/>
          <p:nvPr/>
        </p:nvSpPr>
        <p:spPr>
          <a:xfrm>
            <a:off x="8656846" y="395562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E9FFA60C-A402-457E-8551-F9347FF405D5}"/>
              </a:ext>
            </a:extLst>
          </p:cNvPr>
          <p:cNvSpPr/>
          <p:nvPr/>
        </p:nvSpPr>
        <p:spPr>
          <a:xfrm>
            <a:off x="8656846" y="4131970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BF02F43-E077-4FA1-82B7-5829D43E70A1}"/>
              </a:ext>
            </a:extLst>
          </p:cNvPr>
          <p:cNvCxnSpPr>
            <a:stCxn id="122" idx="4"/>
          </p:cNvCxnSpPr>
          <p:nvPr/>
        </p:nvCxnSpPr>
        <p:spPr>
          <a:xfrm>
            <a:off x="8881863" y="4582004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62583CEF-458A-4E4B-8467-915C5B7CA1BA}"/>
              </a:ext>
            </a:extLst>
          </p:cNvPr>
          <p:cNvCxnSpPr/>
          <p:nvPr/>
        </p:nvCxnSpPr>
        <p:spPr>
          <a:xfrm flipH="1">
            <a:off x="8873968" y="2876544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8E60BD4-3404-4251-9D5D-0A6D10E2DD13}"/>
              </a:ext>
            </a:extLst>
          </p:cNvPr>
          <p:cNvCxnSpPr/>
          <p:nvPr/>
        </p:nvCxnSpPr>
        <p:spPr>
          <a:xfrm>
            <a:off x="8504446" y="3682484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92533DD0-A55A-4337-B84E-BF05AFC594D9}"/>
              </a:ext>
            </a:extLst>
          </p:cNvPr>
          <p:cNvSpPr/>
          <p:nvPr/>
        </p:nvSpPr>
        <p:spPr>
          <a:xfrm>
            <a:off x="8773961" y="3069883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73F2832-18C9-4312-8C49-972DB8EB9CBD}"/>
              </a:ext>
            </a:extLst>
          </p:cNvPr>
          <p:cNvSpPr/>
          <p:nvPr/>
        </p:nvSpPr>
        <p:spPr>
          <a:xfrm>
            <a:off x="9495046" y="4832290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AD184F7-BD0E-43E4-A51B-405C228930AE}"/>
              </a:ext>
            </a:extLst>
          </p:cNvPr>
          <p:cNvSpPr/>
          <p:nvPr/>
        </p:nvSpPr>
        <p:spPr>
          <a:xfrm>
            <a:off x="8796001" y="5187085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B53A20CD-F619-4C4A-8188-FDF40BD67AB3}"/>
              </a:ext>
            </a:extLst>
          </p:cNvPr>
          <p:cNvSpPr txBox="1"/>
          <p:nvPr/>
        </p:nvSpPr>
        <p:spPr>
          <a:xfrm>
            <a:off x="8429431" y="5877910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30" name="Isosceles Triangle 129">
            <a:extLst>
              <a:ext uri="{FF2B5EF4-FFF2-40B4-BE49-F238E27FC236}">
                <a16:creationId xmlns:a16="http://schemas.microsoft.com/office/drawing/2014/main" id="{8D834AB8-A5AC-4775-BE2C-12B3275B230A}"/>
              </a:ext>
            </a:extLst>
          </p:cNvPr>
          <p:cNvSpPr/>
          <p:nvPr/>
        </p:nvSpPr>
        <p:spPr>
          <a:xfrm rot="10800000">
            <a:off x="8699951" y="5520335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5F6AF2F1-E3BC-404E-88F8-AAAD4BA644F7}"/>
              </a:ext>
            </a:extLst>
          </p:cNvPr>
          <p:cNvCxnSpPr/>
          <p:nvPr/>
        </p:nvCxnSpPr>
        <p:spPr>
          <a:xfrm>
            <a:off x="10403468" y="4582004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0A788CFE-27DD-4D71-B124-7ECBB0CAEDFC}"/>
              </a:ext>
            </a:extLst>
          </p:cNvPr>
          <p:cNvCxnSpPr>
            <a:endCxn id="130" idx="3"/>
          </p:cNvCxnSpPr>
          <p:nvPr/>
        </p:nvCxnSpPr>
        <p:spPr>
          <a:xfrm>
            <a:off x="8892875" y="4915767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E8DD37B0-8463-4F4A-91F4-2425D5B670E6}"/>
              </a:ext>
            </a:extLst>
          </p:cNvPr>
          <p:cNvSpPr/>
          <p:nvPr/>
        </p:nvSpPr>
        <p:spPr>
          <a:xfrm>
            <a:off x="10206503" y="5225928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E97AA205-FE94-4CA2-BB73-76ED10B117CE}"/>
              </a:ext>
            </a:extLst>
          </p:cNvPr>
          <p:cNvSpPr txBox="1"/>
          <p:nvPr/>
        </p:nvSpPr>
        <p:spPr>
          <a:xfrm>
            <a:off x="9839933" y="5916753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108ACA72-AD28-47C1-B50F-C92DB074EE2D}"/>
              </a:ext>
            </a:extLst>
          </p:cNvPr>
          <p:cNvSpPr/>
          <p:nvPr/>
        </p:nvSpPr>
        <p:spPr>
          <a:xfrm rot="10800000">
            <a:off x="10110453" y="5559178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2E181690-BD20-47E1-8C86-CDAF3099CDCA}"/>
              </a:ext>
            </a:extLst>
          </p:cNvPr>
          <p:cNvCxnSpPr>
            <a:endCxn id="135" idx="3"/>
          </p:cNvCxnSpPr>
          <p:nvPr/>
        </p:nvCxnSpPr>
        <p:spPr>
          <a:xfrm>
            <a:off x="10297668" y="4915767"/>
            <a:ext cx="16084" cy="643411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7" name="Rectangle 136">
            <a:extLst>
              <a:ext uri="{FF2B5EF4-FFF2-40B4-BE49-F238E27FC236}">
                <a16:creationId xmlns:a16="http://schemas.microsoft.com/office/drawing/2014/main" id="{9D92F13F-F85C-4A25-B709-88CAC2E347FE}"/>
              </a:ext>
            </a:extLst>
          </p:cNvPr>
          <p:cNvSpPr/>
          <p:nvPr/>
        </p:nvSpPr>
        <p:spPr>
          <a:xfrm>
            <a:off x="8773961" y="4638667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4EDE5C3-8F6F-458B-B7D9-BEE21438F3E1}"/>
              </a:ext>
            </a:extLst>
          </p:cNvPr>
          <p:cNvSpPr/>
          <p:nvPr/>
        </p:nvSpPr>
        <p:spPr>
          <a:xfrm>
            <a:off x="10317283" y="4647859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DB94251-A7CF-47C0-A22D-A6705DDFEAA9}"/>
              </a:ext>
            </a:extLst>
          </p:cNvPr>
          <p:cNvSpPr txBox="1"/>
          <p:nvPr/>
        </p:nvSpPr>
        <p:spPr>
          <a:xfrm>
            <a:off x="7971281" y="1939428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B312073A-AE38-4248-893B-337F5D1A241A}"/>
              </a:ext>
            </a:extLst>
          </p:cNvPr>
          <p:cNvCxnSpPr>
            <a:cxnSpLocks/>
          </p:cNvCxnSpPr>
          <p:nvPr/>
        </p:nvCxnSpPr>
        <p:spPr>
          <a:xfrm>
            <a:off x="10866558" y="4932297"/>
            <a:ext cx="0" cy="7213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4C6270D-B239-45B5-86E4-EE7389A719B1}"/>
              </a:ext>
            </a:extLst>
          </p:cNvPr>
          <p:cNvCxnSpPr/>
          <p:nvPr/>
        </p:nvCxnSpPr>
        <p:spPr>
          <a:xfrm>
            <a:off x="10849891" y="5640907"/>
            <a:ext cx="54267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Oval 141">
            <a:extLst>
              <a:ext uri="{FF2B5EF4-FFF2-40B4-BE49-F238E27FC236}">
                <a16:creationId xmlns:a16="http://schemas.microsoft.com/office/drawing/2014/main" id="{91944E1B-5AC5-440E-AB32-E55C51E2DC9A}"/>
              </a:ext>
            </a:extLst>
          </p:cNvPr>
          <p:cNvSpPr/>
          <p:nvPr/>
        </p:nvSpPr>
        <p:spPr>
          <a:xfrm>
            <a:off x="11340128" y="5602807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C59B0B10-5F18-40AD-8048-000231FDFF2B}"/>
              </a:ext>
            </a:extLst>
          </p:cNvPr>
          <p:cNvSpPr/>
          <p:nvPr/>
        </p:nvSpPr>
        <p:spPr>
          <a:xfrm flipH="1">
            <a:off x="11539623" y="5511576"/>
            <a:ext cx="247373" cy="2489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4D699699-5975-4156-B669-B737414A4330}"/>
              </a:ext>
            </a:extLst>
          </p:cNvPr>
          <p:cNvSpPr txBox="1"/>
          <p:nvPr/>
        </p:nvSpPr>
        <p:spPr>
          <a:xfrm>
            <a:off x="11284281" y="5294648"/>
            <a:ext cx="758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End Cap</a:t>
            </a: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8F15FF13-2476-4DA2-8706-843083BDE0C7}"/>
              </a:ext>
            </a:extLst>
          </p:cNvPr>
          <p:cNvSpPr/>
          <p:nvPr/>
        </p:nvSpPr>
        <p:spPr>
          <a:xfrm>
            <a:off x="10340092" y="3809025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D7AF6AC-DBA8-40F9-AD51-C60D1A421A73}"/>
              </a:ext>
            </a:extLst>
          </p:cNvPr>
          <p:cNvSpPr txBox="1"/>
          <p:nvPr/>
        </p:nvSpPr>
        <p:spPr>
          <a:xfrm>
            <a:off x="6338490" y="270106"/>
            <a:ext cx="407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B050"/>
                </a:solidFill>
              </a:rPr>
              <a:t>Green = TSP Equipment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5B275B14-D200-4F1A-ABF9-7716D3FCDEB1}"/>
              </a:ext>
            </a:extLst>
          </p:cNvPr>
          <p:cNvSpPr txBox="1"/>
          <p:nvPr/>
        </p:nvSpPr>
        <p:spPr>
          <a:xfrm>
            <a:off x="6338490" y="558993"/>
            <a:ext cx="407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B0F0"/>
                </a:solidFill>
              </a:rPr>
              <a:t>Blue = Reg. Equipment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02FF7E34-2100-4EFA-AECE-E55B2D74A4B8}"/>
              </a:ext>
            </a:extLst>
          </p:cNvPr>
          <p:cNvSpPr txBox="1"/>
          <p:nvPr/>
        </p:nvSpPr>
        <p:spPr>
          <a:xfrm>
            <a:off x="10764692" y="0"/>
            <a:ext cx="1067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Final State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3D3630A0-C1C2-4F46-8A57-7AA218DD28EC}"/>
              </a:ext>
            </a:extLst>
          </p:cNvPr>
          <p:cNvSpPr txBox="1"/>
          <p:nvPr/>
        </p:nvSpPr>
        <p:spPr>
          <a:xfrm>
            <a:off x="144718" y="1066800"/>
            <a:ext cx="9303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ERCOT submits a CAMR removing the DGR equipment and adding end-caps.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6986889" y="3365073"/>
            <a:ext cx="1123671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64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CCC0038-9FC3-444A-91DE-7A5EC3FC581D}"/>
              </a:ext>
            </a:extLst>
          </p:cNvPr>
          <p:cNvCxnSpPr>
            <a:cxnSpLocks/>
            <a:stCxn id="36" idx="6"/>
            <a:endCxn id="27" idx="6"/>
          </p:cNvCxnSpPr>
          <p:nvPr/>
        </p:nvCxnSpPr>
        <p:spPr>
          <a:xfrm flipV="1">
            <a:off x="4273741" y="5559831"/>
            <a:ext cx="123849" cy="487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- TSP NOMCR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8C78A1-E03A-4225-BF35-556358333E7D}"/>
              </a:ext>
            </a:extLst>
          </p:cNvPr>
          <p:cNvCxnSpPr/>
          <p:nvPr/>
        </p:nvCxnSpPr>
        <p:spPr>
          <a:xfrm>
            <a:off x="2886413" y="3606284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1F0EC3-E64C-46F2-9BA6-403C2334F250}"/>
              </a:ext>
            </a:extLst>
          </p:cNvPr>
          <p:cNvCxnSpPr>
            <a:endCxn id="10" idx="0"/>
          </p:cNvCxnSpPr>
          <p:nvPr/>
        </p:nvCxnSpPr>
        <p:spPr>
          <a:xfrm flipH="1">
            <a:off x="3249493" y="2788684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32CC315-04A3-4CE1-8698-531989D5AD45}"/>
              </a:ext>
            </a:extLst>
          </p:cNvPr>
          <p:cNvSpPr/>
          <p:nvPr/>
        </p:nvSpPr>
        <p:spPr>
          <a:xfrm>
            <a:off x="3149486" y="2997470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8FBA92A-C318-4F55-881A-3E4A4C8375C9}"/>
              </a:ext>
            </a:extLst>
          </p:cNvPr>
          <p:cNvSpPr/>
          <p:nvPr/>
        </p:nvSpPr>
        <p:spPr>
          <a:xfrm>
            <a:off x="1057613" y="2220183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A6066-4811-4E12-B083-7BD7D0F7F523}"/>
              </a:ext>
            </a:extLst>
          </p:cNvPr>
          <p:cNvSpPr txBox="1"/>
          <p:nvPr/>
        </p:nvSpPr>
        <p:spPr>
          <a:xfrm>
            <a:off x="2211752" y="2367105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74E40B-08BD-4C0F-8E79-1CED9111A729}"/>
              </a:ext>
            </a:extLst>
          </p:cNvPr>
          <p:cNvSpPr/>
          <p:nvPr/>
        </p:nvSpPr>
        <p:spPr>
          <a:xfrm>
            <a:off x="3024475" y="388585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514868-ED61-439D-8F13-FB8E1481953A}"/>
              </a:ext>
            </a:extLst>
          </p:cNvPr>
          <p:cNvSpPr/>
          <p:nvPr/>
        </p:nvSpPr>
        <p:spPr>
          <a:xfrm>
            <a:off x="3024475" y="406219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FAE96-9C8F-44A9-81B5-BF6E2D960887}"/>
              </a:ext>
            </a:extLst>
          </p:cNvPr>
          <p:cNvCxnSpPr/>
          <p:nvPr/>
        </p:nvCxnSpPr>
        <p:spPr>
          <a:xfrm>
            <a:off x="1210013" y="4856097"/>
            <a:ext cx="273562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ED123A15-365C-4004-856D-AC0CB2A65A89}"/>
              </a:ext>
            </a:extLst>
          </p:cNvPr>
          <p:cNvSpPr/>
          <p:nvPr/>
        </p:nvSpPr>
        <p:spPr>
          <a:xfrm>
            <a:off x="600413" y="2172302"/>
            <a:ext cx="4276387" cy="3999898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009D4-B76F-4915-AC59-6EE0EC33CC75}"/>
              </a:ext>
            </a:extLst>
          </p:cNvPr>
          <p:cNvSpPr/>
          <p:nvPr/>
        </p:nvSpPr>
        <p:spPr>
          <a:xfrm>
            <a:off x="3657928" y="5082381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F91570-9515-4117-8D4C-16AE91613E3D}"/>
              </a:ext>
            </a:extLst>
          </p:cNvPr>
          <p:cNvSpPr/>
          <p:nvPr/>
        </p:nvSpPr>
        <p:spPr>
          <a:xfrm>
            <a:off x="1514813" y="3879429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37942DC-0B7C-4983-81BB-6DD894F15BED}"/>
              </a:ext>
            </a:extLst>
          </p:cNvPr>
          <p:cNvSpPr/>
          <p:nvPr/>
        </p:nvSpPr>
        <p:spPr>
          <a:xfrm>
            <a:off x="1514813" y="4055770"/>
            <a:ext cx="450034" cy="45003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388584-E14C-4EFB-B1B4-D4E8BE7F3E3D}"/>
              </a:ext>
            </a:extLst>
          </p:cNvPr>
          <p:cNvCxnSpPr>
            <a:stCxn id="18" idx="4"/>
          </p:cNvCxnSpPr>
          <p:nvPr/>
        </p:nvCxnSpPr>
        <p:spPr>
          <a:xfrm>
            <a:off x="1739830" y="4505804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24E003-F2D1-40F6-BBCA-2124EEB89431}"/>
              </a:ext>
            </a:extLst>
          </p:cNvPr>
          <p:cNvCxnSpPr/>
          <p:nvPr/>
        </p:nvCxnSpPr>
        <p:spPr>
          <a:xfrm flipH="1">
            <a:off x="1731935" y="2800344"/>
            <a:ext cx="2" cy="10971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A079D8-692A-4ED8-97AA-7882A5A4B49E}"/>
              </a:ext>
            </a:extLst>
          </p:cNvPr>
          <p:cNvCxnSpPr/>
          <p:nvPr/>
        </p:nvCxnSpPr>
        <p:spPr>
          <a:xfrm>
            <a:off x="1362413" y="3606284"/>
            <a:ext cx="6858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64337-8F48-40F0-8506-A38313A76986}"/>
              </a:ext>
            </a:extLst>
          </p:cNvPr>
          <p:cNvSpPr/>
          <p:nvPr/>
        </p:nvSpPr>
        <p:spPr>
          <a:xfrm>
            <a:off x="1631928" y="2993683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F20FD0-25CA-49C3-967B-1FC5D54DD4D0}"/>
              </a:ext>
            </a:extLst>
          </p:cNvPr>
          <p:cNvSpPr/>
          <p:nvPr/>
        </p:nvSpPr>
        <p:spPr>
          <a:xfrm>
            <a:off x="2353013" y="4756090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1276B1-0FC7-42CB-A4C5-A00D226CC0E4}"/>
              </a:ext>
            </a:extLst>
          </p:cNvPr>
          <p:cNvSpPr/>
          <p:nvPr/>
        </p:nvSpPr>
        <p:spPr>
          <a:xfrm>
            <a:off x="1653968" y="5110885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1FF9F-B576-46E0-AE84-AB03F54B44FC}"/>
              </a:ext>
            </a:extLst>
          </p:cNvPr>
          <p:cNvSpPr txBox="1"/>
          <p:nvPr/>
        </p:nvSpPr>
        <p:spPr>
          <a:xfrm>
            <a:off x="1287398" y="5801710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4B94D60E-D7CF-472F-967D-ED437ED977D3}"/>
              </a:ext>
            </a:extLst>
          </p:cNvPr>
          <p:cNvSpPr/>
          <p:nvPr/>
        </p:nvSpPr>
        <p:spPr>
          <a:xfrm rot="10800000">
            <a:off x="1557918" y="5444135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5A9EEE-0E6C-4D7F-972C-0F43DF0EA335}"/>
              </a:ext>
            </a:extLst>
          </p:cNvPr>
          <p:cNvCxnSpPr/>
          <p:nvPr/>
        </p:nvCxnSpPr>
        <p:spPr>
          <a:xfrm>
            <a:off x="3261435" y="4505804"/>
            <a:ext cx="8126" cy="366003"/>
          </a:xfrm>
          <a:prstGeom prst="line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F538E9-D737-408D-A120-B85FBCA013D3}"/>
              </a:ext>
            </a:extLst>
          </p:cNvPr>
          <p:cNvCxnSpPr>
            <a:endCxn id="42" idx="3"/>
          </p:cNvCxnSpPr>
          <p:nvPr/>
        </p:nvCxnSpPr>
        <p:spPr>
          <a:xfrm>
            <a:off x="1750842" y="4839567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BBF32B2-19EE-4D39-AC92-82F27AF37FA0}"/>
              </a:ext>
            </a:extLst>
          </p:cNvPr>
          <p:cNvSpPr/>
          <p:nvPr/>
        </p:nvSpPr>
        <p:spPr>
          <a:xfrm>
            <a:off x="3064470" y="5149728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817B9-B3D7-430B-8E5C-F3B794FC6D04}"/>
              </a:ext>
            </a:extLst>
          </p:cNvPr>
          <p:cNvSpPr txBox="1"/>
          <p:nvPr/>
        </p:nvSpPr>
        <p:spPr>
          <a:xfrm>
            <a:off x="2697900" y="5840553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DDB1A975-8AE0-4B99-9E7F-E935D4A99A4C}"/>
              </a:ext>
            </a:extLst>
          </p:cNvPr>
          <p:cNvSpPr/>
          <p:nvPr/>
        </p:nvSpPr>
        <p:spPr>
          <a:xfrm rot="10800000">
            <a:off x="2968420" y="5482978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EBE1AA-7E47-4780-99BB-B97520EBAF42}"/>
              </a:ext>
            </a:extLst>
          </p:cNvPr>
          <p:cNvCxnSpPr>
            <a:endCxn id="47" idx="3"/>
          </p:cNvCxnSpPr>
          <p:nvPr/>
        </p:nvCxnSpPr>
        <p:spPr>
          <a:xfrm>
            <a:off x="3155635" y="4839567"/>
            <a:ext cx="16084" cy="643411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01BCF46E-7E40-42EB-B57B-FC76B857C7F8}"/>
              </a:ext>
            </a:extLst>
          </p:cNvPr>
          <p:cNvSpPr/>
          <p:nvPr/>
        </p:nvSpPr>
        <p:spPr>
          <a:xfrm>
            <a:off x="1631928" y="4562467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F5D50B1-CF09-4F8B-BA17-12A219F45FFF}"/>
              </a:ext>
            </a:extLst>
          </p:cNvPr>
          <p:cNvSpPr/>
          <p:nvPr/>
        </p:nvSpPr>
        <p:spPr>
          <a:xfrm>
            <a:off x="3175250" y="4571659"/>
            <a:ext cx="200014" cy="20001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5D7436-4182-45DF-8685-7C2308D111D8}"/>
              </a:ext>
            </a:extLst>
          </p:cNvPr>
          <p:cNvSpPr txBox="1"/>
          <p:nvPr/>
        </p:nvSpPr>
        <p:spPr>
          <a:xfrm>
            <a:off x="829248" y="1863228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5328285" y="3866079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6655CB8-6DF3-40CF-A2B8-F45066CA2CCB}"/>
              </a:ext>
            </a:extLst>
          </p:cNvPr>
          <p:cNvCxnSpPr>
            <a:cxnSpLocks/>
          </p:cNvCxnSpPr>
          <p:nvPr/>
        </p:nvCxnSpPr>
        <p:spPr>
          <a:xfrm>
            <a:off x="3724525" y="4856097"/>
            <a:ext cx="0" cy="7213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E72A4F2-8288-414D-8EF4-FD68ED5656FA}"/>
              </a:ext>
            </a:extLst>
          </p:cNvPr>
          <p:cNvCxnSpPr/>
          <p:nvPr/>
        </p:nvCxnSpPr>
        <p:spPr>
          <a:xfrm>
            <a:off x="3707858" y="5564707"/>
            <a:ext cx="542675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ACC3001E-B95C-46FA-985D-EC1359E5C8B1}"/>
              </a:ext>
            </a:extLst>
          </p:cNvPr>
          <p:cNvSpPr/>
          <p:nvPr/>
        </p:nvSpPr>
        <p:spPr>
          <a:xfrm>
            <a:off x="4198095" y="5526607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EBE4AE2-123D-4D98-86EB-510CFD58C631}"/>
              </a:ext>
            </a:extLst>
          </p:cNvPr>
          <p:cNvSpPr/>
          <p:nvPr/>
        </p:nvSpPr>
        <p:spPr>
          <a:xfrm flipH="1">
            <a:off x="4397590" y="5435376"/>
            <a:ext cx="247373" cy="2489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724CED8-F3BB-44ED-A4B3-998E71233F02}"/>
              </a:ext>
            </a:extLst>
          </p:cNvPr>
          <p:cNvSpPr txBox="1"/>
          <p:nvPr/>
        </p:nvSpPr>
        <p:spPr>
          <a:xfrm>
            <a:off x="4142248" y="5218448"/>
            <a:ext cx="758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0B050"/>
                </a:solidFill>
              </a:rPr>
              <a:t>End Cap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426C809-E535-4058-8C2F-A1A464C0DB4A}"/>
              </a:ext>
            </a:extLst>
          </p:cNvPr>
          <p:cNvCxnSpPr>
            <a:cxnSpLocks/>
            <a:endCxn id="107" idx="0"/>
          </p:cNvCxnSpPr>
          <p:nvPr/>
        </p:nvCxnSpPr>
        <p:spPr>
          <a:xfrm>
            <a:off x="9452149" y="3183916"/>
            <a:ext cx="10375" cy="942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loud 96">
            <a:extLst>
              <a:ext uri="{FF2B5EF4-FFF2-40B4-BE49-F238E27FC236}">
                <a16:creationId xmlns:a16="http://schemas.microsoft.com/office/drawing/2014/main" id="{46D12888-8A77-417F-91B3-3075A7DC6CC2}"/>
              </a:ext>
            </a:extLst>
          </p:cNvPr>
          <p:cNvSpPr/>
          <p:nvPr/>
        </p:nvSpPr>
        <p:spPr>
          <a:xfrm>
            <a:off x="7250974" y="2603755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D5504D52-10CC-4334-BD78-48A8B17F2F43}"/>
              </a:ext>
            </a:extLst>
          </p:cNvPr>
          <p:cNvSpPr txBox="1"/>
          <p:nvPr/>
        </p:nvSpPr>
        <p:spPr>
          <a:xfrm>
            <a:off x="8405113" y="2750677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99" name="Rounded Rectangle 87">
            <a:extLst>
              <a:ext uri="{FF2B5EF4-FFF2-40B4-BE49-F238E27FC236}">
                <a16:creationId xmlns:a16="http://schemas.microsoft.com/office/drawing/2014/main" id="{9AD7B459-4927-4F16-A712-1DB1FC8911AA}"/>
              </a:ext>
            </a:extLst>
          </p:cNvPr>
          <p:cNvSpPr/>
          <p:nvPr/>
        </p:nvSpPr>
        <p:spPr>
          <a:xfrm>
            <a:off x="6793774" y="2555874"/>
            <a:ext cx="3742987" cy="3128412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115F1D8-C04C-419D-AA25-B4C80C099B3C}"/>
              </a:ext>
            </a:extLst>
          </p:cNvPr>
          <p:cNvCxnSpPr>
            <a:cxnSpLocks/>
            <a:endCxn id="103" idx="2"/>
          </p:cNvCxnSpPr>
          <p:nvPr/>
        </p:nvCxnSpPr>
        <p:spPr>
          <a:xfrm flipH="1">
            <a:off x="7923630" y="3183916"/>
            <a:ext cx="1668" cy="10676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41A268E-50D3-4A28-99F4-45C0245E6115}"/>
              </a:ext>
            </a:extLst>
          </p:cNvPr>
          <p:cNvSpPr/>
          <p:nvPr/>
        </p:nvSpPr>
        <p:spPr>
          <a:xfrm>
            <a:off x="7824423" y="4062199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A5B3412-5F40-4B1E-877E-8D8372B072B5}"/>
              </a:ext>
            </a:extLst>
          </p:cNvPr>
          <p:cNvSpPr txBox="1"/>
          <p:nvPr/>
        </p:nvSpPr>
        <p:spPr>
          <a:xfrm>
            <a:off x="7460186" y="5210411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05" name="Isosceles Triangle 104">
            <a:extLst>
              <a:ext uri="{FF2B5EF4-FFF2-40B4-BE49-F238E27FC236}">
                <a16:creationId xmlns:a16="http://schemas.microsoft.com/office/drawing/2014/main" id="{BE8D28CA-C4AF-4396-8A31-C7314D63ABF0}"/>
              </a:ext>
            </a:extLst>
          </p:cNvPr>
          <p:cNvSpPr/>
          <p:nvPr/>
        </p:nvSpPr>
        <p:spPr>
          <a:xfrm rot="10800000">
            <a:off x="7730706" y="4852836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04E4E65-ED2B-4660-B3B4-57A3A9C10975}"/>
              </a:ext>
            </a:extLst>
          </p:cNvPr>
          <p:cNvCxnSpPr>
            <a:cxnSpLocks/>
            <a:endCxn id="105" idx="3"/>
          </p:cNvCxnSpPr>
          <p:nvPr/>
        </p:nvCxnSpPr>
        <p:spPr>
          <a:xfrm>
            <a:off x="7923630" y="4248268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3532FC5-BE53-47A9-BE45-A3FBB1691380}"/>
              </a:ext>
            </a:extLst>
          </p:cNvPr>
          <p:cNvSpPr/>
          <p:nvPr/>
        </p:nvSpPr>
        <p:spPr>
          <a:xfrm>
            <a:off x="9363317" y="4126203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51CE299-D509-46B8-8CD0-E4CD3BABCC59}"/>
              </a:ext>
            </a:extLst>
          </p:cNvPr>
          <p:cNvSpPr txBox="1"/>
          <p:nvPr/>
        </p:nvSpPr>
        <p:spPr>
          <a:xfrm>
            <a:off x="8998473" y="5205570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09" name="Isosceles Triangle 108">
            <a:extLst>
              <a:ext uri="{FF2B5EF4-FFF2-40B4-BE49-F238E27FC236}">
                <a16:creationId xmlns:a16="http://schemas.microsoft.com/office/drawing/2014/main" id="{47EBE003-C527-4206-AF7E-3297AA1C1B8E}"/>
              </a:ext>
            </a:extLst>
          </p:cNvPr>
          <p:cNvSpPr/>
          <p:nvPr/>
        </p:nvSpPr>
        <p:spPr>
          <a:xfrm rot="10800000">
            <a:off x="9259224" y="4826629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C720B166-194A-4826-8832-14DD88ACBFCA}"/>
              </a:ext>
            </a:extLst>
          </p:cNvPr>
          <p:cNvCxnSpPr>
            <a:cxnSpLocks/>
            <a:stCxn id="107" idx="2"/>
            <a:endCxn id="109" idx="3"/>
          </p:cNvCxnSpPr>
          <p:nvPr/>
        </p:nvCxnSpPr>
        <p:spPr>
          <a:xfrm flipH="1">
            <a:off x="9462523" y="4315573"/>
            <a:ext cx="1" cy="511056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DE14A212-DF31-41A0-8189-413203D08AC3}"/>
              </a:ext>
            </a:extLst>
          </p:cNvPr>
          <p:cNvSpPr txBox="1"/>
          <p:nvPr/>
        </p:nvSpPr>
        <p:spPr>
          <a:xfrm>
            <a:off x="7022609" y="2246800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691ACD9-1356-473B-AEEB-B92C26EBF613}"/>
              </a:ext>
            </a:extLst>
          </p:cNvPr>
          <p:cNvSpPr txBox="1"/>
          <p:nvPr/>
        </p:nvSpPr>
        <p:spPr>
          <a:xfrm>
            <a:off x="6338490" y="270106"/>
            <a:ext cx="407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B050"/>
                </a:solidFill>
              </a:rPr>
              <a:t>Green = TSP Equipment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6A3DC4E-62F7-4C30-902A-97FBAE6BD0EA}"/>
              </a:ext>
            </a:extLst>
          </p:cNvPr>
          <p:cNvSpPr txBox="1"/>
          <p:nvPr/>
        </p:nvSpPr>
        <p:spPr>
          <a:xfrm>
            <a:off x="6338490" y="558993"/>
            <a:ext cx="407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B0F0"/>
                </a:solidFill>
              </a:rPr>
              <a:t>Blue = Reg. Equipment</a:t>
            </a:r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9293703F-3358-43EE-904F-B01AA036C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191" y="183593"/>
            <a:ext cx="1765105" cy="1873807"/>
          </a:xfrm>
          <a:prstGeom prst="rect">
            <a:avLst/>
          </a:prstGeom>
        </p:spPr>
      </p:pic>
      <p:sp>
        <p:nvSpPr>
          <p:cNvPr id="120" name="TextBox 119">
            <a:extLst>
              <a:ext uri="{FF2B5EF4-FFF2-40B4-BE49-F238E27FC236}">
                <a16:creationId xmlns:a16="http://schemas.microsoft.com/office/drawing/2014/main" id="{F344A789-AEC1-4859-A958-5ED80DAFC840}"/>
              </a:ext>
            </a:extLst>
          </p:cNvPr>
          <p:cNvSpPr txBox="1"/>
          <p:nvPr/>
        </p:nvSpPr>
        <p:spPr>
          <a:xfrm>
            <a:off x="10764692" y="0"/>
            <a:ext cx="1067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Final State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495946EC-6824-4E35-99A7-4A9C4DDB5FB2}"/>
              </a:ext>
            </a:extLst>
          </p:cNvPr>
          <p:cNvSpPr txBox="1"/>
          <p:nvPr/>
        </p:nvSpPr>
        <p:spPr>
          <a:xfrm>
            <a:off x="508000" y="1066800"/>
            <a:ext cx="8940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TSP submits a NOMCR removing the distribution equipment and replacing load transformer with CIM Load</a:t>
            </a:r>
          </a:p>
        </p:txBody>
      </p:sp>
    </p:spTree>
    <p:extLst>
      <p:ext uri="{BB962C8B-B14F-4D97-AF65-F5344CB8AC3E}">
        <p14:creationId xmlns:p14="http://schemas.microsoft.com/office/powerpoint/2010/main" val="45961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- ERCOT CAMR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5518050" y="3676931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1F3E538-FC8D-44C1-A3B5-E9C56192B0C0}"/>
              </a:ext>
            </a:extLst>
          </p:cNvPr>
          <p:cNvSpPr txBox="1"/>
          <p:nvPr/>
        </p:nvSpPr>
        <p:spPr>
          <a:xfrm>
            <a:off x="6338490" y="270106"/>
            <a:ext cx="407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B050"/>
                </a:solidFill>
              </a:rPr>
              <a:t>Green = TSP Equipment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1AE7B62-7CED-4093-84A5-FB03BB673437}"/>
              </a:ext>
            </a:extLst>
          </p:cNvPr>
          <p:cNvSpPr txBox="1"/>
          <p:nvPr/>
        </p:nvSpPr>
        <p:spPr>
          <a:xfrm>
            <a:off x="6338490" y="558993"/>
            <a:ext cx="4074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rgbClr val="00B0F0"/>
                </a:solidFill>
              </a:rPr>
              <a:t>Blue = Reg. Equipment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34DBAAB-D5D5-4B9A-9088-B2B209FBD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5191" y="183593"/>
            <a:ext cx="1765105" cy="1873807"/>
          </a:xfrm>
          <a:prstGeom prst="rect">
            <a:avLst/>
          </a:prstGeom>
        </p:spPr>
      </p:pic>
      <p:sp>
        <p:nvSpPr>
          <p:cNvPr id="116" name="Oval 115">
            <a:extLst>
              <a:ext uri="{FF2B5EF4-FFF2-40B4-BE49-F238E27FC236}">
                <a16:creationId xmlns:a16="http://schemas.microsoft.com/office/drawing/2014/main" id="{E934C88C-DBF4-4C77-A129-E7F10E34F983}"/>
              </a:ext>
            </a:extLst>
          </p:cNvPr>
          <p:cNvSpPr/>
          <p:nvPr/>
        </p:nvSpPr>
        <p:spPr>
          <a:xfrm>
            <a:off x="9540044" y="4510394"/>
            <a:ext cx="75646" cy="762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3C20A1F-D1D1-43FF-910A-A155917F4EAA}"/>
              </a:ext>
            </a:extLst>
          </p:cNvPr>
          <p:cNvCxnSpPr>
            <a:cxnSpLocks/>
          </p:cNvCxnSpPr>
          <p:nvPr/>
        </p:nvCxnSpPr>
        <p:spPr>
          <a:xfrm flipV="1">
            <a:off x="9583611" y="4558393"/>
            <a:ext cx="528239" cy="162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>
            <a:extLst>
              <a:ext uri="{FF2B5EF4-FFF2-40B4-BE49-F238E27FC236}">
                <a16:creationId xmlns:a16="http://schemas.microsoft.com/office/drawing/2014/main" id="{BBA63ACB-BFC1-4316-927F-4148637D50F4}"/>
              </a:ext>
            </a:extLst>
          </p:cNvPr>
          <p:cNvSpPr/>
          <p:nvPr/>
        </p:nvSpPr>
        <p:spPr>
          <a:xfrm>
            <a:off x="9907895" y="4774881"/>
            <a:ext cx="385474" cy="385475"/>
          </a:xfrm>
          <a:prstGeom prst="ellips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22FE0DB9-624C-442A-B4D9-CB617429E6FA}"/>
              </a:ext>
            </a:extLst>
          </p:cNvPr>
          <p:cNvSpPr/>
          <p:nvPr/>
        </p:nvSpPr>
        <p:spPr>
          <a:xfrm>
            <a:off x="9965777" y="4886130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9B12CD0-BEE1-4D90-A161-05A4D7FC5BA2}"/>
              </a:ext>
            </a:extLst>
          </p:cNvPr>
          <p:cNvCxnSpPr>
            <a:cxnSpLocks/>
          </p:cNvCxnSpPr>
          <p:nvPr/>
        </p:nvCxnSpPr>
        <p:spPr>
          <a:xfrm>
            <a:off x="10111850" y="4558851"/>
            <a:ext cx="0" cy="24184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BB480CD-8469-4E6B-BA50-AD014D282C93}"/>
              </a:ext>
            </a:extLst>
          </p:cNvPr>
          <p:cNvCxnSpPr>
            <a:cxnSpLocks/>
            <a:endCxn id="120" idx="0"/>
          </p:cNvCxnSpPr>
          <p:nvPr/>
        </p:nvCxnSpPr>
        <p:spPr>
          <a:xfrm>
            <a:off x="3877575" y="3090549"/>
            <a:ext cx="10375" cy="942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loud 91">
            <a:extLst>
              <a:ext uri="{FF2B5EF4-FFF2-40B4-BE49-F238E27FC236}">
                <a16:creationId xmlns:a16="http://schemas.microsoft.com/office/drawing/2014/main" id="{1E546BF1-B1A1-4632-9ACD-171BBAEA995A}"/>
              </a:ext>
            </a:extLst>
          </p:cNvPr>
          <p:cNvSpPr/>
          <p:nvPr/>
        </p:nvSpPr>
        <p:spPr>
          <a:xfrm>
            <a:off x="1676400" y="2510388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9A61BD9-F422-44E4-A0D3-621F66AFDEF9}"/>
              </a:ext>
            </a:extLst>
          </p:cNvPr>
          <p:cNvSpPr txBox="1"/>
          <p:nvPr/>
        </p:nvSpPr>
        <p:spPr>
          <a:xfrm>
            <a:off x="2830539" y="2657310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113" name="Rounded Rectangle 87">
            <a:extLst>
              <a:ext uri="{FF2B5EF4-FFF2-40B4-BE49-F238E27FC236}">
                <a16:creationId xmlns:a16="http://schemas.microsoft.com/office/drawing/2014/main" id="{DEC87A71-FC85-409F-BDFD-75952B0874B8}"/>
              </a:ext>
            </a:extLst>
          </p:cNvPr>
          <p:cNvSpPr/>
          <p:nvPr/>
        </p:nvSpPr>
        <p:spPr>
          <a:xfrm>
            <a:off x="1219200" y="2462507"/>
            <a:ext cx="3742987" cy="3128412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37A86C7-875F-490A-B6C9-0FDD33BBB6EC}"/>
              </a:ext>
            </a:extLst>
          </p:cNvPr>
          <p:cNvCxnSpPr>
            <a:cxnSpLocks/>
            <a:endCxn id="115" idx="2"/>
          </p:cNvCxnSpPr>
          <p:nvPr/>
        </p:nvCxnSpPr>
        <p:spPr>
          <a:xfrm flipH="1">
            <a:off x="2349056" y="3090549"/>
            <a:ext cx="1668" cy="10676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406C6E5-14B4-4985-AEC5-FA84A2B38677}"/>
              </a:ext>
            </a:extLst>
          </p:cNvPr>
          <p:cNvSpPr/>
          <p:nvPr/>
        </p:nvSpPr>
        <p:spPr>
          <a:xfrm>
            <a:off x="2249849" y="3968832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9F8A739D-8ED7-40B5-B01F-39AE90D312F8}"/>
              </a:ext>
            </a:extLst>
          </p:cNvPr>
          <p:cNvSpPr txBox="1"/>
          <p:nvPr/>
        </p:nvSpPr>
        <p:spPr>
          <a:xfrm>
            <a:off x="1885612" y="5117044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6C44BA88-FC11-4DAE-AB2F-22EB1615F32B}"/>
              </a:ext>
            </a:extLst>
          </p:cNvPr>
          <p:cNvSpPr/>
          <p:nvPr/>
        </p:nvSpPr>
        <p:spPr>
          <a:xfrm rot="10800000">
            <a:off x="2156132" y="4759469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E0E8CDD-5254-4E8D-A6DC-527E6752D07D}"/>
              </a:ext>
            </a:extLst>
          </p:cNvPr>
          <p:cNvCxnSpPr>
            <a:cxnSpLocks/>
            <a:endCxn id="118" idx="3"/>
          </p:cNvCxnSpPr>
          <p:nvPr/>
        </p:nvCxnSpPr>
        <p:spPr>
          <a:xfrm>
            <a:off x="2349056" y="4154901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2773ACD-F5D7-4D76-9B5B-0694B4196BD0}"/>
              </a:ext>
            </a:extLst>
          </p:cNvPr>
          <p:cNvSpPr/>
          <p:nvPr/>
        </p:nvSpPr>
        <p:spPr>
          <a:xfrm>
            <a:off x="3788743" y="4032836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34B19247-4128-49A4-B79F-5CA738AC577E}"/>
              </a:ext>
            </a:extLst>
          </p:cNvPr>
          <p:cNvSpPr txBox="1"/>
          <p:nvPr/>
        </p:nvSpPr>
        <p:spPr>
          <a:xfrm>
            <a:off x="3423899" y="5112203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22" name="Isosceles Triangle 121">
            <a:extLst>
              <a:ext uri="{FF2B5EF4-FFF2-40B4-BE49-F238E27FC236}">
                <a16:creationId xmlns:a16="http://schemas.microsoft.com/office/drawing/2014/main" id="{299AB8E7-9AA3-456E-AB09-B80B19ECCC1B}"/>
              </a:ext>
            </a:extLst>
          </p:cNvPr>
          <p:cNvSpPr/>
          <p:nvPr/>
        </p:nvSpPr>
        <p:spPr>
          <a:xfrm rot="10800000">
            <a:off x="3684650" y="4733262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341C498-0832-4EF5-A077-18052E651778}"/>
              </a:ext>
            </a:extLst>
          </p:cNvPr>
          <p:cNvCxnSpPr>
            <a:cxnSpLocks/>
            <a:stCxn id="120" idx="2"/>
            <a:endCxn id="122" idx="3"/>
          </p:cNvCxnSpPr>
          <p:nvPr/>
        </p:nvCxnSpPr>
        <p:spPr>
          <a:xfrm flipH="1">
            <a:off x="3887949" y="4222206"/>
            <a:ext cx="1" cy="511056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15B14E67-89B3-4353-8D9F-8FAD86E2CF4C}"/>
              </a:ext>
            </a:extLst>
          </p:cNvPr>
          <p:cNvSpPr txBox="1"/>
          <p:nvPr/>
        </p:nvSpPr>
        <p:spPr>
          <a:xfrm>
            <a:off x="1448035" y="2153433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6CE2075-7DC4-4615-81B3-1F2B4BC58415}"/>
              </a:ext>
            </a:extLst>
          </p:cNvPr>
          <p:cNvCxnSpPr>
            <a:cxnSpLocks/>
            <a:endCxn id="134" idx="0"/>
          </p:cNvCxnSpPr>
          <p:nvPr/>
        </p:nvCxnSpPr>
        <p:spPr>
          <a:xfrm>
            <a:off x="9570381" y="3138430"/>
            <a:ext cx="10375" cy="942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loud 125">
            <a:extLst>
              <a:ext uri="{FF2B5EF4-FFF2-40B4-BE49-F238E27FC236}">
                <a16:creationId xmlns:a16="http://schemas.microsoft.com/office/drawing/2014/main" id="{5473753F-B82A-45D1-8924-4CF91E069659}"/>
              </a:ext>
            </a:extLst>
          </p:cNvPr>
          <p:cNvSpPr/>
          <p:nvPr/>
        </p:nvSpPr>
        <p:spPr>
          <a:xfrm>
            <a:off x="7369206" y="2558269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03772F3-B854-4ADF-BBED-1CEB36844B81}"/>
              </a:ext>
            </a:extLst>
          </p:cNvPr>
          <p:cNvSpPr txBox="1"/>
          <p:nvPr/>
        </p:nvSpPr>
        <p:spPr>
          <a:xfrm>
            <a:off x="8523345" y="2705191"/>
            <a:ext cx="80118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B050"/>
                </a:solidFill>
              </a:rPr>
              <a:t>Transmission Network</a:t>
            </a:r>
          </a:p>
        </p:txBody>
      </p:sp>
      <p:sp>
        <p:nvSpPr>
          <p:cNvPr id="128" name="Rounded Rectangle 87">
            <a:extLst>
              <a:ext uri="{FF2B5EF4-FFF2-40B4-BE49-F238E27FC236}">
                <a16:creationId xmlns:a16="http://schemas.microsoft.com/office/drawing/2014/main" id="{1A0076EB-00D1-4E8F-9F23-9CB0E9848E10}"/>
              </a:ext>
            </a:extLst>
          </p:cNvPr>
          <p:cNvSpPr/>
          <p:nvPr/>
        </p:nvSpPr>
        <p:spPr>
          <a:xfrm>
            <a:off x="6912006" y="2510388"/>
            <a:ext cx="4132982" cy="3128412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3C33FB1-EEC2-4BF0-AAA8-E9FACDA931B0}"/>
              </a:ext>
            </a:extLst>
          </p:cNvPr>
          <p:cNvCxnSpPr>
            <a:cxnSpLocks/>
            <a:endCxn id="130" idx="2"/>
          </p:cNvCxnSpPr>
          <p:nvPr/>
        </p:nvCxnSpPr>
        <p:spPr>
          <a:xfrm flipH="1">
            <a:off x="8041862" y="3138430"/>
            <a:ext cx="1668" cy="106765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2A0AA86-EB39-479C-9C00-764A59D50DE0}"/>
              </a:ext>
            </a:extLst>
          </p:cNvPr>
          <p:cNvSpPr/>
          <p:nvPr/>
        </p:nvSpPr>
        <p:spPr>
          <a:xfrm>
            <a:off x="7942655" y="4016713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B25BB746-2457-4BD4-801D-BC98E12F6435}"/>
              </a:ext>
            </a:extLst>
          </p:cNvPr>
          <p:cNvSpPr txBox="1"/>
          <p:nvPr/>
        </p:nvSpPr>
        <p:spPr>
          <a:xfrm>
            <a:off x="7578418" y="5164925"/>
            <a:ext cx="10266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32" name="Isosceles Triangle 131">
            <a:extLst>
              <a:ext uri="{FF2B5EF4-FFF2-40B4-BE49-F238E27FC236}">
                <a16:creationId xmlns:a16="http://schemas.microsoft.com/office/drawing/2014/main" id="{0E757054-51CC-4157-9F44-C29862F3E24D}"/>
              </a:ext>
            </a:extLst>
          </p:cNvPr>
          <p:cNvSpPr/>
          <p:nvPr/>
        </p:nvSpPr>
        <p:spPr>
          <a:xfrm rot="10800000">
            <a:off x="7848938" y="4807350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33B986B8-F397-461B-A668-380994C5AD60}"/>
              </a:ext>
            </a:extLst>
          </p:cNvPr>
          <p:cNvCxnSpPr>
            <a:cxnSpLocks/>
            <a:endCxn id="132" idx="3"/>
          </p:cNvCxnSpPr>
          <p:nvPr/>
        </p:nvCxnSpPr>
        <p:spPr>
          <a:xfrm>
            <a:off x="8041862" y="4202782"/>
            <a:ext cx="10375" cy="604568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4" name="Rectangle 133">
            <a:extLst>
              <a:ext uri="{FF2B5EF4-FFF2-40B4-BE49-F238E27FC236}">
                <a16:creationId xmlns:a16="http://schemas.microsoft.com/office/drawing/2014/main" id="{4D982B93-6271-4780-B57A-624A25C6C4FB}"/>
              </a:ext>
            </a:extLst>
          </p:cNvPr>
          <p:cNvSpPr/>
          <p:nvPr/>
        </p:nvSpPr>
        <p:spPr>
          <a:xfrm>
            <a:off x="9481549" y="4080717"/>
            <a:ext cx="198414" cy="18937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A7C1E7D7-7E08-45B6-AF8E-1E5494B37E1D}"/>
              </a:ext>
            </a:extLst>
          </p:cNvPr>
          <p:cNvSpPr txBox="1"/>
          <p:nvPr/>
        </p:nvSpPr>
        <p:spPr>
          <a:xfrm>
            <a:off x="9116705" y="5160084"/>
            <a:ext cx="10266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CIM Load</a:t>
            </a:r>
          </a:p>
        </p:txBody>
      </p:sp>
      <p:sp>
        <p:nvSpPr>
          <p:cNvPr id="136" name="Isosceles Triangle 135">
            <a:extLst>
              <a:ext uri="{FF2B5EF4-FFF2-40B4-BE49-F238E27FC236}">
                <a16:creationId xmlns:a16="http://schemas.microsoft.com/office/drawing/2014/main" id="{C8B1D1E2-5EF9-4689-8F94-BA17B7F55702}"/>
              </a:ext>
            </a:extLst>
          </p:cNvPr>
          <p:cNvSpPr/>
          <p:nvPr/>
        </p:nvSpPr>
        <p:spPr>
          <a:xfrm rot="10800000">
            <a:off x="9377456" y="4781143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83FE96D0-7FF6-45F7-A192-1F7A5726B806}"/>
              </a:ext>
            </a:extLst>
          </p:cNvPr>
          <p:cNvCxnSpPr>
            <a:cxnSpLocks/>
            <a:stCxn id="134" idx="2"/>
            <a:endCxn id="136" idx="3"/>
          </p:cNvCxnSpPr>
          <p:nvPr/>
        </p:nvCxnSpPr>
        <p:spPr>
          <a:xfrm flipH="1">
            <a:off x="9580755" y="4270087"/>
            <a:ext cx="1" cy="511056"/>
          </a:xfrm>
          <a:prstGeom prst="lin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A7B2DA50-00C6-4C42-80D0-2CBBA846314D}"/>
              </a:ext>
            </a:extLst>
          </p:cNvPr>
          <p:cNvSpPr txBox="1"/>
          <p:nvPr/>
        </p:nvSpPr>
        <p:spPr>
          <a:xfrm>
            <a:off x="7140841" y="2201314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B050"/>
                </a:solidFill>
              </a:rPr>
              <a:t>TSP Station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E6C0EF-6C4C-4AD0-9CF7-9DF80D662988}"/>
              </a:ext>
            </a:extLst>
          </p:cNvPr>
          <p:cNvSpPr txBox="1"/>
          <p:nvPr/>
        </p:nvSpPr>
        <p:spPr>
          <a:xfrm>
            <a:off x="10764692" y="0"/>
            <a:ext cx="1067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Final State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9D0CE57-100C-46B1-8E0F-79D278BAD94D}"/>
              </a:ext>
            </a:extLst>
          </p:cNvPr>
          <p:cNvSpPr txBox="1"/>
          <p:nvPr/>
        </p:nvSpPr>
        <p:spPr>
          <a:xfrm>
            <a:off x="508000" y="1066800"/>
            <a:ext cx="89403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ERCOT submits a CAMR adding the “new” DGR and connecting to the load connectivity node.</a:t>
            </a:r>
          </a:p>
        </p:txBody>
      </p:sp>
    </p:spTree>
    <p:extLst>
      <p:ext uri="{BB962C8B-B14F-4D97-AF65-F5344CB8AC3E}">
        <p14:creationId xmlns:p14="http://schemas.microsoft.com/office/powerpoint/2010/main" val="3800760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2DDD6-CB38-4387-9A2E-D5FB993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Execution - Coordinated Change Request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0CEB5-F056-4C7D-A3EB-1B099F202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8C78A1-E03A-4225-BF35-556358333E7D}"/>
              </a:ext>
            </a:extLst>
          </p:cNvPr>
          <p:cNvCxnSpPr/>
          <p:nvPr/>
        </p:nvCxnSpPr>
        <p:spPr>
          <a:xfrm>
            <a:off x="2886413" y="3437491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1F0EC3-E64C-46F2-9BA6-403C2334F250}"/>
              </a:ext>
            </a:extLst>
          </p:cNvPr>
          <p:cNvCxnSpPr>
            <a:endCxn id="10" idx="0"/>
          </p:cNvCxnSpPr>
          <p:nvPr/>
        </p:nvCxnSpPr>
        <p:spPr>
          <a:xfrm flipH="1">
            <a:off x="3249493" y="2619891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32CC315-04A3-4CE1-8698-531989D5AD45}"/>
              </a:ext>
            </a:extLst>
          </p:cNvPr>
          <p:cNvSpPr/>
          <p:nvPr/>
        </p:nvSpPr>
        <p:spPr>
          <a:xfrm>
            <a:off x="3149486" y="2828677"/>
            <a:ext cx="200014" cy="200014"/>
          </a:xfrm>
          <a:prstGeom prst="rect">
            <a:avLst/>
          </a:prstGeom>
          <a:solidFill>
            <a:srgbClr val="0070C0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D8FBA92A-C318-4F55-881A-3E4A4C8375C9}"/>
              </a:ext>
            </a:extLst>
          </p:cNvPr>
          <p:cNvSpPr/>
          <p:nvPr/>
        </p:nvSpPr>
        <p:spPr>
          <a:xfrm>
            <a:off x="1057613" y="2051390"/>
            <a:ext cx="3043868" cy="654752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4A6066-4811-4E12-B083-7BD7D0F7F523}"/>
              </a:ext>
            </a:extLst>
          </p:cNvPr>
          <p:cNvSpPr txBox="1"/>
          <p:nvPr/>
        </p:nvSpPr>
        <p:spPr>
          <a:xfrm>
            <a:off x="2211752" y="2198312"/>
            <a:ext cx="801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74E40B-08BD-4C0F-8E79-1CED9111A729}"/>
              </a:ext>
            </a:extLst>
          </p:cNvPr>
          <p:cNvSpPr/>
          <p:nvPr/>
        </p:nvSpPr>
        <p:spPr>
          <a:xfrm>
            <a:off x="3024475" y="3717066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8514868-ED61-439D-8F13-FB8E1481953A}"/>
              </a:ext>
            </a:extLst>
          </p:cNvPr>
          <p:cNvSpPr/>
          <p:nvPr/>
        </p:nvSpPr>
        <p:spPr>
          <a:xfrm>
            <a:off x="3024475" y="3893406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FAE96-9C8F-44A9-81B5-BF6E2D960887}"/>
              </a:ext>
            </a:extLst>
          </p:cNvPr>
          <p:cNvCxnSpPr/>
          <p:nvPr/>
        </p:nvCxnSpPr>
        <p:spPr>
          <a:xfrm>
            <a:off x="1210013" y="4687304"/>
            <a:ext cx="2735628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87">
            <a:extLst>
              <a:ext uri="{FF2B5EF4-FFF2-40B4-BE49-F238E27FC236}">
                <a16:creationId xmlns:a16="http://schemas.microsoft.com/office/drawing/2014/main" id="{ED123A15-365C-4004-856D-AC0CB2A65A89}"/>
              </a:ext>
            </a:extLst>
          </p:cNvPr>
          <p:cNvSpPr/>
          <p:nvPr/>
        </p:nvSpPr>
        <p:spPr>
          <a:xfrm>
            <a:off x="600413" y="2003509"/>
            <a:ext cx="3865975" cy="399989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B009D4-B76F-4915-AC59-6EE0EC33CC75}"/>
              </a:ext>
            </a:extLst>
          </p:cNvPr>
          <p:cNvSpPr/>
          <p:nvPr/>
        </p:nvSpPr>
        <p:spPr>
          <a:xfrm>
            <a:off x="3657928" y="4913588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DC1CF471-C3CC-4BC4-A277-326A4BD1D89B}"/>
              </a:ext>
            </a:extLst>
          </p:cNvPr>
          <p:cNvSpPr/>
          <p:nvPr/>
        </p:nvSpPr>
        <p:spPr>
          <a:xfrm rot="5400000">
            <a:off x="4767879" y="5222663"/>
            <a:ext cx="324177" cy="72714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4954C5-97E3-4798-B962-90AA2486E0C7}"/>
              </a:ext>
            </a:extLst>
          </p:cNvPr>
          <p:cNvSpPr txBox="1"/>
          <p:nvPr/>
        </p:nvSpPr>
        <p:spPr>
          <a:xfrm>
            <a:off x="4405516" y="5704299"/>
            <a:ext cx="1034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Line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1F91570-9515-4117-8D4C-16AE91613E3D}"/>
              </a:ext>
            </a:extLst>
          </p:cNvPr>
          <p:cNvSpPr/>
          <p:nvPr/>
        </p:nvSpPr>
        <p:spPr>
          <a:xfrm>
            <a:off x="1514813" y="3710636"/>
            <a:ext cx="450034" cy="450034"/>
          </a:xfrm>
          <a:prstGeom prst="ellipse">
            <a:avLst/>
          </a:prstGeom>
          <a:noFill/>
          <a:ln>
            <a:solidFill>
              <a:schemeClr val="accent4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37942DC-0B7C-4983-81BB-6DD894F15BED}"/>
              </a:ext>
            </a:extLst>
          </p:cNvPr>
          <p:cNvSpPr/>
          <p:nvPr/>
        </p:nvSpPr>
        <p:spPr>
          <a:xfrm>
            <a:off x="1514813" y="3886977"/>
            <a:ext cx="450034" cy="450034"/>
          </a:xfrm>
          <a:prstGeom prst="ellipse">
            <a:avLst/>
          </a:prstGeom>
          <a:noFill/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4388584-E14C-4EFB-B1B4-D4E8BE7F3E3D}"/>
              </a:ext>
            </a:extLst>
          </p:cNvPr>
          <p:cNvCxnSpPr>
            <a:stCxn id="18" idx="4"/>
          </p:cNvCxnSpPr>
          <p:nvPr/>
        </p:nvCxnSpPr>
        <p:spPr>
          <a:xfrm>
            <a:off x="1739830" y="4337011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24E003-F2D1-40F6-BBCA-2124EEB89431}"/>
              </a:ext>
            </a:extLst>
          </p:cNvPr>
          <p:cNvCxnSpPr/>
          <p:nvPr/>
        </p:nvCxnSpPr>
        <p:spPr>
          <a:xfrm flipH="1">
            <a:off x="1731935" y="2631551"/>
            <a:ext cx="2" cy="1097175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A079D8-692A-4ED8-97AA-7882A5A4B49E}"/>
              </a:ext>
            </a:extLst>
          </p:cNvPr>
          <p:cNvCxnSpPr/>
          <p:nvPr/>
        </p:nvCxnSpPr>
        <p:spPr>
          <a:xfrm>
            <a:off x="1362413" y="3437491"/>
            <a:ext cx="685800" cy="0"/>
          </a:xfrm>
          <a:prstGeom prst="lin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64337-8F48-40F0-8506-A38313A76986}"/>
              </a:ext>
            </a:extLst>
          </p:cNvPr>
          <p:cNvSpPr/>
          <p:nvPr/>
        </p:nvSpPr>
        <p:spPr>
          <a:xfrm>
            <a:off x="1631928" y="2824890"/>
            <a:ext cx="200014" cy="200014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F20FD0-25CA-49C3-967B-1FC5D54DD4D0}"/>
              </a:ext>
            </a:extLst>
          </p:cNvPr>
          <p:cNvSpPr/>
          <p:nvPr/>
        </p:nvSpPr>
        <p:spPr>
          <a:xfrm>
            <a:off x="2353013" y="4587297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cxnSp>
        <p:nvCxnSpPr>
          <p:cNvPr id="24" name="Elbow Connector 118">
            <a:extLst>
              <a:ext uri="{FF2B5EF4-FFF2-40B4-BE49-F238E27FC236}">
                <a16:creationId xmlns:a16="http://schemas.microsoft.com/office/drawing/2014/main" id="{5E336D8A-01A0-4F87-983C-7951C9672FF8}"/>
              </a:ext>
            </a:extLst>
          </p:cNvPr>
          <p:cNvCxnSpPr/>
          <p:nvPr/>
        </p:nvCxnSpPr>
        <p:spPr>
          <a:xfrm>
            <a:off x="3721239" y="4680875"/>
            <a:ext cx="3363573" cy="715087"/>
          </a:xfrm>
          <a:prstGeom prst="bentConnector3">
            <a:avLst>
              <a:gd name="adj1" fmla="val 948"/>
            </a:avLst>
          </a:prstGeom>
          <a:ln w="28575">
            <a:solidFill>
              <a:srgbClr val="D179B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119">
            <a:extLst>
              <a:ext uri="{FF2B5EF4-FFF2-40B4-BE49-F238E27FC236}">
                <a16:creationId xmlns:a16="http://schemas.microsoft.com/office/drawing/2014/main" id="{CC6DCF20-F07E-47A0-9904-A5E0595047E3}"/>
              </a:ext>
            </a:extLst>
          </p:cNvPr>
          <p:cNvSpPr/>
          <p:nvPr/>
        </p:nvSpPr>
        <p:spPr>
          <a:xfrm>
            <a:off x="5338725" y="3728726"/>
            <a:ext cx="2004695" cy="2298745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51276B1-0FC7-42CB-A4C5-A00D226CC0E4}"/>
              </a:ext>
            </a:extLst>
          </p:cNvPr>
          <p:cNvSpPr/>
          <p:nvPr/>
        </p:nvSpPr>
        <p:spPr>
          <a:xfrm>
            <a:off x="1653968" y="4942092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D51FF9F-B576-46E0-AE84-AB03F54B44FC}"/>
              </a:ext>
            </a:extLst>
          </p:cNvPr>
          <p:cNvSpPr txBox="1"/>
          <p:nvPr/>
        </p:nvSpPr>
        <p:spPr>
          <a:xfrm>
            <a:off x="1287398" y="5632917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4B94D60E-D7CF-472F-967D-ED437ED977D3}"/>
              </a:ext>
            </a:extLst>
          </p:cNvPr>
          <p:cNvSpPr/>
          <p:nvPr/>
        </p:nvSpPr>
        <p:spPr>
          <a:xfrm rot="10800000">
            <a:off x="1557918" y="5275342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F5A9EEE-0E6C-4D7F-972C-0F43DF0EA335}"/>
              </a:ext>
            </a:extLst>
          </p:cNvPr>
          <p:cNvCxnSpPr/>
          <p:nvPr/>
        </p:nvCxnSpPr>
        <p:spPr>
          <a:xfrm>
            <a:off x="3261435" y="4337011"/>
            <a:ext cx="8126" cy="366003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FF538E9-D737-408D-A120-B85FBCA013D3}"/>
              </a:ext>
            </a:extLst>
          </p:cNvPr>
          <p:cNvCxnSpPr>
            <a:endCxn id="42" idx="3"/>
          </p:cNvCxnSpPr>
          <p:nvPr/>
        </p:nvCxnSpPr>
        <p:spPr>
          <a:xfrm>
            <a:off x="1750842" y="4670774"/>
            <a:ext cx="10375" cy="604568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EBBF32B2-19EE-4D39-AC92-82F27AF37FA0}"/>
              </a:ext>
            </a:extLst>
          </p:cNvPr>
          <p:cNvSpPr/>
          <p:nvPr/>
        </p:nvSpPr>
        <p:spPr>
          <a:xfrm>
            <a:off x="3064470" y="4980935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BE817B9-B3D7-430B-8E5C-F3B794FC6D04}"/>
              </a:ext>
            </a:extLst>
          </p:cNvPr>
          <p:cNvSpPr txBox="1"/>
          <p:nvPr/>
        </p:nvSpPr>
        <p:spPr>
          <a:xfrm>
            <a:off x="2697900" y="5671760"/>
            <a:ext cx="1026625" cy="576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CIM Load</a:t>
            </a:r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DDB1A975-8AE0-4B99-9E7F-E935D4A99A4C}"/>
              </a:ext>
            </a:extLst>
          </p:cNvPr>
          <p:cNvSpPr/>
          <p:nvPr/>
        </p:nvSpPr>
        <p:spPr>
          <a:xfrm rot="10800000">
            <a:off x="2968420" y="5314185"/>
            <a:ext cx="406599" cy="334539"/>
          </a:xfrm>
          <a:prstGeom prst="triangle">
            <a:avLst/>
          </a:prstGeom>
          <a:solidFill>
            <a:schemeClr val="bg1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CEBE1AA-7E47-4780-99BB-B97520EBAF42}"/>
              </a:ext>
            </a:extLst>
          </p:cNvPr>
          <p:cNvCxnSpPr>
            <a:endCxn id="47" idx="3"/>
          </p:cNvCxnSpPr>
          <p:nvPr/>
        </p:nvCxnSpPr>
        <p:spPr>
          <a:xfrm>
            <a:off x="3155635" y="4670774"/>
            <a:ext cx="16084" cy="643411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CDFCF4C4-5D94-45F8-8043-6F349DD7A90B}"/>
              </a:ext>
            </a:extLst>
          </p:cNvPr>
          <p:cNvSpPr/>
          <p:nvPr/>
        </p:nvSpPr>
        <p:spPr>
          <a:xfrm>
            <a:off x="6359975" y="4977066"/>
            <a:ext cx="198414" cy="189370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B7D842C-5AF5-4D58-ABD9-DB2233033489}"/>
              </a:ext>
            </a:extLst>
          </p:cNvPr>
          <p:cNvCxnSpPr>
            <a:cxnSpLocks/>
          </p:cNvCxnSpPr>
          <p:nvPr/>
        </p:nvCxnSpPr>
        <p:spPr>
          <a:xfrm>
            <a:off x="6467813" y="4800883"/>
            <a:ext cx="0" cy="595079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41C2F9F-6629-4C14-98E6-68D689520CAC}"/>
              </a:ext>
            </a:extLst>
          </p:cNvPr>
          <p:cNvCxnSpPr>
            <a:cxnSpLocks/>
          </p:cNvCxnSpPr>
          <p:nvPr/>
        </p:nvCxnSpPr>
        <p:spPr>
          <a:xfrm>
            <a:off x="6171646" y="4800883"/>
            <a:ext cx="609600" cy="0"/>
          </a:xfrm>
          <a:prstGeom prst="line">
            <a:avLst/>
          </a:prstGeom>
          <a:ln w="38100">
            <a:solidFill>
              <a:srgbClr val="D179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1C1E6A8-7B1E-475E-8891-F25E7E374656}"/>
              </a:ext>
            </a:extLst>
          </p:cNvPr>
          <p:cNvCxnSpPr>
            <a:cxnSpLocks/>
          </p:cNvCxnSpPr>
          <p:nvPr/>
        </p:nvCxnSpPr>
        <p:spPr>
          <a:xfrm>
            <a:off x="6467813" y="4455337"/>
            <a:ext cx="0" cy="364934"/>
          </a:xfrm>
          <a:prstGeom prst="lin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C9CF57B4-BFD2-4E83-8C90-58474EB666E9}"/>
              </a:ext>
            </a:extLst>
          </p:cNvPr>
          <p:cNvSpPr/>
          <p:nvPr/>
        </p:nvSpPr>
        <p:spPr>
          <a:xfrm>
            <a:off x="6324039" y="4192118"/>
            <a:ext cx="296741" cy="296742"/>
          </a:xfrm>
          <a:prstGeom prst="ellipse">
            <a:avLst/>
          </a:pr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8A74193B-B14E-4EBF-BD58-CE0E4CA4E018}"/>
              </a:ext>
            </a:extLst>
          </p:cNvPr>
          <p:cNvSpPr/>
          <p:nvPr/>
        </p:nvSpPr>
        <p:spPr>
          <a:xfrm>
            <a:off x="6381921" y="4303366"/>
            <a:ext cx="180975" cy="82738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28575">
            <a:solidFill>
              <a:srgbClr val="D179B8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D8350E4-3ED4-437B-9755-C82EE13DE947}"/>
              </a:ext>
            </a:extLst>
          </p:cNvPr>
          <p:cNvSpPr txBox="1"/>
          <p:nvPr/>
        </p:nvSpPr>
        <p:spPr>
          <a:xfrm>
            <a:off x="5638010" y="3399391"/>
            <a:ext cx="1371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DGR Station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BCF46E-7E40-42EB-B57B-FC76B857C7F8}"/>
              </a:ext>
            </a:extLst>
          </p:cNvPr>
          <p:cNvSpPr/>
          <p:nvPr/>
        </p:nvSpPr>
        <p:spPr>
          <a:xfrm>
            <a:off x="1631928" y="4393674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lt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F5D50B1-CF09-4F8B-BA17-12A219F45FFF}"/>
              </a:ext>
            </a:extLst>
          </p:cNvPr>
          <p:cNvSpPr/>
          <p:nvPr/>
        </p:nvSpPr>
        <p:spPr>
          <a:xfrm>
            <a:off x="3175250" y="4402866"/>
            <a:ext cx="200014" cy="200014"/>
          </a:xfrm>
          <a:prstGeom prst="rect">
            <a:avLst/>
          </a:prstGeom>
          <a:solidFill>
            <a:srgbClr val="D179B8"/>
          </a:solidFill>
          <a:ln>
            <a:solidFill>
              <a:srgbClr val="D179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55D7436-4182-45DF-8685-7C2308D111D8}"/>
              </a:ext>
            </a:extLst>
          </p:cNvPr>
          <p:cNvSpPr txBox="1"/>
          <p:nvPr/>
        </p:nvSpPr>
        <p:spPr>
          <a:xfrm>
            <a:off x="829248" y="1694435"/>
            <a:ext cx="1868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32E0D4-E7AB-4818-A866-42BB00E1D25F}"/>
              </a:ext>
            </a:extLst>
          </p:cNvPr>
          <p:cNvCxnSpPr>
            <a:cxnSpLocks/>
          </p:cNvCxnSpPr>
          <p:nvPr/>
        </p:nvCxnSpPr>
        <p:spPr>
          <a:xfrm>
            <a:off x="10491642" y="4181476"/>
            <a:ext cx="528239" cy="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BED65BA1-16DA-439B-9949-FAB7DC228694}"/>
              </a:ext>
            </a:extLst>
          </p:cNvPr>
          <p:cNvCxnSpPr>
            <a:cxnSpLocks/>
          </p:cNvCxnSpPr>
          <p:nvPr/>
        </p:nvCxnSpPr>
        <p:spPr>
          <a:xfrm flipH="1">
            <a:off x="10491642" y="3423200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848F29E-B93A-4F47-95CA-639D0BD9F608}"/>
              </a:ext>
            </a:extLst>
          </p:cNvPr>
          <p:cNvSpPr/>
          <p:nvPr/>
        </p:nvSpPr>
        <p:spPr>
          <a:xfrm>
            <a:off x="10392435" y="3620876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0" name="Cloud 69">
            <a:extLst>
              <a:ext uri="{FF2B5EF4-FFF2-40B4-BE49-F238E27FC236}">
                <a16:creationId xmlns:a16="http://schemas.microsoft.com/office/drawing/2014/main" id="{52B3CF6F-A4CF-4EF5-91E4-197B7E52BAD7}"/>
              </a:ext>
            </a:extLst>
          </p:cNvPr>
          <p:cNvSpPr/>
          <p:nvPr/>
        </p:nvSpPr>
        <p:spPr>
          <a:xfrm>
            <a:off x="9335019" y="2884951"/>
            <a:ext cx="1732991" cy="619910"/>
          </a:xfrm>
          <a:prstGeom prst="cloud">
            <a:avLst/>
          </a:prstGeom>
          <a:solidFill>
            <a:schemeClr val="bg1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BF53ACD-E47D-4E23-B763-A524AF37018E}"/>
              </a:ext>
            </a:extLst>
          </p:cNvPr>
          <p:cNvSpPr txBox="1"/>
          <p:nvPr/>
        </p:nvSpPr>
        <p:spPr>
          <a:xfrm>
            <a:off x="9825447" y="3005226"/>
            <a:ext cx="794774" cy="5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Transmission Network</a:t>
            </a:r>
          </a:p>
        </p:txBody>
      </p:sp>
      <p:sp>
        <p:nvSpPr>
          <p:cNvPr id="72" name="Rounded Rectangle 87">
            <a:extLst>
              <a:ext uri="{FF2B5EF4-FFF2-40B4-BE49-F238E27FC236}">
                <a16:creationId xmlns:a16="http://schemas.microsoft.com/office/drawing/2014/main" id="{8FF75DB1-D2F2-450E-B0B2-7C0F2D97F5D9}"/>
              </a:ext>
            </a:extLst>
          </p:cNvPr>
          <p:cNvSpPr/>
          <p:nvPr/>
        </p:nvSpPr>
        <p:spPr>
          <a:xfrm>
            <a:off x="9193615" y="2839620"/>
            <a:ext cx="2236385" cy="2288606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98E0DA2-6EE0-4A9A-BD70-601610B47EC6}"/>
              </a:ext>
            </a:extLst>
          </p:cNvPr>
          <p:cNvSpPr txBox="1"/>
          <p:nvPr/>
        </p:nvSpPr>
        <p:spPr>
          <a:xfrm>
            <a:off x="9631723" y="4787348"/>
            <a:ext cx="1360167" cy="339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TSP Station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60E3DC03-B3D1-4489-9F11-C5983511C18A}"/>
              </a:ext>
            </a:extLst>
          </p:cNvPr>
          <p:cNvSpPr/>
          <p:nvPr/>
        </p:nvSpPr>
        <p:spPr>
          <a:xfrm rot="10800000">
            <a:off x="10298209" y="4461754"/>
            <a:ext cx="386865" cy="307309"/>
          </a:xfrm>
          <a:prstGeom prst="triangle">
            <a:avLst/>
          </a:prstGeom>
          <a:solidFill>
            <a:srgbClr val="FFFFFF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DC25CD7-883B-4767-A888-D692D3394A0D}"/>
              </a:ext>
            </a:extLst>
          </p:cNvPr>
          <p:cNvSpPr/>
          <p:nvPr/>
        </p:nvSpPr>
        <p:spPr>
          <a:xfrm>
            <a:off x="10815926" y="4383588"/>
            <a:ext cx="385474" cy="385475"/>
          </a:xfrm>
          <a:prstGeom prst="ellipse">
            <a:avLst/>
          </a:pr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E6FAFEF3-194D-4030-9CB3-292DCC2F409E}"/>
              </a:ext>
            </a:extLst>
          </p:cNvPr>
          <p:cNvSpPr/>
          <p:nvPr/>
        </p:nvSpPr>
        <p:spPr>
          <a:xfrm>
            <a:off x="10873808" y="4494837"/>
            <a:ext cx="277979" cy="110006"/>
          </a:xfrm>
          <a:custGeom>
            <a:avLst/>
            <a:gdLst>
              <a:gd name="connsiteX0" fmla="*/ 0 w 358775"/>
              <a:gd name="connsiteY0" fmla="*/ 117663 h 168562"/>
              <a:gd name="connsiteX1" fmla="*/ 53975 w 358775"/>
              <a:gd name="connsiteY1" fmla="*/ 188 h 168562"/>
              <a:gd name="connsiteX2" fmla="*/ 168275 w 358775"/>
              <a:gd name="connsiteY2" fmla="*/ 92263 h 168562"/>
              <a:gd name="connsiteX3" fmla="*/ 279400 w 358775"/>
              <a:gd name="connsiteY3" fmla="*/ 168463 h 168562"/>
              <a:gd name="connsiteX4" fmla="*/ 358775 w 358775"/>
              <a:gd name="connsiteY4" fmla="*/ 76388 h 168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" h="168562">
                <a:moveTo>
                  <a:pt x="0" y="117663"/>
                </a:moveTo>
                <a:cubicBezTo>
                  <a:pt x="12964" y="61042"/>
                  <a:pt x="25929" y="4421"/>
                  <a:pt x="53975" y="188"/>
                </a:cubicBezTo>
                <a:cubicBezTo>
                  <a:pt x="82021" y="-4045"/>
                  <a:pt x="130704" y="64217"/>
                  <a:pt x="168275" y="92263"/>
                </a:cubicBezTo>
                <a:cubicBezTo>
                  <a:pt x="205846" y="120309"/>
                  <a:pt x="247650" y="171109"/>
                  <a:pt x="279400" y="168463"/>
                </a:cubicBezTo>
                <a:cubicBezTo>
                  <a:pt x="311150" y="165817"/>
                  <a:pt x="334962" y="121102"/>
                  <a:pt x="358775" y="76388"/>
                </a:cubicBezTo>
              </a:path>
            </a:pathLst>
          </a:custGeom>
          <a:ln w="38100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A65D6F3-0D4D-4806-8517-A6661BCFC150}"/>
              </a:ext>
            </a:extLst>
          </p:cNvPr>
          <p:cNvCxnSpPr>
            <a:cxnSpLocks/>
          </p:cNvCxnSpPr>
          <p:nvPr/>
        </p:nvCxnSpPr>
        <p:spPr>
          <a:xfrm>
            <a:off x="11019881" y="4167558"/>
            <a:ext cx="0" cy="241842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13BEC03-5829-4FAC-8821-EC6BBDEFE8C0}"/>
              </a:ext>
            </a:extLst>
          </p:cNvPr>
          <p:cNvCxnSpPr/>
          <p:nvPr/>
        </p:nvCxnSpPr>
        <p:spPr>
          <a:xfrm flipH="1">
            <a:off x="9668552" y="3429508"/>
            <a:ext cx="2" cy="1038790"/>
          </a:xfrm>
          <a:prstGeom prst="lin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1CA16CEB-2687-4EC3-BADD-BBC79E37BD7E}"/>
              </a:ext>
            </a:extLst>
          </p:cNvPr>
          <p:cNvSpPr/>
          <p:nvPr/>
        </p:nvSpPr>
        <p:spPr>
          <a:xfrm>
            <a:off x="9574537" y="3639671"/>
            <a:ext cx="198414" cy="189370"/>
          </a:xfrm>
          <a:prstGeom prst="rect">
            <a:avLst/>
          </a:prstGeom>
          <a:solidFill>
            <a:srgbClr val="0071CB"/>
          </a:solidFill>
          <a:ln>
            <a:solidFill>
              <a:srgbClr val="0071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17D8ED64-C108-4E81-96CE-FB9DC93A2272}"/>
              </a:ext>
            </a:extLst>
          </p:cNvPr>
          <p:cNvSpPr/>
          <p:nvPr/>
        </p:nvSpPr>
        <p:spPr>
          <a:xfrm rot="10800000">
            <a:off x="9468444" y="4457880"/>
            <a:ext cx="406599" cy="334539"/>
          </a:xfrm>
          <a:prstGeom prst="triangle">
            <a:avLst/>
          </a:prstGeom>
          <a:ln w="28575">
            <a:solidFill>
              <a:srgbClr val="0071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9F88A52-7F63-43F8-98A3-1BBF7DA39842}"/>
              </a:ext>
            </a:extLst>
          </p:cNvPr>
          <p:cNvSpPr/>
          <p:nvPr/>
        </p:nvSpPr>
        <p:spPr>
          <a:xfrm>
            <a:off x="9067799" y="2661926"/>
            <a:ext cx="2590801" cy="27356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103102A-8749-444A-B8FA-BACA56C2A5AC}"/>
              </a:ext>
            </a:extLst>
          </p:cNvPr>
          <p:cNvSpPr/>
          <p:nvPr/>
        </p:nvSpPr>
        <p:spPr>
          <a:xfrm>
            <a:off x="416606" y="1648393"/>
            <a:ext cx="7119961" cy="4561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7E9B1FD3-A6D7-4D5F-97E1-43E37C0A69D7}"/>
              </a:ext>
            </a:extLst>
          </p:cNvPr>
          <p:cNvSpPr/>
          <p:nvPr/>
        </p:nvSpPr>
        <p:spPr>
          <a:xfrm>
            <a:off x="7688967" y="3829041"/>
            <a:ext cx="1124119" cy="47432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7933C2-47B7-45C9-A61F-951E10409261}"/>
              </a:ext>
            </a:extLst>
          </p:cNvPr>
          <p:cNvSpPr txBox="1"/>
          <p:nvPr/>
        </p:nvSpPr>
        <p:spPr>
          <a:xfrm>
            <a:off x="2361410" y="115526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Before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6F78097-AD97-4666-A69F-E5DBD2CEB4FE}"/>
              </a:ext>
            </a:extLst>
          </p:cNvPr>
          <p:cNvSpPr txBox="1"/>
          <p:nvPr/>
        </p:nvSpPr>
        <p:spPr>
          <a:xfrm>
            <a:off x="8659909" y="2169424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155132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Minor MAGE Release </a:t>
            </a:r>
            <a:r>
              <a:rPr lang="en-US" dirty="0">
                <a:solidFill>
                  <a:srgbClr val="00B050"/>
                </a:solidFill>
              </a:rPr>
              <a:t>Completed</a:t>
            </a:r>
          </a:p>
          <a:p>
            <a:r>
              <a:rPr lang="en-US" dirty="0"/>
              <a:t>ERCOT Staffing Updates</a:t>
            </a:r>
          </a:p>
          <a:p>
            <a:r>
              <a:rPr lang="en-US" dirty="0"/>
              <a:t>ERCOT Modeling-Related Projects Update</a:t>
            </a:r>
          </a:p>
          <a:p>
            <a:r>
              <a:rPr lang="en-US" dirty="0"/>
              <a:t>Large Flexible Load Information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F4891-1CF8-4D99-AD6B-7BA9DABE2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MAGE Release - Completed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4F063-FAE0-4EF7-8675-1E38D76C5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Issue</a:t>
            </a:r>
            <a:r>
              <a:rPr lang="en-US" dirty="0"/>
              <a:t> - Certain users were </a:t>
            </a:r>
            <a:r>
              <a:rPr lang="en-US" u="sng" dirty="0"/>
              <a:t>unable to launch MAGE</a:t>
            </a:r>
            <a:r>
              <a:rPr lang="en-US" dirty="0"/>
              <a:t> after receiving a new computer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Resolution</a:t>
            </a:r>
            <a:r>
              <a:rPr lang="en-US" dirty="0"/>
              <a:t> - A new MAGE release will be released at the end of this month.  </a:t>
            </a:r>
            <a:r>
              <a:rPr lang="en-US" u="sng" dirty="0"/>
              <a:t>If prompted, please download and update MAGE.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Details</a:t>
            </a:r>
            <a:r>
              <a:rPr lang="en-US" dirty="0"/>
              <a:t> – The release does not update any code within MAGE therefore </a:t>
            </a:r>
            <a:r>
              <a:rPr lang="en-US" u="sng" dirty="0"/>
              <a:t>no functionality will be changed</a:t>
            </a:r>
            <a:r>
              <a:rPr lang="en-US" dirty="0"/>
              <a:t>.  The only change is to a backend DLL to support authentication.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DA412A-0A0F-4926-B1D4-8D07B74E4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4530FB-91E5-4A4A-92B8-D322A330F1D3}"/>
              </a:ext>
            </a:extLst>
          </p:cNvPr>
          <p:cNvSpPr txBox="1"/>
          <p:nvPr/>
        </p:nvSpPr>
        <p:spPr>
          <a:xfrm>
            <a:off x="2336800" y="4842493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solidFill>
                  <a:srgbClr val="00B050"/>
                </a:solidFill>
              </a:rPr>
              <a:t>DEPLOYED 3/30</a:t>
            </a:r>
          </a:p>
        </p:txBody>
      </p:sp>
    </p:spTree>
    <p:extLst>
      <p:ext uri="{BB962C8B-B14F-4D97-AF65-F5344CB8AC3E}">
        <p14:creationId xmlns:p14="http://schemas.microsoft.com/office/powerpoint/2010/main" val="246719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0EB36-5FC2-44B1-B7DF-82CBF7C8E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Staffing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D30EB-12E5-4B89-BD17-304447C4D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Sujatha Kotamarty </a:t>
            </a:r>
            <a:r>
              <a:rPr lang="en-US" sz="2800" dirty="0"/>
              <a:t>- Supervisor of Network Model Maintenance</a:t>
            </a:r>
          </a:p>
          <a:p>
            <a:pPr lvl="1"/>
            <a:r>
              <a:rPr lang="en-US" dirty="0"/>
              <a:t>10 years experience with ERCOT Modeling group</a:t>
            </a:r>
          </a:p>
          <a:p>
            <a:pPr lvl="1"/>
            <a:r>
              <a:rPr lang="en-US" dirty="0"/>
              <a:t>5 years experience with ERCOT Operations Support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3200" b="1" dirty="0"/>
              <a:t>Eric Meier </a:t>
            </a:r>
            <a:r>
              <a:rPr lang="en-US" sz="3200" dirty="0"/>
              <a:t>- Supervisor of Network Model Administration</a:t>
            </a:r>
          </a:p>
          <a:p>
            <a:pPr lvl="1"/>
            <a:r>
              <a:rPr lang="en-US" dirty="0"/>
              <a:t>5 years experience with ERCOT Model Administration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83F46-1A57-4844-8775-CE638FEFC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2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26D3-2138-4AD4-BE4C-83F9213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Projects - Tech Health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AA93D-C155-42E5-B65C-F2FA6BDA2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Status:</a:t>
            </a:r>
          </a:p>
          <a:p>
            <a:pPr lvl="1"/>
            <a:r>
              <a:rPr lang="en-US" dirty="0"/>
              <a:t>In “Execution”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Update backend hardware</a:t>
            </a:r>
          </a:p>
          <a:p>
            <a:pPr lvl="1"/>
            <a:r>
              <a:rPr lang="en-US" dirty="0"/>
              <a:t>Upgrade database version</a:t>
            </a:r>
          </a:p>
          <a:p>
            <a:pPr lvl="2"/>
            <a:r>
              <a:rPr lang="en-US" dirty="0"/>
              <a:t>No changes to “grid” data</a:t>
            </a:r>
          </a:p>
          <a:p>
            <a:pPr lvl="1"/>
            <a:r>
              <a:rPr lang="en-US" dirty="0"/>
              <a:t>(due to the above) </a:t>
            </a:r>
            <a:r>
              <a:rPr lang="en-US" b="1" dirty="0"/>
              <a:t>Upgrade SGEM</a:t>
            </a:r>
            <a:endParaRPr lang="en-US" dirty="0"/>
          </a:p>
          <a:p>
            <a:r>
              <a:rPr lang="en-US" dirty="0"/>
              <a:t>Schedule (</a:t>
            </a:r>
            <a:r>
              <a:rPr lang="en-US" i="1" dirty="0">
                <a:highlight>
                  <a:srgbClr val="FFFF00"/>
                </a:highlight>
              </a:rPr>
              <a:t>Tentative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Cutover to New NMMS: October/November 2022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MP Training: July/August 2022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MP Testing: July/August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E3D84-A471-431D-8BD2-5F0C8FFD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926D3-2138-4AD4-BE4C-83F9213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NMMS Projects – Schema Upgrade to CIM16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AA93D-C155-42E5-B65C-F2FA6BDA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1"/>
            <a:ext cx="11557000" cy="5181599"/>
          </a:xfrm>
        </p:spPr>
        <p:txBody>
          <a:bodyPr/>
          <a:lstStyle/>
          <a:p>
            <a:r>
              <a:rPr lang="en-US" dirty="0"/>
              <a:t>Status: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Concept; not scheduled</a:t>
            </a:r>
            <a:r>
              <a:rPr lang="en-US" dirty="0"/>
              <a:t>.</a:t>
            </a:r>
          </a:p>
          <a:p>
            <a:r>
              <a:rPr lang="en-US" dirty="0"/>
              <a:t>Scope:</a:t>
            </a:r>
          </a:p>
          <a:p>
            <a:pPr lvl="1"/>
            <a:r>
              <a:rPr lang="en-US" dirty="0"/>
              <a:t>Convert underlying NMMS schema from CIM10 to CIM16</a:t>
            </a:r>
          </a:p>
          <a:p>
            <a:pPr lvl="2"/>
            <a:r>
              <a:rPr lang="en-US" dirty="0"/>
              <a:t>Example – Transformers are modeled differently</a:t>
            </a:r>
          </a:p>
          <a:p>
            <a:pPr lvl="1"/>
            <a:r>
              <a:rPr lang="en-US" dirty="0"/>
              <a:t>Posted CIM models will change to version 16</a:t>
            </a:r>
          </a:p>
          <a:p>
            <a:pPr lvl="1"/>
            <a:r>
              <a:rPr lang="en-US" dirty="0"/>
              <a:t>Ensure non-native NMMS extracts are unaffected</a:t>
            </a:r>
          </a:p>
          <a:p>
            <a:pPr lvl="1"/>
            <a:r>
              <a:rPr lang="en-US" dirty="0"/>
              <a:t>Ensure proper awareness to all MPs</a:t>
            </a:r>
          </a:p>
          <a:p>
            <a:r>
              <a:rPr lang="en-US" dirty="0"/>
              <a:t>Schedule</a:t>
            </a:r>
          </a:p>
          <a:p>
            <a:pPr lvl="1"/>
            <a:r>
              <a:rPr lang="en-US" dirty="0"/>
              <a:t>Still in discussion but no earlier than Q4 2022</a:t>
            </a:r>
          </a:p>
          <a:p>
            <a:pPr lvl="1"/>
            <a:r>
              <a:rPr lang="en-US" dirty="0"/>
              <a:t>Duration tentatively 18/24 months.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E3D84-A471-431D-8BD2-5F0C8FFD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75FCB3-BBEF-436A-A8C4-BCC50D801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964" y="815178"/>
            <a:ext cx="7275990" cy="13896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D80F01C-D6A4-4440-B71D-3A9A1ED2CC6C}"/>
              </a:ext>
            </a:extLst>
          </p:cNvPr>
          <p:cNvSpPr txBox="1"/>
          <p:nvPr/>
        </p:nvSpPr>
        <p:spPr>
          <a:xfrm>
            <a:off x="8426028" y="3552092"/>
            <a:ext cx="355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CIM16 file is available </a:t>
            </a:r>
            <a:r>
              <a:rPr lang="en-US" sz="2400" i="1" u="sng" dirty="0">
                <a:solidFill>
                  <a:srgbClr val="FF0000"/>
                </a:solidFill>
              </a:rPr>
              <a:t>today</a:t>
            </a:r>
            <a:r>
              <a:rPr lang="en-US" sz="2400" i="1" dirty="0">
                <a:solidFill>
                  <a:srgbClr val="FF0000"/>
                </a:solidFill>
              </a:rPr>
              <a:t> on ECEII NMMS Postings folder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6033D5D-608E-4314-956D-85CD7CCB8B2B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10058400" y="2257976"/>
            <a:ext cx="145628" cy="129411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93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41AA-859C-4E3D-BA16-30F974B70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Flexible Loads -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D2AC2-8449-4111-94E0-2A883F5C1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11379200" cy="5052221"/>
          </a:xfrm>
        </p:spPr>
        <p:txBody>
          <a:bodyPr/>
          <a:lstStyle/>
          <a:p>
            <a:r>
              <a:rPr lang="en-US" dirty="0"/>
              <a:t>Large Flexible Load Task Force created:</a:t>
            </a:r>
          </a:p>
          <a:p>
            <a:pPr lvl="1"/>
            <a:r>
              <a:rPr lang="en-US" dirty="0">
                <a:hlinkClick r:id="rId2"/>
              </a:rPr>
              <a:t>https://www.ercot.com/committees/tac/lfltf</a:t>
            </a:r>
            <a:endParaRPr lang="en-US" dirty="0"/>
          </a:p>
          <a:p>
            <a:pPr lvl="1"/>
            <a:r>
              <a:rPr lang="en-US" dirty="0"/>
              <a:t>Next meeting on 4/26</a:t>
            </a:r>
          </a:p>
          <a:p>
            <a:endParaRPr lang="en-US" dirty="0"/>
          </a:p>
          <a:p>
            <a:r>
              <a:rPr lang="en-US" dirty="0"/>
              <a:t>New email address for LFL process:</a:t>
            </a:r>
          </a:p>
          <a:p>
            <a:pPr lvl="1"/>
            <a:r>
              <a:rPr lang="en-US" dirty="0">
                <a:hlinkClick r:id="rId3"/>
              </a:rPr>
              <a:t>LargeLoadInterconnection@ercot.com</a:t>
            </a:r>
            <a:endParaRPr lang="en-US" dirty="0"/>
          </a:p>
          <a:p>
            <a:endParaRPr lang="en-US" dirty="0"/>
          </a:p>
          <a:p>
            <a:r>
              <a:rPr lang="en-US" dirty="0"/>
              <a:t>ERCOT’s Network Model Coordinators are now asking for additional information on all loads created via NOMCRs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C35E3-88AB-46A6-9F5F-0A6050C655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25D5DA-3A8F-49F6-A8B6-6B8335A81E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9654" y="206176"/>
            <a:ext cx="4878754" cy="414006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6759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A6B47-76A3-4CB7-A6E5-8AFCFE26FCB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808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30643F-968B-4597-B966-7DC14EA1B1F0}"/>
              </a:ext>
            </a:extLst>
          </p:cNvPr>
          <p:cNvSpPr txBox="1"/>
          <p:nvPr/>
        </p:nvSpPr>
        <p:spPr>
          <a:xfrm>
            <a:off x="5334000" y="2105561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DGR Conversion Update</a:t>
            </a:r>
            <a:endParaRPr lang="en-US" sz="32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fld id="{BB73FCCD-29FA-4DA2-8A9F-9757D505760F}" type="datetime4">
              <a:rPr lang="en-US" smtClean="0">
                <a:solidFill>
                  <a:schemeClr val="tx2"/>
                </a:solidFill>
              </a:rPr>
              <a:t>April 19, 2022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97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9A270-1D93-43FA-B88D-5EB5F14C4E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83D266-5CB3-43D0-BCDF-7D6A1EF32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00199"/>
            <a:ext cx="10541000" cy="4191001"/>
          </a:xfrm>
        </p:spPr>
        <p:txBody>
          <a:bodyPr/>
          <a:lstStyle/>
          <a:p>
            <a:r>
              <a:rPr lang="en-US" dirty="0"/>
              <a:t>ERCOT is currently working through a trial conversion for one distribution resource.</a:t>
            </a:r>
          </a:p>
          <a:p>
            <a:endParaRPr lang="en-US" dirty="0"/>
          </a:p>
          <a:p>
            <a:r>
              <a:rPr lang="en-US" dirty="0"/>
              <a:t>Working to determine the appropriate data and timelines for registration, ERCOT, and TSP submissions.</a:t>
            </a:r>
          </a:p>
          <a:p>
            <a:endParaRPr lang="en-US" dirty="0"/>
          </a:p>
          <a:p>
            <a:r>
              <a:rPr lang="en-US" dirty="0"/>
              <a:t>Goal is to make all changes &gt;90 days in the future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DDCE8A-A5F6-403D-9AE6-920592B8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 Conversion Update </a:t>
            </a:r>
          </a:p>
        </p:txBody>
      </p:sp>
    </p:spTree>
    <p:extLst>
      <p:ext uri="{BB962C8B-B14F-4D97-AF65-F5344CB8AC3E}">
        <p14:creationId xmlns:p14="http://schemas.microsoft.com/office/powerpoint/2010/main" val="19474488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2922</TotalTime>
  <Words>711</Words>
  <Application>Microsoft Office PowerPoint</Application>
  <PresentationFormat>Widescreen</PresentationFormat>
  <Paragraphs>181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PowerPoint Presentation</vt:lpstr>
      <vt:lpstr>Topics</vt:lpstr>
      <vt:lpstr>Minor MAGE Release - Completed</vt:lpstr>
      <vt:lpstr>ERCOT Staffing Updates</vt:lpstr>
      <vt:lpstr>NMMS Projects - Tech Health Project</vt:lpstr>
      <vt:lpstr>NMMS Projects – Schema Upgrade to CIM16</vt:lpstr>
      <vt:lpstr>Large Flexible Loads - Update</vt:lpstr>
      <vt:lpstr>PowerPoint Presentation</vt:lpstr>
      <vt:lpstr>DGR Conversion Update </vt:lpstr>
      <vt:lpstr>Transition from “old-style” to “new-style” DGR modeling</vt:lpstr>
      <vt:lpstr>Pre-Work: DGR Conversion Information Sheet</vt:lpstr>
      <vt:lpstr>Execution - Coordinated Change Request Submissions</vt:lpstr>
      <vt:lpstr>Execution - Coordinated Change Request Submissions</vt:lpstr>
      <vt:lpstr>Execution - ERCOT CAMR #1</vt:lpstr>
      <vt:lpstr>Execution - TSP NOMCR</vt:lpstr>
      <vt:lpstr>Execution - ERCOT CAMR #2</vt:lpstr>
      <vt:lpstr>Execution - Coordinated Change Request Submissions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57</cp:revision>
  <cp:lastPrinted>2016-01-21T20:53:15Z</cp:lastPrinted>
  <dcterms:created xsi:type="dcterms:W3CDTF">2016-01-21T15:20:31Z</dcterms:created>
  <dcterms:modified xsi:type="dcterms:W3CDTF">2022-04-19T14:26:05Z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