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2"/>
  </p:notesMasterIdLst>
  <p:handoutMasterIdLst>
    <p:handoutMasterId r:id="rId13"/>
  </p:handoutMasterIdLst>
  <p:sldIdLst>
    <p:sldId id="445" r:id="rId7"/>
    <p:sldId id="551" r:id="rId8"/>
    <p:sldId id="552" r:id="rId9"/>
    <p:sldId id="554" r:id="rId10"/>
    <p:sldId id="464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  <p:cmAuthor id="4" name="Teixeira, Jay" initials="TJ [2]" lastIdx="1" clrIdx="3">
    <p:extLst>
      <p:ext uri="{19B8F6BF-5375-455C-9EA6-DF929625EA0E}">
        <p15:presenceInfo xmlns:p15="http://schemas.microsoft.com/office/powerpoint/2012/main" userId="Teixeira, J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5" autoAdjust="0"/>
    <p:restoredTop sz="90485" autoAdjust="0"/>
  </p:normalViewPr>
  <p:slideViewPr>
    <p:cSldViewPr showGuides="1">
      <p:cViewPr varScale="1">
        <p:scale>
          <a:sx n="103" d="100"/>
          <a:sy n="103" d="100"/>
        </p:scale>
        <p:origin x="1248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VSS &amp; Reactive Study requirement for Co-located Resources</a:t>
            </a:r>
          </a:p>
          <a:p>
            <a:endParaRPr lang="en-US" dirty="0"/>
          </a:p>
          <a:p>
            <a:r>
              <a:rPr lang="en-US" dirty="0"/>
              <a:t>Jenifer Fernandes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Resource Integration Working Group</a:t>
            </a:r>
            <a:r>
              <a:rPr lang="en-US" b="1" dirty="0"/>
              <a:t> </a:t>
            </a:r>
          </a:p>
          <a:p>
            <a:r>
              <a:rPr lang="en-US" dirty="0"/>
              <a:t>April 19, 2022</a:t>
            </a:r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80884-213F-45CD-BB51-7B03FAA9D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VSS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C2222-62F3-46D2-B196-A10C553FC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066801"/>
            <a:ext cx="11176000" cy="3886199"/>
          </a:xfrm>
        </p:spPr>
        <p:txBody>
          <a:bodyPr/>
          <a:lstStyle/>
          <a:p>
            <a:r>
              <a:rPr lang="en-US" sz="2800" dirty="0"/>
              <a:t>NPRR1005-Clarifying the definition of POI and POIB was implemented on Feb 1st, 2022.</a:t>
            </a:r>
          </a:p>
          <a:p>
            <a:r>
              <a:rPr lang="en-US" sz="2800" dirty="0"/>
              <a:t>Nodal Protocol 2- Point of Interconnection Bus (POIB):</a:t>
            </a:r>
          </a:p>
          <a:p>
            <a:pPr lvl="1"/>
            <a:r>
              <a:rPr lang="en-US" sz="2000" dirty="0"/>
              <a:t>Electric Bus at the TSP substation that is electrically closest to the Generation Resource’s POI or any electrically equivalent Electrical Bus at that station</a:t>
            </a:r>
            <a:r>
              <a:rPr lang="en-US" sz="2000" i="1" dirty="0"/>
              <a:t>. </a:t>
            </a:r>
          </a:p>
          <a:p>
            <a:r>
              <a:rPr lang="en-US" sz="2800" dirty="0"/>
              <a:t>Nodal Protocol 3.15 (4): VSS requirement is at the POIB.</a:t>
            </a:r>
          </a:p>
          <a:p>
            <a:pPr lvl="1"/>
            <a:r>
              <a:rPr lang="en-US" sz="2000" dirty="0"/>
              <a:t>Reactive Study should account for the gen-tie line regardless of ownership. </a:t>
            </a:r>
          </a:p>
          <a:p>
            <a:pPr lvl="1"/>
            <a:r>
              <a:rPr lang="en-US" sz="2000" dirty="0"/>
              <a:t>Part 3 Test:  VSS requirement is calculated at the POIB.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7F9E6-9E57-4D94-877B-210AD6AE20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68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9F40-B7BC-4450-A9E4-552B4456D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Reactive Study: Co-located Resources behind the same POI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EF74F-EC98-40B9-89C9-5F8EC9B88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066801"/>
            <a:ext cx="6299200" cy="5269263"/>
          </a:xfrm>
        </p:spPr>
        <p:txBody>
          <a:bodyPr/>
          <a:lstStyle/>
          <a:p>
            <a:r>
              <a:rPr lang="en-US" sz="2400" dirty="0"/>
              <a:t>Co-located resources with different operating regimes should evaluate each resource independently and jointly to ensure the entire plant will be able to meet VSS. </a:t>
            </a:r>
          </a:p>
          <a:p>
            <a:pPr lvl="1"/>
            <a:r>
              <a:rPr lang="en-US" sz="2000" dirty="0"/>
              <a:t>E.g. Solar +Energy Storage. Reactive study should evaluate three scenarios </a:t>
            </a:r>
            <a:r>
              <a:rPr lang="en-US" sz="2000" dirty="0" err="1"/>
              <a:t>i.e</a:t>
            </a:r>
            <a:r>
              <a:rPr lang="en-US" sz="2000" dirty="0"/>
              <a:t> Solar, Storage and Solar + Storage. </a:t>
            </a:r>
          </a:p>
          <a:p>
            <a:r>
              <a:rPr lang="en-US" sz="2400" dirty="0"/>
              <a:t>Reactive deficiencies identified in the Solar + Storage scenario must be addressed to meet VSS.</a:t>
            </a:r>
          </a:p>
          <a:p>
            <a:pPr lvl="1"/>
            <a:r>
              <a:rPr lang="en-US" sz="2000" dirty="0"/>
              <a:t>Reactive losses depends on MW flow.  MVAr losses are non-linear I</a:t>
            </a:r>
            <a:r>
              <a:rPr lang="en-US" sz="2000" baseline="30000" dirty="0"/>
              <a:t>2</a:t>
            </a:r>
            <a:r>
              <a:rPr lang="en-US" sz="2000" dirty="0"/>
              <a:t>X.</a:t>
            </a:r>
          </a:p>
          <a:p>
            <a:pPr lvl="1"/>
            <a:r>
              <a:rPr lang="en-US" sz="2000" dirty="0"/>
              <a:t>Additional shunts may be required.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FA73B9-7073-4A39-8770-D8BBA516F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734D1F-3CA1-4F93-B7BE-740F2A362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596993"/>
            <a:ext cx="5023539" cy="366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90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80C26-18D9-48C6-A389-6CFC1D229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3 Tests: Co-located Resources behind the same POI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9B60F-B269-4513-ABE6-D7CD5E7D0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Reactive Test- Each Resource (solar, storage) is tested individually to meet requirement per NOG 3.3.2.2</a:t>
            </a:r>
          </a:p>
          <a:p>
            <a:r>
              <a:rPr lang="en-US" sz="2400" dirty="0"/>
              <a:t>VSS: Each Resource independently and combined must meet VSS per NP 3.15.</a:t>
            </a:r>
          </a:p>
          <a:p>
            <a:pPr lvl="1"/>
            <a:r>
              <a:rPr lang="en-US" sz="2000" dirty="0"/>
              <a:t>Solar</a:t>
            </a:r>
          </a:p>
          <a:p>
            <a:pPr lvl="1"/>
            <a:r>
              <a:rPr lang="en-US" sz="2000" dirty="0"/>
              <a:t>Storage</a:t>
            </a:r>
          </a:p>
          <a:p>
            <a:pPr lvl="1"/>
            <a:r>
              <a:rPr lang="en-US" sz="2000" dirty="0"/>
              <a:t>Solar + Storage</a:t>
            </a:r>
          </a:p>
          <a:p>
            <a:r>
              <a:rPr lang="en-US" sz="2400" dirty="0"/>
              <a:t>AVR Test- Test three scenarios</a:t>
            </a:r>
          </a:p>
          <a:p>
            <a:pPr lvl="1"/>
            <a:r>
              <a:rPr lang="en-US" sz="2000" dirty="0"/>
              <a:t>Solar</a:t>
            </a:r>
          </a:p>
          <a:p>
            <a:pPr lvl="1"/>
            <a:r>
              <a:rPr lang="en-US" sz="2000" dirty="0"/>
              <a:t>Storage</a:t>
            </a:r>
          </a:p>
          <a:p>
            <a:pPr lvl="1"/>
            <a:r>
              <a:rPr lang="en-US" sz="2000" dirty="0"/>
              <a:t>Solar + Storage: the combined test is to verify that the plant can control the voltage at the POIB with both Resources online.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749AB-9AA6-432F-9BF7-5BF84FD4B7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87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64726</TotalTime>
  <Words>292</Words>
  <Application>Microsoft Office PowerPoint</Application>
  <PresentationFormat>Widescreen</PresentationFormat>
  <Paragraphs>37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Inside pages</vt:lpstr>
      <vt:lpstr>2_Custom Design</vt:lpstr>
      <vt:lpstr>PowerPoint Presentation</vt:lpstr>
      <vt:lpstr>VSS Requirement</vt:lpstr>
      <vt:lpstr>Reactive Study: Co-located Resources behind the same POI</vt:lpstr>
      <vt:lpstr>Part 3 Tests: Co-located Resources behind the same POI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Fernandes, Jenifer</cp:lastModifiedBy>
  <cp:revision>698</cp:revision>
  <cp:lastPrinted>2018-07-25T14:31:19Z</cp:lastPrinted>
  <dcterms:created xsi:type="dcterms:W3CDTF">2016-01-21T15:20:31Z</dcterms:created>
  <dcterms:modified xsi:type="dcterms:W3CDTF">2022-04-15T02:36:53Z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