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2" r:id="rId2"/>
    <p:sldId id="263" r:id="rId3"/>
    <p:sldId id="264" r:id="rId4"/>
    <p:sldId id="265" r:id="rId5"/>
    <p:sldId id="266" r:id="rId6"/>
    <p:sldId id="268" r:id="rId7"/>
    <p:sldId id="269" r:id="rId8"/>
    <p:sldId id="270" r:id="rId9"/>
    <p:sldId id="267" r:id="rId10"/>
  </p:sldIdLst>
  <p:sldSz cx="9144000" cy="6858000" type="screen4x3"/>
  <p:notesSz cx="6858000" cy="9144000"/>
  <p:defaultTextStyle>
    <a:defPPr>
      <a:defRPr lang="en-US"/>
    </a:defPPr>
    <a:lvl1pPr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3" d="100"/>
          <a:sy n="83" d="100"/>
        </p:scale>
        <p:origin x="1406"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grpSp>
      </p:grpSp>
      <p:sp>
        <p:nvSpPr>
          <p:cNvPr id="10259"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1026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FC3616DB-D74D-4DBA-A9A5-299D468F746E}" type="slidenum">
              <a:rPr lang="en-US" altLang="en-US"/>
              <a:pPr/>
              <a:t>‹#›</a:t>
            </a:fld>
            <a:endParaRPr lang="en-US" altLang="en-US"/>
          </a:p>
        </p:txBody>
      </p:sp>
    </p:spTree>
    <p:extLst>
      <p:ext uri="{BB962C8B-B14F-4D97-AF65-F5344CB8AC3E}">
        <p14:creationId xmlns:p14="http://schemas.microsoft.com/office/powerpoint/2010/main" val="170685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3DA3697-7A4A-49E4-9E70-66BFFB05F8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5809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517A16E-4E80-4522-8A17-50EB9F1C2D0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5341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94CB8582-1BFB-4BE0-9AF3-E46EBE077B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4160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CC42FD5-4803-4BF8-B5A2-17B8F3D46C9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2360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EAD0C281-D564-4C20-9999-D8F300BA4599}"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0960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C382944A-1D2B-42DC-AE8F-1DE108D72040}" type="slidenum">
              <a:rPr lang="en-US" altLang="en-US"/>
              <a:pPr/>
              <a:t>‹#›</a:t>
            </a:fld>
            <a:endParaRPr lang="en-US"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81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642EE520-AE7E-47CD-ABBE-2ECBF27D6219}" type="slidenum">
              <a:rPr lang="en-US" altLang="en-US"/>
              <a:pPr/>
              <a:t>‹#›</a:t>
            </a:fld>
            <a:endParaRPr lang="en-US"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958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F94E3E6F-5272-4E3F-AE32-59C6DD7A2C66}" type="slidenum">
              <a:rPr lang="en-US" altLang="en-US"/>
              <a:pPr/>
              <a:t>‹#›</a:t>
            </a:fld>
            <a:endParaRPr lang="en-US"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675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34765A67-BC6D-4E3B-B281-134B6B69678A}"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0930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1B9DD474-1E65-43E5-8A27-0622EBC7D8DD}"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6953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921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53E20001-4B65-4594-A8C0-F7F5F03E4E3C}" type="slidenum">
              <a:rPr lang="en-US" altLang="en-US"/>
              <a:pPr/>
              <a:t>‹#›</a:t>
            </a:fld>
            <a:endParaRPr lang="en-US" altLang="en-US"/>
          </a:p>
        </p:txBody>
      </p:sp>
      <p:grpSp>
        <p:nvGrpSpPr>
          <p:cNvPr id="1028" name="Group 4"/>
          <p:cNvGrpSpPr>
            <a:grpSpLocks/>
          </p:cNvGrpSpPr>
          <p:nvPr/>
        </p:nvGrpSpPr>
        <p:grpSpPr bwMode="auto">
          <a:xfrm>
            <a:off x="0" y="0"/>
            <a:ext cx="9144000" cy="546100"/>
            <a:chOff x="0" y="0"/>
            <a:chExt cx="5760" cy="344"/>
          </a:xfrm>
        </p:grpSpPr>
        <p:sp>
          <p:nvSpPr>
            <p:cNvPr id="922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charset="0"/>
                <a:cs typeface="+mn-cs"/>
              </a:endParaRPr>
            </a:p>
          </p:txBody>
        </p:sp>
        <p:sp>
          <p:nvSpPr>
            <p:cNvPr id="922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dirty="0">
                <a:latin typeface="Times New Roman" charset="0"/>
                <a:cs typeface="+mn-cs"/>
              </a:endParaRPr>
            </a:p>
          </p:txBody>
        </p:sp>
        <p:sp>
          <p:nvSpPr>
            <p:cNvPr id="922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sp>
          <p:nvSpPr>
            <p:cNvPr id="922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922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sp>
          <p:nvSpPr>
            <p:cNvPr id="922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grpSp>
      <p:sp>
        <p:nvSpPr>
          <p:cNvPr id="1029" name="Rectangle 14"/>
          <p:cNvSpPr>
            <a:spLocks noGrp="1" noChangeArrowheads="1"/>
          </p:cNvSpPr>
          <p:nvPr>
            <p:ph type="title"/>
          </p:nvPr>
        </p:nvSpPr>
        <p:spPr bwMode="auto">
          <a:xfrm>
            <a:off x="457200" y="457200"/>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p:cNvSpPr>
            <a:spLocks noGrp="1" noChangeArrowheads="1"/>
          </p:cNvSpPr>
          <p:nvPr>
            <p:ph type="body" idx="1"/>
          </p:nvPr>
        </p:nvSpPr>
        <p:spPr bwMode="auto">
          <a:xfrm>
            <a:off x="4572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3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altLang="en-US" dirty="0"/>
              <a:t>NPRR 1058</a:t>
            </a:r>
            <a:br>
              <a:rPr lang="en-US" altLang="en-US" dirty="0"/>
            </a:br>
            <a:r>
              <a:rPr lang="en-US" sz="2400" dirty="0">
                <a:effectLst/>
                <a:ea typeface="Times New Roman" panose="02020603050405020304" pitchFamily="18" charset="0"/>
              </a:rPr>
              <a:t>Resource Offer Modernization for Real-Time Co-Optimization</a:t>
            </a:r>
            <a:endParaRPr lang="en-US" altLang="en-US" dirty="0"/>
          </a:p>
        </p:txBody>
      </p:sp>
      <p:sp>
        <p:nvSpPr>
          <p:cNvPr id="3075" name="Subtitle 2"/>
          <p:cNvSpPr>
            <a:spLocks noGrp="1"/>
          </p:cNvSpPr>
          <p:nvPr>
            <p:ph type="subTitle" idx="1"/>
          </p:nvPr>
        </p:nvSpPr>
        <p:spPr/>
        <p:txBody>
          <a:bodyPr/>
          <a:lstStyle/>
          <a:p>
            <a:r>
              <a:rPr lang="en-US" altLang="en-US" sz="2800" dirty="0"/>
              <a:t>ERCOT Steel Companies Comments </a:t>
            </a:r>
          </a:p>
        </p:txBody>
      </p:sp>
      <p:sp>
        <p:nvSpPr>
          <p:cNvPr id="3076" name="TextBox 3"/>
          <p:cNvSpPr txBox="1">
            <a:spLocks noChangeArrowheads="1"/>
          </p:cNvSpPr>
          <p:nvPr/>
        </p:nvSpPr>
        <p:spPr bwMode="auto">
          <a:xfrm>
            <a:off x="1676400" y="5791200"/>
            <a:ext cx="2971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panose="020B0604020202020204" pitchFamily="34" charset="0"/>
                <a:cs typeface="Arial" panose="020B0604020202020204" pitchFamily="34" charset="0"/>
              </a:defRPr>
            </a:lvl1pPr>
            <a:lvl2pPr marL="742950" indent="-285750" eaLnBrk="0" hangingPunct="0">
              <a:defRPr sz="800">
                <a:solidFill>
                  <a:schemeClr val="tx1"/>
                </a:solidFill>
                <a:latin typeface="Arial" panose="020B0604020202020204" pitchFamily="34" charset="0"/>
                <a:cs typeface="Arial" panose="020B0604020202020204" pitchFamily="34" charset="0"/>
              </a:defRPr>
            </a:lvl2pPr>
            <a:lvl3pPr marL="1143000" indent="-228600" eaLnBrk="0" hangingPunct="0">
              <a:defRPr sz="800">
                <a:solidFill>
                  <a:schemeClr val="tx1"/>
                </a:solidFill>
                <a:latin typeface="Arial" panose="020B0604020202020204" pitchFamily="34" charset="0"/>
                <a:cs typeface="Arial" panose="020B0604020202020204" pitchFamily="34" charset="0"/>
              </a:defRPr>
            </a:lvl3pPr>
            <a:lvl4pPr marL="1600200" indent="-228600" eaLnBrk="0" hangingPunct="0">
              <a:defRPr sz="800">
                <a:solidFill>
                  <a:schemeClr val="tx1"/>
                </a:solidFill>
                <a:latin typeface="Arial" panose="020B0604020202020204" pitchFamily="34" charset="0"/>
                <a:cs typeface="Arial" panose="020B0604020202020204" pitchFamily="34" charset="0"/>
              </a:defRPr>
            </a:lvl4pPr>
            <a:lvl5pPr marL="2057400" indent="-228600" eaLnBrk="0" hangingPunct="0">
              <a:defRPr sz="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9pPr>
          </a:lstStyle>
          <a:p>
            <a:pPr eaLnBrk="1" hangingPunct="1"/>
            <a:r>
              <a:rPr lang="en-US" altLang="en-US" sz="2000" dirty="0"/>
              <a:t>Floyd J. Trefny</a:t>
            </a:r>
          </a:p>
          <a:p>
            <a:pPr eaLnBrk="1" hangingPunct="1"/>
            <a:r>
              <a:rPr lang="en-US" altLang="en-US" sz="2000" dirty="0"/>
              <a:t>April 22,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a:t>Topics</a:t>
            </a:r>
          </a:p>
        </p:txBody>
      </p:sp>
      <p:sp>
        <p:nvSpPr>
          <p:cNvPr id="4099" name="Content Placeholder 2"/>
          <p:cNvSpPr>
            <a:spLocks noGrp="1"/>
          </p:cNvSpPr>
          <p:nvPr>
            <p:ph idx="1"/>
          </p:nvPr>
        </p:nvSpPr>
        <p:spPr/>
        <p:txBody>
          <a:bodyPr/>
          <a:lstStyle/>
          <a:p>
            <a:r>
              <a:rPr lang="en-US" altLang="en-US" dirty="0"/>
              <a:t>Background – PUCT Rules</a:t>
            </a:r>
          </a:p>
          <a:p>
            <a:endParaRPr lang="en-US" altLang="en-US" dirty="0"/>
          </a:p>
          <a:p>
            <a:r>
              <a:rPr lang="en-US" altLang="en-US" dirty="0"/>
              <a:t>Updates to Energy Offers During the Operating Hour</a:t>
            </a:r>
          </a:p>
          <a:p>
            <a:endParaRPr lang="en-US" altLang="en-US" dirty="0"/>
          </a:p>
          <a:p>
            <a:r>
              <a:rPr lang="en-US" dirty="0"/>
              <a:t>Reasons for Updates to EC Offers</a:t>
            </a:r>
            <a:endParaRPr lang="en-US" altLang="en-US" dirty="0"/>
          </a:p>
          <a:p>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D24C-4F0D-4F21-A427-1BFE2B6A8327}"/>
              </a:ext>
            </a:extLst>
          </p:cNvPr>
          <p:cNvSpPr>
            <a:spLocks noGrp="1"/>
          </p:cNvSpPr>
          <p:nvPr>
            <p:ph type="title"/>
          </p:nvPr>
        </p:nvSpPr>
        <p:spPr/>
        <p:txBody>
          <a:bodyPr/>
          <a:lstStyle/>
          <a:p>
            <a:r>
              <a:rPr lang="en-US" dirty="0"/>
              <a:t>Background – PUCT Rules</a:t>
            </a:r>
          </a:p>
        </p:txBody>
      </p:sp>
      <p:sp>
        <p:nvSpPr>
          <p:cNvPr id="3" name="Content Placeholder 2">
            <a:extLst>
              <a:ext uri="{FF2B5EF4-FFF2-40B4-BE49-F238E27FC236}">
                <a16:creationId xmlns:a16="http://schemas.microsoft.com/office/drawing/2014/main" id="{AEA06DC3-FB98-4395-B2A1-68D81D111E44}"/>
              </a:ext>
            </a:extLst>
          </p:cNvPr>
          <p:cNvSpPr>
            <a:spLocks noGrp="1"/>
          </p:cNvSpPr>
          <p:nvPr>
            <p:ph idx="1"/>
          </p:nvPr>
        </p:nvSpPr>
        <p:spPr/>
        <p:txBody>
          <a:bodyPr/>
          <a:lstStyle/>
          <a:p>
            <a:r>
              <a:rPr lang="en-US" sz="2400" b="1" dirty="0"/>
              <a:t>Rule 25.505 Reporting Requirements…</a:t>
            </a:r>
            <a:r>
              <a:rPr lang="en-US" sz="2400" dirty="0"/>
              <a:t> requires in Subsection (f) that all information required in Subsection (f), except for competitively sensitive consumption data, be publicly posted and </a:t>
            </a:r>
            <a:r>
              <a:rPr lang="en-US" sz="2400" u="sng" dirty="0"/>
              <a:t>made available to all market participants</a:t>
            </a:r>
            <a:r>
              <a:rPr lang="en-US" sz="2400" dirty="0"/>
              <a:t>. </a:t>
            </a:r>
          </a:p>
          <a:p>
            <a:pPr lvl="1"/>
            <a:r>
              <a:rPr lang="en-US" sz="2000" dirty="0"/>
              <a:t>paragraph (f) (2), that …” If there are multiple offers for the resource, ERCOT must post the specified information for each offer for the resource…Resource-specific offer information must be linked to the name of the resource (or identified as a virtual offer), the name of the entity submitting the information, and the name of the entity controlling the resource…”.</a:t>
            </a:r>
          </a:p>
          <a:p>
            <a:pPr lvl="1"/>
            <a:r>
              <a:rPr lang="en-US" sz="2000" dirty="0"/>
              <a:t>25.505(f)(2)(C) requires that ERCOT publicly post “other resource-specific information, …”</a:t>
            </a:r>
          </a:p>
          <a:p>
            <a:endParaRPr lang="en-US" sz="2400" dirty="0"/>
          </a:p>
        </p:txBody>
      </p:sp>
    </p:spTree>
    <p:extLst>
      <p:ext uri="{BB962C8B-B14F-4D97-AF65-F5344CB8AC3E}">
        <p14:creationId xmlns:p14="http://schemas.microsoft.com/office/powerpoint/2010/main" val="2551166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4EE12-D8DC-4C9A-A6ED-21123D4BBDA4}"/>
              </a:ext>
            </a:extLst>
          </p:cNvPr>
          <p:cNvSpPr>
            <a:spLocks noGrp="1"/>
          </p:cNvSpPr>
          <p:nvPr>
            <p:ph type="title"/>
          </p:nvPr>
        </p:nvSpPr>
        <p:spPr>
          <a:xfrm>
            <a:off x="480291" y="609600"/>
            <a:ext cx="6934200" cy="914400"/>
          </a:xfrm>
        </p:spPr>
        <p:txBody>
          <a:bodyPr/>
          <a:lstStyle/>
          <a:p>
            <a:r>
              <a:rPr lang="en-US" sz="3200" dirty="0"/>
              <a:t>Updates to Energy Offers During the Operating Hour</a:t>
            </a:r>
          </a:p>
        </p:txBody>
      </p:sp>
      <p:sp>
        <p:nvSpPr>
          <p:cNvPr id="3" name="Content Placeholder 2">
            <a:extLst>
              <a:ext uri="{FF2B5EF4-FFF2-40B4-BE49-F238E27FC236}">
                <a16:creationId xmlns:a16="http://schemas.microsoft.com/office/drawing/2014/main" id="{9C5C6E03-CCF5-4E4B-B82C-184C0C57CB9F}"/>
              </a:ext>
            </a:extLst>
          </p:cNvPr>
          <p:cNvSpPr>
            <a:spLocks noGrp="1"/>
          </p:cNvSpPr>
          <p:nvPr>
            <p:ph idx="1"/>
          </p:nvPr>
        </p:nvSpPr>
        <p:spPr>
          <a:xfrm>
            <a:off x="457200" y="1981200"/>
            <a:ext cx="8229600" cy="4572000"/>
          </a:xfrm>
        </p:spPr>
        <p:txBody>
          <a:bodyPr/>
          <a:lstStyle/>
          <a:p>
            <a:r>
              <a:rPr lang="en-US" sz="2600" dirty="0"/>
              <a:t>When TAC and subsequently the Board approved NPRR 1007 as part of RTC changes, they approved publishing a “count” of the number of AS offers made for a Resource during the Operating Hour.</a:t>
            </a:r>
          </a:p>
          <a:p>
            <a:endParaRPr lang="en-US" sz="2600" dirty="0"/>
          </a:p>
          <a:p>
            <a:r>
              <a:rPr lang="en-US" sz="2600" dirty="0"/>
              <a:t>We have added to NPRR 1058, a requirement to publish a similar “count” of the number of EC offers”  updates made during the Operating Hour.</a:t>
            </a:r>
          </a:p>
        </p:txBody>
      </p:sp>
    </p:spTree>
    <p:extLst>
      <p:ext uri="{BB962C8B-B14F-4D97-AF65-F5344CB8AC3E}">
        <p14:creationId xmlns:p14="http://schemas.microsoft.com/office/powerpoint/2010/main" val="162979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0CE84-F083-4799-BD4B-F073A7EB8D38}"/>
              </a:ext>
            </a:extLst>
          </p:cNvPr>
          <p:cNvSpPr>
            <a:spLocks noGrp="1"/>
          </p:cNvSpPr>
          <p:nvPr>
            <p:ph type="title"/>
          </p:nvPr>
        </p:nvSpPr>
        <p:spPr>
          <a:xfrm>
            <a:off x="457200" y="457200"/>
            <a:ext cx="7543800" cy="914400"/>
          </a:xfrm>
        </p:spPr>
        <p:txBody>
          <a:bodyPr/>
          <a:lstStyle/>
          <a:p>
            <a:r>
              <a:rPr lang="en-US" dirty="0"/>
              <a:t>Reasons for Updates to EC Offers</a:t>
            </a:r>
          </a:p>
        </p:txBody>
      </p:sp>
      <p:sp>
        <p:nvSpPr>
          <p:cNvPr id="3" name="Content Placeholder 2">
            <a:extLst>
              <a:ext uri="{FF2B5EF4-FFF2-40B4-BE49-F238E27FC236}">
                <a16:creationId xmlns:a16="http://schemas.microsoft.com/office/drawing/2014/main" id="{B151ACB5-DE15-4D10-A2F7-EBED9BC02201}"/>
              </a:ext>
            </a:extLst>
          </p:cNvPr>
          <p:cNvSpPr>
            <a:spLocks noGrp="1"/>
          </p:cNvSpPr>
          <p:nvPr>
            <p:ph idx="1"/>
          </p:nvPr>
        </p:nvSpPr>
        <p:spPr>
          <a:xfrm>
            <a:off x="443345" y="1295400"/>
            <a:ext cx="8229600" cy="4572000"/>
          </a:xfrm>
        </p:spPr>
        <p:txBody>
          <a:bodyPr/>
          <a:lstStyle/>
          <a:p>
            <a:r>
              <a:rPr lang="en-US" sz="2000" dirty="0"/>
              <a:t>Market Participants have a legitimate interest in reviewing historical market information to ensure that instances of improper market actions have not occurred. </a:t>
            </a:r>
          </a:p>
          <a:p>
            <a:r>
              <a:rPr lang="en-US" sz="2000" dirty="0"/>
              <a:t>PUCT Rules require that all Market Participants be able to review the 60 day disclosure data (with the exception of competitive consumption data) to facilitate their ability to identify and independently investigate and report instances of possible improper market manipulation.  </a:t>
            </a:r>
          </a:p>
          <a:p>
            <a:r>
              <a:rPr lang="en-US" sz="2000" dirty="0"/>
              <a:t>This includes the ability to review the reasoned justifications for post-Adjustment Period offer updates.  </a:t>
            </a:r>
          </a:p>
          <a:p>
            <a:r>
              <a:rPr lang="en-US" sz="2000" dirty="0"/>
              <a:t>Accordingly, the sentence in the IMM’s proposed text of 4.4.9.3(4) reading ”Such reason will not be included in disclosure reporting” must be deleted to ensure consistency with the requirements of PUCT Rule 25.505.</a:t>
            </a:r>
          </a:p>
        </p:txBody>
      </p:sp>
    </p:spTree>
    <p:extLst>
      <p:ext uri="{BB962C8B-B14F-4D97-AF65-F5344CB8AC3E}">
        <p14:creationId xmlns:p14="http://schemas.microsoft.com/office/powerpoint/2010/main" val="182098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95D0D-2DE1-426A-8ACC-6AB2AE3A28EC}"/>
              </a:ext>
            </a:extLst>
          </p:cNvPr>
          <p:cNvSpPr>
            <a:spLocks noGrp="1"/>
          </p:cNvSpPr>
          <p:nvPr>
            <p:ph type="title"/>
          </p:nvPr>
        </p:nvSpPr>
        <p:spPr/>
        <p:txBody>
          <a:bodyPr/>
          <a:lstStyle/>
          <a:p>
            <a:r>
              <a:rPr lang="en-US" dirty="0"/>
              <a:t>Implementation of NPRR 1058</a:t>
            </a:r>
          </a:p>
        </p:txBody>
      </p:sp>
      <p:sp>
        <p:nvSpPr>
          <p:cNvPr id="3" name="Content Placeholder 2">
            <a:extLst>
              <a:ext uri="{FF2B5EF4-FFF2-40B4-BE49-F238E27FC236}">
                <a16:creationId xmlns:a16="http://schemas.microsoft.com/office/drawing/2014/main" id="{24022E1A-5AD0-4965-B26F-E002946CCE0B}"/>
              </a:ext>
            </a:extLst>
          </p:cNvPr>
          <p:cNvSpPr>
            <a:spLocks noGrp="1"/>
          </p:cNvSpPr>
          <p:nvPr>
            <p:ph idx="1"/>
          </p:nvPr>
        </p:nvSpPr>
        <p:spPr/>
        <p:txBody>
          <a:bodyPr/>
          <a:lstStyle/>
          <a:p>
            <a:r>
              <a:rPr lang="en-US" dirty="0"/>
              <a:t>If for any reason NPRR 1058 is slated to be implemented prior to NPRR 1007, then the provisions of NPRR 1007 regarding publication of 60 day reports must be pulled forward and implemented at the same time as NPRR 1058.</a:t>
            </a:r>
          </a:p>
        </p:txBody>
      </p:sp>
    </p:spTree>
    <p:extLst>
      <p:ext uri="{BB962C8B-B14F-4D97-AF65-F5344CB8AC3E}">
        <p14:creationId xmlns:p14="http://schemas.microsoft.com/office/powerpoint/2010/main" val="3093470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B9F1-B869-4250-9C5E-DB84DB094FC3}"/>
              </a:ext>
            </a:extLst>
          </p:cNvPr>
          <p:cNvSpPr>
            <a:spLocks noGrp="1"/>
          </p:cNvSpPr>
          <p:nvPr>
            <p:ph type="title"/>
          </p:nvPr>
        </p:nvSpPr>
        <p:spPr>
          <a:xfrm>
            <a:off x="457200" y="457200"/>
            <a:ext cx="6934200" cy="381000"/>
          </a:xfrm>
        </p:spPr>
        <p:txBody>
          <a:bodyPr/>
          <a:lstStyle/>
          <a:p>
            <a:r>
              <a:rPr lang="en-US" sz="2400" dirty="0"/>
              <a:t>NPRR Comments</a:t>
            </a:r>
          </a:p>
        </p:txBody>
      </p:sp>
      <p:sp>
        <p:nvSpPr>
          <p:cNvPr id="3" name="Content Placeholder 2">
            <a:extLst>
              <a:ext uri="{FF2B5EF4-FFF2-40B4-BE49-F238E27FC236}">
                <a16:creationId xmlns:a16="http://schemas.microsoft.com/office/drawing/2014/main" id="{CDD1228F-81A6-4180-B244-3C118E26012C}"/>
              </a:ext>
            </a:extLst>
          </p:cNvPr>
          <p:cNvSpPr>
            <a:spLocks noGrp="1"/>
          </p:cNvSpPr>
          <p:nvPr>
            <p:ph idx="1"/>
          </p:nvPr>
        </p:nvSpPr>
        <p:spPr>
          <a:xfrm>
            <a:off x="266700" y="914400"/>
            <a:ext cx="8610600" cy="4572000"/>
          </a:xfrm>
        </p:spPr>
        <p:txBody>
          <a:bodyPr/>
          <a:lstStyle/>
          <a:p>
            <a:r>
              <a:rPr lang="en-US" sz="1700" dirty="0"/>
              <a:t>The ERCOT Board recently approved Nodal Protocol Revision Request (NPRR) 1007, RTC – NP 3: Management Activities for the ERCOT System.  During the approval process for that NPRR, the Technical Advisory Committee (TAC) added paragraph (5) to Section 3.2.5, Publication of Resource and Load Information, which requires that ERCOT’s 60-day disclosure reports include, information on the number of times a Resource’s Ancillary Service Offers were updated during the Operating Period.  In the interest of market transparency and consistency, the ERCOT Steel Mills suggest that ERCOT should similarly in this NPRR be required to post in its 60-day disclosure reports the number of times a Resource’s Energy Offer Curve quantity or price is updated during the Operating Hour.  In these comments, we have added suggested Protocol language to this effect, which we urge be implemented at the same time as the other requirements of this NPRR1058 are implemented, should this NPRR be approved.</a:t>
            </a:r>
          </a:p>
          <a:p>
            <a:pPr marL="0" indent="0">
              <a:buNone/>
            </a:pPr>
            <a:endParaRPr lang="en-US" sz="1700" dirty="0"/>
          </a:p>
          <a:p>
            <a:r>
              <a:rPr lang="en-US" sz="1700" dirty="0"/>
              <a:t>This recommendation is fully consistent with Public Utility Commission of Texas (PUCT) Substantive Rule §25.505, Reporting Requirements and the Scarcity Pricing Mechanism in the Electric Reliability Council of Texas Power Region, which establishes in subsection (f)(2), that ”… If there are multiple offers for the resource, ERCOT must post the specified information for each offer for the resource…Resource-specific offer information must be linked to the name of the resource (or identified as a virtual offer), the name of the entity submitting the information, and the name of the entity controlling the resource…”. </a:t>
            </a:r>
          </a:p>
        </p:txBody>
      </p:sp>
    </p:spTree>
    <p:extLst>
      <p:ext uri="{BB962C8B-B14F-4D97-AF65-F5344CB8AC3E}">
        <p14:creationId xmlns:p14="http://schemas.microsoft.com/office/powerpoint/2010/main" val="2313057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B9F1-B869-4250-9C5E-DB84DB094FC3}"/>
              </a:ext>
            </a:extLst>
          </p:cNvPr>
          <p:cNvSpPr>
            <a:spLocks noGrp="1"/>
          </p:cNvSpPr>
          <p:nvPr>
            <p:ph type="title"/>
          </p:nvPr>
        </p:nvSpPr>
        <p:spPr>
          <a:xfrm>
            <a:off x="457200" y="457200"/>
            <a:ext cx="6934200" cy="381000"/>
          </a:xfrm>
        </p:spPr>
        <p:txBody>
          <a:bodyPr/>
          <a:lstStyle/>
          <a:p>
            <a:r>
              <a:rPr lang="en-US" sz="2400" dirty="0"/>
              <a:t>NPRR Comments</a:t>
            </a:r>
          </a:p>
        </p:txBody>
      </p:sp>
      <p:sp>
        <p:nvSpPr>
          <p:cNvPr id="3" name="Content Placeholder 2">
            <a:extLst>
              <a:ext uri="{FF2B5EF4-FFF2-40B4-BE49-F238E27FC236}">
                <a16:creationId xmlns:a16="http://schemas.microsoft.com/office/drawing/2014/main" id="{CDD1228F-81A6-4180-B244-3C118E26012C}"/>
              </a:ext>
            </a:extLst>
          </p:cNvPr>
          <p:cNvSpPr>
            <a:spLocks noGrp="1"/>
          </p:cNvSpPr>
          <p:nvPr>
            <p:ph idx="1"/>
          </p:nvPr>
        </p:nvSpPr>
        <p:spPr>
          <a:xfrm>
            <a:off x="266700" y="914400"/>
            <a:ext cx="8610600" cy="4572000"/>
          </a:xfrm>
        </p:spPr>
        <p:txBody>
          <a:bodyPr/>
          <a:lstStyle/>
          <a:p>
            <a:r>
              <a:rPr lang="en-US" sz="1600" dirty="0"/>
              <a:t>Additionally, to enable a complete understanding of disclosed Resource energy offers, we agree with the Independent Market Monitor (IMM) that Qualified Scheduling Entities (QSEs) should also be required to submit a reasoned justification for updating their offers after the end of the Adjustment Period.  However, we disagree with and urge rejection of the IMM’s recommended language in Section 4.4.9.3, Energy Offer Curve, of this NPRR stating that ERCOT’s 60-day disclosure report will not include the reasoned justifications submitted for updates to offers after the end of the Adjustment Period. </a:t>
            </a:r>
          </a:p>
          <a:p>
            <a:r>
              <a:rPr lang="en-US" sz="1600" dirty="0"/>
              <a:t>P.U.C. Subst. R. 25.505 requires in subsection (f) that all information required in subsection (f), except for competitively sensitive consumption data, be publicly posted and made available to all Market Participants.  Subsection (f)(2)(C) of P.U.C. Subst. R. 25.505 requires that ERCOT publicly post “other resource-specific information”, which we submit includes the reasoned justifications for submitting offer updates after the end of the Adjustment Period. </a:t>
            </a:r>
          </a:p>
          <a:p>
            <a:r>
              <a:rPr lang="en-US" sz="1600" dirty="0"/>
              <a:t>The IMM is not the only Entity with a legitimate interest in reviewing historical market information to ensure that instances of improper market actions have not occurred.  All Market Participants have a vested interest in being able to review the disclosure data reported to ERCOT (with the exception of competitive consumption data) to facilitate their ability to identify and independently investigate and report instances of possible improper market manipulation.  This includes the ability to review the reasoned justifications for post-Adjustment Period offer updates.  Accordingly, the sentence in the IMM’s proposed text of paragraph (4) of Section 4.4.9.3 reading ”Such reason will not be included in disclosure reporting” should be deleted to ensure consistency with the requirements of P.U.C. Subst. R. 25.505.</a:t>
            </a:r>
          </a:p>
        </p:txBody>
      </p:sp>
    </p:spTree>
    <p:extLst>
      <p:ext uri="{BB962C8B-B14F-4D97-AF65-F5344CB8AC3E}">
        <p14:creationId xmlns:p14="http://schemas.microsoft.com/office/powerpoint/2010/main" val="3124039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BDB9-D07C-4A10-B3E6-116003979925}"/>
              </a:ext>
            </a:extLst>
          </p:cNvPr>
          <p:cNvSpPr>
            <a:spLocks noGrp="1"/>
          </p:cNvSpPr>
          <p:nvPr>
            <p:ph type="title"/>
          </p:nvPr>
        </p:nvSpPr>
        <p:spPr>
          <a:xfrm>
            <a:off x="838200" y="2667000"/>
            <a:ext cx="6934200" cy="914400"/>
          </a:xfrm>
        </p:spPr>
        <p:txBody>
          <a:bodyPr/>
          <a:lstStyle/>
          <a:p>
            <a:pPr algn="ctr"/>
            <a:r>
              <a:rPr lang="en-US" dirty="0"/>
              <a:t>Questions</a:t>
            </a:r>
          </a:p>
        </p:txBody>
      </p:sp>
    </p:spTree>
    <p:extLst>
      <p:ext uri="{BB962C8B-B14F-4D97-AF65-F5344CB8AC3E}">
        <p14:creationId xmlns:p14="http://schemas.microsoft.com/office/powerpoint/2010/main" val="3425355930"/>
      </p:ext>
    </p:extLst>
  </p:cSld>
  <p:clrMapOvr>
    <a:masterClrMapping/>
  </p:clrMapOvr>
</p:sld>
</file>

<file path=ppt/theme/theme1.xml><?xml version="1.0" encoding="utf-8"?>
<a:theme xmlns:a="http://schemas.openxmlformats.org/drawingml/2006/main" name="Floyds Favorite">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lnDef>
    <a:txDef>
      <a:spPr>
        <a:noFill/>
        <a:ln>
          <a:solidFill>
            <a:schemeClr val="tx1"/>
          </a:solidFill>
        </a:ln>
        <a:effectLst/>
      </a:spPr>
      <a:bodyPr wrap="square" rtlCol="0">
        <a:spAutoFit/>
      </a:bodyPr>
      <a:lstStyle>
        <a:defPPr>
          <a:defRPr sz="1200" dirty="0"/>
        </a:defPPr>
      </a:lstStyle>
    </a:tx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 id="{38318195-97FA-4DDB-8A09-05975748A54F}" vid="{EF999FFE-0CC8-4140-80D5-6D05BC97119E}"/>
    </a:ext>
  </a:extLst>
</a:theme>
</file>

<file path=docProps/app.xml><?xml version="1.0" encoding="utf-8"?>
<Properties xmlns="http://schemas.openxmlformats.org/officeDocument/2006/extended-properties" xmlns:vt="http://schemas.openxmlformats.org/officeDocument/2006/docPropsVTypes">
  <Template>Floyds Fav</Template>
  <TotalTime>468</TotalTime>
  <Words>1034</Words>
  <Application>Microsoft Office PowerPoint</Application>
  <PresentationFormat>On-screen Show (4:3)</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Black</vt:lpstr>
      <vt:lpstr>Times New Roman</vt:lpstr>
      <vt:lpstr>Wingdings</vt:lpstr>
      <vt:lpstr>Floyds Favorite</vt:lpstr>
      <vt:lpstr>NPRR 1058 Resource Offer Modernization for Real-Time Co-Optimization</vt:lpstr>
      <vt:lpstr>Topics</vt:lpstr>
      <vt:lpstr>Background – PUCT Rules</vt:lpstr>
      <vt:lpstr>Updates to Energy Offers During the Operating Hour</vt:lpstr>
      <vt:lpstr>Reasons for Updates to EC Offers</vt:lpstr>
      <vt:lpstr>Implementation of NPRR 1058</vt:lpstr>
      <vt:lpstr>NPRR Comments</vt:lpstr>
      <vt:lpstr>NPRR Comments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 1058</dc:title>
  <dc:creator>Floyd Trefny</dc:creator>
  <cp:lastModifiedBy>Floyd Trefny</cp:lastModifiedBy>
  <cp:revision>12</cp:revision>
  <dcterms:created xsi:type="dcterms:W3CDTF">2021-04-19T15:36:20Z</dcterms:created>
  <dcterms:modified xsi:type="dcterms:W3CDTF">2022-04-06T15:47:03Z</dcterms:modified>
</cp:coreProperties>
</file>