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58" r:id="rId8"/>
    <p:sldId id="318" r:id="rId9"/>
    <p:sldId id="350" r:id="rId10"/>
    <p:sldId id="347" r:id="rId11"/>
    <p:sldId id="294" r:id="rId12"/>
    <p:sldId id="26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590" autoAdjust="0"/>
    <p:restoredTop sz="96721" autoAdjust="0"/>
  </p:normalViewPr>
  <p:slideViewPr>
    <p:cSldViewPr showGuides="1">
      <p:cViewPr varScale="1">
        <p:scale>
          <a:sx n="72" d="100"/>
          <a:sy n="72" d="100"/>
        </p:scale>
        <p:origin x="1734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92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147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April 2022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Update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April 14, 2022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ERCOT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219200"/>
            <a:ext cx="8077200" cy="4495800"/>
          </a:xfrm>
        </p:spPr>
        <p:txBody>
          <a:bodyPr/>
          <a:lstStyle/>
          <a:p>
            <a:pPr lvl="1">
              <a:tabLst>
                <a:tab pos="2117725" algn="l"/>
              </a:tabLst>
            </a:pPr>
            <a:r>
              <a:rPr lang="en-US" sz="1800" dirty="0"/>
              <a:t>Recent / Upcoming Project Highlights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2022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In-Flight Strategic Projects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Fast-Frequency Response (FFR) Advancement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DGR/DESR Implementation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BES Combo Model Implementation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Priority/Rank Options for Revision Requests with Impacts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NPRR1112	– Elimination of Unsecured Credit Limits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NPRR1121	– </a:t>
            </a:r>
            <a:r>
              <a:rPr lang="en-US" sz="1350" i="1" dirty="0"/>
              <a:t>Add Posting Requirement to Exceptional Fuel Cost Submission Process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Technology Working Group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Meeting held on 3/31/2022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Next meeting tentatively planned for 5/12/2022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295400" y="6096000"/>
            <a:ext cx="7467600" cy="5447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>
                <a:solidFill>
                  <a:srgbClr val="FF0000"/>
                </a:solidFill>
              </a:rPr>
              <a:t>Location of Revision Request Project Information: </a:t>
            </a:r>
            <a:r>
              <a:rPr lang="en-US" sz="1400" b="0" dirty="0">
                <a:hlinkClick r:id="rId3"/>
              </a:rPr>
              <a:t>http://www.ercot.com/services/projects</a:t>
            </a:r>
            <a:endParaRPr lang="en-US" sz="14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1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319882"/>
            <a:ext cx="4343400" cy="442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/>
                </a:solidFill>
              </a:rPr>
              <a:t>Project Update Agenda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0960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Recent / Upcoming Project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257800"/>
          </a:xfrm>
        </p:spPr>
        <p:txBody>
          <a:bodyPr/>
          <a:lstStyle/>
          <a:p>
            <a:pPr>
              <a:tabLst>
                <a:tab pos="1771650" algn="l"/>
                <a:tab pos="2173288" algn="l"/>
                <a:tab pos="7199313" algn="l"/>
              </a:tabLst>
            </a:pPr>
            <a:r>
              <a:rPr lang="en-US" sz="1600" dirty="0"/>
              <a:t>2022 March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</a:rPr>
              <a:t>R2</a:t>
            </a:r>
            <a:r>
              <a:rPr lang="en-US" sz="1600" dirty="0"/>
              <a:t> –4/5/2022-4/7/2022	</a:t>
            </a:r>
            <a:r>
              <a:rPr lang="en-US" sz="1800" i="1" dirty="0">
                <a:solidFill>
                  <a:srgbClr val="00B050"/>
                </a:solidFill>
              </a:rPr>
              <a:t>Complete</a:t>
            </a: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dirty="0"/>
              <a:t>No revision requests</a:t>
            </a:r>
            <a:endParaRPr lang="en-US" sz="1400" dirty="0">
              <a:latin typeface="Arial" panose="020B0604020202020204" pitchFamily="34" charset="0"/>
            </a:endParaRP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endParaRPr lang="en-US" sz="1000" dirty="0">
              <a:latin typeface="Arial" panose="020B0604020202020204" pitchFamily="34" charset="0"/>
            </a:endParaRPr>
          </a:p>
          <a:p>
            <a:pPr>
              <a:tabLst>
                <a:tab pos="1771650" algn="l"/>
                <a:tab pos="2173288" algn="l"/>
                <a:tab pos="7199313" algn="l"/>
              </a:tabLst>
            </a:pPr>
            <a:r>
              <a:rPr lang="en-US" sz="1600" dirty="0"/>
              <a:t>2022 May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</a:rPr>
              <a:t>R3</a:t>
            </a:r>
            <a:r>
              <a:rPr lang="en-US" sz="1600" dirty="0"/>
              <a:t> – 5/24/2022-5/26/2022	</a:t>
            </a:r>
            <a:r>
              <a:rPr lang="en-US" sz="1800" i="1" dirty="0">
                <a:solidFill>
                  <a:srgbClr val="00B050"/>
                </a:solidFill>
              </a:rPr>
              <a:t>In Flight</a:t>
            </a:r>
          </a:p>
          <a:p>
            <a:pPr lvl="1">
              <a:tabLst>
                <a:tab pos="1712913" algn="l"/>
                <a:tab pos="2170113" algn="l"/>
                <a:tab pos="7199313" algn="l"/>
              </a:tabLst>
            </a:pPr>
            <a:r>
              <a:rPr lang="en-US" sz="1400" dirty="0"/>
              <a:t>NPRR939</a:t>
            </a:r>
            <a:r>
              <a:rPr lang="en-US" sz="1400" kern="0" dirty="0"/>
              <a:t> 	– </a:t>
            </a:r>
            <a:r>
              <a:rPr lang="en-US" sz="1400" dirty="0"/>
              <a:t>Modification to Load Resources Providing RRS to Maintain Minimum PRC on 			Generators During Scarcity Conditions</a:t>
            </a:r>
          </a:p>
          <a:p>
            <a:pPr lvl="1">
              <a:tabLst>
                <a:tab pos="1712913" algn="l"/>
                <a:tab pos="2170113" algn="l"/>
                <a:tab pos="7199313" algn="l"/>
              </a:tabLst>
            </a:pPr>
            <a:r>
              <a:rPr lang="en-US" sz="1400" kern="0" dirty="0"/>
              <a:t>NPRR1093 	– Load Resource Participation in Non-Spinning Reserve</a:t>
            </a:r>
          </a:p>
          <a:p>
            <a:pPr lvl="1">
              <a:tabLst>
                <a:tab pos="1712913" algn="l"/>
                <a:tab pos="2170113" algn="l"/>
                <a:tab pos="7199313" algn="l"/>
              </a:tabLst>
            </a:pPr>
            <a:r>
              <a:rPr lang="en-US" sz="1400" kern="0" dirty="0"/>
              <a:t>NPRR1101	– </a:t>
            </a:r>
            <a:r>
              <a:rPr lang="en-US" sz="12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Create Non-Spin Deployment Groups made up of Generation Resources Providing Off-Line Non-		Spinning Reserve and Load Resources that are Not Controllable Load Resources Providing 		Non-Spinning Reserve</a:t>
            </a:r>
          </a:p>
          <a:p>
            <a:pPr lvl="1">
              <a:tabLst>
                <a:tab pos="1712913" algn="l"/>
                <a:tab pos="2170113" algn="l"/>
                <a:tab pos="7199313" algn="l"/>
              </a:tabLst>
            </a:pPr>
            <a:r>
              <a:rPr lang="en-US" sz="1400" dirty="0"/>
              <a:t>Other RRs related to NPRR1093 – NOGRR232, OBDRR032, ODBRR033</a:t>
            </a:r>
          </a:p>
          <a:p>
            <a:pPr lvl="1">
              <a:tabLst>
                <a:tab pos="1712913" algn="l"/>
                <a:tab pos="2170113" algn="l"/>
                <a:tab pos="7199313" algn="l"/>
              </a:tabLst>
            </a:pPr>
            <a:r>
              <a:rPr lang="en-US" sz="1400" dirty="0"/>
              <a:t>NPRR1113	</a:t>
            </a:r>
            <a:r>
              <a:rPr lang="en-US" sz="1400" kern="0" dirty="0"/>
              <a:t>–</a:t>
            </a:r>
            <a:r>
              <a:rPr lang="en-US" sz="1400" dirty="0"/>
              <a:t> Clarification of Reg-Up Schedule for Controllable Load Resources in A/S Imbalance</a:t>
            </a:r>
          </a:p>
          <a:p>
            <a:pPr lvl="1">
              <a:tabLst>
                <a:tab pos="1712913" algn="l"/>
                <a:tab pos="2170113" algn="l"/>
                <a:tab pos="7199313" algn="l"/>
              </a:tabLst>
            </a:pPr>
            <a:r>
              <a:rPr lang="en-US" sz="1400" dirty="0"/>
              <a:t>SCR800</a:t>
            </a:r>
            <a:r>
              <a:rPr lang="en-US" sz="1400" kern="0" dirty="0"/>
              <a:t> 	– </a:t>
            </a:r>
            <a:r>
              <a:rPr lang="en-US" sz="1400" dirty="0"/>
              <a:t>Addition of DC Tie Ramp to GTBD Calculation</a:t>
            </a:r>
          </a:p>
          <a:p>
            <a:pPr lvl="1">
              <a:tabLst>
                <a:tab pos="1712913" algn="l"/>
                <a:tab pos="2170113" algn="l"/>
                <a:tab pos="7199313" algn="l"/>
              </a:tabLst>
            </a:pPr>
            <a:r>
              <a:rPr lang="en-US" sz="1400" kern="0" dirty="0"/>
              <a:t>SCR809 	– </a:t>
            </a:r>
            <a:r>
              <a:rPr lang="en-US" sz="1400" dirty="0"/>
              <a:t>Changes to External Telemetry Validations in Resource Limit Calculator</a:t>
            </a:r>
          </a:p>
          <a:p>
            <a:pPr lvl="1">
              <a:tabLst>
                <a:tab pos="1712913" algn="l"/>
                <a:tab pos="2170113" algn="l"/>
                <a:tab pos="7199313" algn="l"/>
              </a:tabLst>
            </a:pPr>
            <a:r>
              <a:rPr lang="en-US" sz="1400" dirty="0"/>
              <a:t>SCR814	– </a:t>
            </a:r>
            <a:r>
              <a:rPr lang="en-US" sz="1400" dirty="0">
                <a:latin typeface="Arial" panose="020B0604020202020204" pitchFamily="34" charset="0"/>
              </a:rPr>
              <a:t>Point-to-Point (PTP) Obligation Bid Interval Limit</a:t>
            </a:r>
          </a:p>
          <a:p>
            <a:pPr marL="457200" lvl="1" indent="0">
              <a:buNone/>
              <a:tabLst>
                <a:tab pos="1712913" algn="l"/>
                <a:tab pos="2170113" algn="l"/>
                <a:tab pos="7199313" algn="l"/>
              </a:tabLst>
            </a:pPr>
            <a:endParaRPr lang="en-US" sz="1000" kern="0" dirty="0"/>
          </a:p>
          <a:p>
            <a:pPr>
              <a:tabLst>
                <a:tab pos="1771650" algn="l"/>
                <a:tab pos="2173288" algn="l"/>
                <a:tab pos="7199313" algn="l"/>
              </a:tabLst>
            </a:pPr>
            <a:r>
              <a:rPr lang="en-US" sz="1600" dirty="0"/>
              <a:t>2022 July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</a:rPr>
              <a:t>R4</a:t>
            </a:r>
            <a:r>
              <a:rPr lang="en-US" sz="1600" dirty="0"/>
              <a:t> – 7/26/2022-7/28/2022	</a:t>
            </a:r>
            <a:r>
              <a:rPr lang="en-US" sz="1800" i="1" dirty="0">
                <a:solidFill>
                  <a:srgbClr val="00B050"/>
                </a:solidFill>
              </a:rPr>
              <a:t>In Flight</a:t>
            </a:r>
          </a:p>
          <a:p>
            <a:pPr lvl="1">
              <a:tabLst>
                <a:tab pos="1712913" algn="l"/>
                <a:tab pos="2170113" algn="l"/>
                <a:tab pos="7199313" algn="l"/>
              </a:tabLst>
            </a:pPr>
            <a:r>
              <a:rPr lang="en-US" sz="1400" dirty="0"/>
              <a:t>NPRR1108(a) </a:t>
            </a:r>
            <a:r>
              <a:rPr lang="en-US" sz="1400" kern="0" dirty="0"/>
              <a:t>– </a:t>
            </a:r>
            <a:r>
              <a:rPr lang="en-US" sz="1400" dirty="0">
                <a:latin typeface="Arial" panose="020B0604020202020204" pitchFamily="34" charset="0"/>
              </a:rPr>
              <a:t>ERCOT Shall Approve or Deny All Resource Outage Requests</a:t>
            </a:r>
          </a:p>
          <a:p>
            <a:pPr lvl="2">
              <a:tabLst>
                <a:tab pos="1712913" algn="l"/>
                <a:tab pos="2170113" algn="l"/>
                <a:tab pos="7199313" algn="l"/>
              </a:tabLst>
            </a:pPr>
            <a:r>
              <a:rPr lang="en-US" sz="1200" dirty="0">
                <a:latin typeface="Arial" panose="020B0604020202020204" pitchFamily="34" charset="0"/>
              </a:rPr>
              <a:t>Outage Scheduler portion in 2022-R4 release</a:t>
            </a:r>
          </a:p>
          <a:p>
            <a:pPr lvl="2">
              <a:tabLst>
                <a:tab pos="1712913" algn="l"/>
                <a:tab pos="2170113" algn="l"/>
                <a:tab pos="7199313" algn="l"/>
              </a:tabLst>
            </a:pPr>
            <a:r>
              <a:rPr lang="en-US" sz="1200" dirty="0">
                <a:latin typeface="Arial" panose="020B0604020202020204" pitchFamily="34" charset="0"/>
              </a:rPr>
              <a:t>Reporting portion planned for 2022-R5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254740" y="6363172"/>
            <a:ext cx="5257800" cy="3877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Note:  Projected Go-Live dates are subject to change.</a:t>
            </a:r>
            <a:br>
              <a:rPr lang="en-US" sz="1200" b="0" dirty="0"/>
            </a:br>
            <a:r>
              <a:rPr lang="en-US" sz="12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2022 Release Targets – Board Approved NPRRs / SCRs / </a:t>
            </a:r>
            <a:r>
              <a:rPr lang="en-US" sz="2200" b="1" dirty="0" err="1">
                <a:solidFill>
                  <a:schemeClr val="accent1"/>
                </a:solidFill>
              </a:rPr>
              <a:t>xGRRs</a:t>
            </a:r>
            <a:r>
              <a:rPr lang="en-US" sz="2200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90890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957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9863993"/>
              </p:ext>
            </p:extLst>
          </p:nvPr>
        </p:nvGraphicFramePr>
        <p:xfrm>
          <a:off x="160280" y="798446"/>
          <a:ext cx="8839200" cy="4335160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Various Dates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4/5 – 4/7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5/24 – 5/26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7/26 – 7/28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10/4 – 10/6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12/6 – 12/8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LPGRR068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NPRR1054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NPRR1005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NOGRR210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RRGRR025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NPRR1052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PGRR082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NOGRR212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SCR814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NPRR1108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FFR Advancement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(NPRR863 FFR)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NPRR1108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TBD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9638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B66D30A-5487-421A-AF14-94F22B0D24BF}"/>
              </a:ext>
            </a:extLst>
          </p:cNvPr>
          <p:cNvSpPr txBox="1"/>
          <p:nvPr/>
        </p:nvSpPr>
        <p:spPr>
          <a:xfrm>
            <a:off x="4201451" y="1357965"/>
            <a:ext cx="37054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  <a:endParaRPr lang="en-US" sz="1050" b="1" i="1" kern="0" dirty="0">
              <a:solidFill>
                <a:srgbClr val="00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0D129D9-5EC9-4C95-AE8F-C1AA796BE5ED}"/>
              </a:ext>
            </a:extLst>
          </p:cNvPr>
          <p:cNvSpPr txBox="1"/>
          <p:nvPr/>
        </p:nvSpPr>
        <p:spPr>
          <a:xfrm>
            <a:off x="4201450" y="2018757"/>
            <a:ext cx="370549" cy="1638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>
                <a:solidFill>
                  <a:srgbClr val="000000"/>
                </a:solidFill>
              </a:rPr>
              <a:t>E</a:t>
            </a:r>
            <a:endParaRPr lang="en-US" sz="1100" b="1" i="1" kern="0" dirty="0">
              <a:solidFill>
                <a:srgbClr val="00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E236AF0-CB79-4485-8403-335353F306BE}"/>
              </a:ext>
            </a:extLst>
          </p:cNvPr>
          <p:cNvSpPr txBox="1"/>
          <p:nvPr/>
        </p:nvSpPr>
        <p:spPr>
          <a:xfrm>
            <a:off x="1283467" y="1357965"/>
            <a:ext cx="37054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8" name="TextBox 12">
            <a:extLst>
              <a:ext uri="{FF2B5EF4-FFF2-40B4-BE49-F238E27FC236}">
                <a16:creationId xmlns:a16="http://schemas.microsoft.com/office/drawing/2014/main" id="{E8A5F11A-FAC8-44E9-A124-974A9FD48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163669"/>
            <a:ext cx="1517904" cy="646331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Securitization Subchapter N</a:t>
            </a:r>
            <a:r>
              <a:rPr lang="en-US" sz="1200" b="0" dirty="0"/>
              <a:t> March Go-Live</a:t>
            </a:r>
          </a:p>
        </p:txBody>
      </p:sp>
      <p:sp>
        <p:nvSpPr>
          <p:cNvPr id="20" name="TextBox 12">
            <a:extLst>
              <a:ext uri="{FF2B5EF4-FFF2-40B4-BE49-F238E27FC236}">
                <a16:creationId xmlns:a16="http://schemas.microsoft.com/office/drawing/2014/main" id="{90D0A3E3-81C0-4479-B6A5-5D45DF0A8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444" y="3251537"/>
            <a:ext cx="1522276" cy="1015663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ECRS project started in 1/2022 with a go-live target prior to the EMS Freeze</a:t>
            </a:r>
            <a:endParaRPr lang="en-US" sz="1200" b="0" dirty="0"/>
          </a:p>
        </p:txBody>
      </p:sp>
      <p:sp>
        <p:nvSpPr>
          <p:cNvPr id="21" name="TextBox 12">
            <a:extLst>
              <a:ext uri="{FF2B5EF4-FFF2-40B4-BE49-F238E27FC236}">
                <a16:creationId xmlns:a16="http://schemas.microsoft.com/office/drawing/2014/main" id="{894621B8-4089-424A-89E2-FA6B0C81E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79" y="3914001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1/1</a:t>
            </a:r>
            <a:endParaRPr lang="en-US" sz="1200" kern="0" dirty="0"/>
          </a:p>
        </p:txBody>
      </p:sp>
      <p:sp>
        <p:nvSpPr>
          <p:cNvPr id="27" name="TextBox 12">
            <a:extLst>
              <a:ext uri="{FF2B5EF4-FFF2-40B4-BE49-F238E27FC236}">
                <a16:creationId xmlns:a16="http://schemas.microsoft.com/office/drawing/2014/main" id="{91228DEC-7DCD-4F3E-B94B-ED94A1A58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4567535"/>
            <a:ext cx="1674676" cy="46166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EMS Freeze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0" dirty="0"/>
              <a:t>Mid-2023 – Mid-2024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AFD570D-FC2B-499D-ABED-C30625E18FC6}"/>
              </a:ext>
            </a:extLst>
          </p:cNvPr>
          <p:cNvSpPr txBox="1"/>
          <p:nvPr/>
        </p:nvSpPr>
        <p:spPr>
          <a:xfrm>
            <a:off x="7157535" y="1359166"/>
            <a:ext cx="37054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8F9B4E1-51C2-44A0-884E-8E4AD146FBC5}"/>
              </a:ext>
            </a:extLst>
          </p:cNvPr>
          <p:cNvSpPr txBox="1"/>
          <p:nvPr/>
        </p:nvSpPr>
        <p:spPr>
          <a:xfrm>
            <a:off x="1241941" y="4211598"/>
            <a:ext cx="3705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B47183-A9A5-429E-88CD-7459ED502EDB}"/>
              </a:ext>
            </a:extLst>
          </p:cNvPr>
          <p:cNvSpPr txBox="1"/>
          <p:nvPr/>
        </p:nvSpPr>
        <p:spPr>
          <a:xfrm rot="16200000">
            <a:off x="-183322" y="2891844"/>
            <a:ext cx="995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/>
              <a:t>DGR/DESR</a:t>
            </a:r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0115" y="5603855"/>
            <a:ext cx="2505302" cy="46166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NPRR1054(a) – Portion of gray box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NPRR1108(a) – Outage Scheduler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NPRR1108(b) – Reporting changes</a:t>
            </a:r>
          </a:p>
        </p:txBody>
      </p:sp>
      <p:sp>
        <p:nvSpPr>
          <p:cNvPr id="34" name="TextBox 12">
            <a:extLst>
              <a:ext uri="{FF2B5EF4-FFF2-40B4-BE49-F238E27FC236}">
                <a16:creationId xmlns:a16="http://schemas.microsoft.com/office/drawing/2014/main" id="{CE0C8AE6-860B-445E-B2AB-379DA8C8C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5199" y="2487049"/>
            <a:ext cx="1522277" cy="46166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SCR789 Ph2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0" dirty="0"/>
              <a:t>Late 2022</a:t>
            </a:r>
          </a:p>
        </p:txBody>
      </p:sp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BB347731-9DCF-4A6B-84CF-377681286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025590"/>
              </p:ext>
            </p:extLst>
          </p:nvPr>
        </p:nvGraphicFramePr>
        <p:xfrm>
          <a:off x="176358" y="518459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966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32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TBD Items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NPRRs: 484, 825(b), 826, 829, 841, 857, 879, 885, 904, 918, 930, 935(b), 936, 941, 945, 962, 965, 1004, 1006, 1019, 1023, 1030, 1032, 1034, 1040, 1057                  SCRs: 799, 805, 812                Market Guides: PGRR066, PGRR076       Other Binding Docs: OBDRR009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3860C0A6-4EEB-4927-A324-0A45CB5BF0F1}"/>
              </a:ext>
            </a:extLst>
          </p:cNvPr>
          <p:cNvSpPr txBox="1"/>
          <p:nvPr/>
        </p:nvSpPr>
        <p:spPr>
          <a:xfrm>
            <a:off x="5701756" y="1354330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F39025C-9B89-4268-9923-9C14C61F09D8}"/>
              </a:ext>
            </a:extLst>
          </p:cNvPr>
          <p:cNvSpPr txBox="1"/>
          <p:nvPr/>
        </p:nvSpPr>
        <p:spPr>
          <a:xfrm>
            <a:off x="1271463" y="1799349"/>
            <a:ext cx="3705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900" b="1" dirty="0">
              <a:latin typeface="Wingdings" panose="05000000000000000000" pitchFamily="2" charset="2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A943662-C4C1-42EA-AC48-DAABC68A57CE}"/>
              </a:ext>
            </a:extLst>
          </p:cNvPr>
          <p:cNvSpPr txBox="1"/>
          <p:nvPr/>
        </p:nvSpPr>
        <p:spPr>
          <a:xfrm>
            <a:off x="1297212" y="1372107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41" name="TextBox 12">
            <a:extLst>
              <a:ext uri="{FF2B5EF4-FFF2-40B4-BE49-F238E27FC236}">
                <a16:creationId xmlns:a16="http://schemas.microsoft.com/office/drawing/2014/main" id="{8EE7D6DF-0F7B-475F-9021-F58A4E3A0A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6010" y="4329796"/>
            <a:ext cx="2087297" cy="72327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NPRR1120 Firm Fuel Supply Service RFP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500" dirty="0">
              <a:solidFill>
                <a:srgbClr val="FF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0" dirty="0">
                <a:solidFill>
                  <a:srgbClr val="FF0000"/>
                </a:solidFill>
              </a:rPr>
              <a:t>Issue no later than 8/1/2022</a:t>
            </a:r>
          </a:p>
        </p:txBody>
      </p:sp>
      <p:sp>
        <p:nvSpPr>
          <p:cNvPr id="43" name="TextBox 12">
            <a:extLst>
              <a:ext uri="{FF2B5EF4-FFF2-40B4-BE49-F238E27FC236}">
                <a16:creationId xmlns:a16="http://schemas.microsoft.com/office/drawing/2014/main" id="{6D07F86E-F5EB-40C8-B2CB-F2D07AFA7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1750" y="4321588"/>
            <a:ext cx="1905000" cy="707886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NPRR1093 Update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600" b="0" dirty="0">
              <a:solidFill>
                <a:srgbClr val="FF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0" dirty="0">
                <a:solidFill>
                  <a:srgbClr val="FF0000"/>
                </a:solidFill>
              </a:rPr>
              <a:t>Workshop on 4/25/2022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0" dirty="0">
                <a:solidFill>
                  <a:srgbClr val="FF0000"/>
                </a:solidFill>
              </a:rPr>
              <a:t>MOTE available 5/5/2022</a:t>
            </a:r>
          </a:p>
        </p:txBody>
      </p:sp>
      <p:sp>
        <p:nvSpPr>
          <p:cNvPr id="46" name="TextBox 12">
            <a:extLst>
              <a:ext uri="{FF2B5EF4-FFF2-40B4-BE49-F238E27FC236}">
                <a16:creationId xmlns:a16="http://schemas.microsoft.com/office/drawing/2014/main" id="{2E588B87-BA5A-439F-A756-B29749A94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8397" y="2966026"/>
            <a:ext cx="1294892" cy="1107996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NPRR1120 Firm Fuel Supply Service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600" dirty="0">
              <a:solidFill>
                <a:srgbClr val="FF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0" dirty="0">
                <a:solidFill>
                  <a:srgbClr val="FF0000"/>
                </a:solidFill>
              </a:rPr>
              <a:t>Contracts start in November</a:t>
            </a:r>
          </a:p>
        </p:txBody>
      </p:sp>
    </p:spTree>
    <p:extLst>
      <p:ext uri="{BB962C8B-B14F-4D97-AF65-F5344CB8AC3E}">
        <p14:creationId xmlns:p14="http://schemas.microsoft.com/office/powerpoint/2010/main" val="3993419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44958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In-Flight Strategic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83286"/>
            <a:ext cx="8991600" cy="5334000"/>
          </a:xfrm>
        </p:spPr>
        <p:txBody>
          <a:bodyPr/>
          <a:lstStyle/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/>
              <a:t>PR325-01  Fast-Frequency Response (FFR) Advancement </a:t>
            </a:r>
            <a:r>
              <a:rPr lang="en-US" sz="1400" dirty="0"/>
              <a:t>(Gated to Execution on 6/22/2021)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strike="sngStrike" dirty="0">
                <a:solidFill>
                  <a:schemeClr val="accent3">
                    <a:lumMod val="75000"/>
                  </a:schemeClr>
                </a:solidFill>
              </a:rPr>
              <a:t>Planned go-live for 2021-R6  (December 2021)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/>
              <a:t>NPRR863, NPRR1015, NPRR1079, NOGRR187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7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/>
              <a:t>PR354-01  DGR/DESR Implementation </a:t>
            </a:r>
            <a:r>
              <a:rPr lang="en-US" sz="1400" dirty="0"/>
              <a:t>(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successful go-live in early February</a:t>
            </a:r>
            <a:r>
              <a:rPr lang="en-US" sz="1400" dirty="0"/>
              <a:t>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>
                <a:solidFill>
                  <a:schemeClr val="accent3">
                    <a:lumMod val="75000"/>
                  </a:schemeClr>
                </a:solidFill>
              </a:rPr>
              <a:t>Target first new DGR in model in the April 2022 model load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NPRR917	– Nodal Pricing for SODGs and SOTGs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rgbClr val="FF9900"/>
                </a:solidFill>
              </a:rPr>
              <a:t>NPRR1016</a:t>
            </a:r>
            <a:r>
              <a:rPr lang="en-US" sz="1100" dirty="0">
                <a:solidFill>
                  <a:srgbClr val="FF9900"/>
                </a:solidFill>
              </a:rPr>
              <a:t>	– Clarify Requirements for DGRs and Distribution Energy Storage Resources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NPRR1052	– Load Zone Pricing for Settlement Only Storage Prior to NPRR995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NPRR1065	– Implementation Adjustment for NPRR917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rgbClr val="FF9900"/>
                </a:solidFill>
              </a:rPr>
              <a:t>PGRR082</a:t>
            </a:r>
            <a:r>
              <a:rPr lang="en-US" sz="1100" dirty="0">
                <a:solidFill>
                  <a:srgbClr val="FF9900"/>
                </a:solidFill>
              </a:rPr>
              <a:t>	– Revise Section 5 and Establish Small Generation Interconnection Process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Related RRs 	– </a:t>
            </a:r>
            <a:r>
              <a:rPr lang="en-US" sz="1100" b="1" dirty="0">
                <a:solidFill>
                  <a:srgbClr val="FF9900"/>
                </a:solidFill>
              </a:rPr>
              <a:t>NOGRR212</a:t>
            </a:r>
            <a:r>
              <a:rPr lang="en-US" sz="1100" dirty="0"/>
              <a:t>, RRGRR026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7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/>
              <a:t>PR353-01  BES Combo Model Implementation </a:t>
            </a:r>
            <a:r>
              <a:rPr lang="en-US" sz="1400" dirty="0"/>
              <a:t>–</a:t>
            </a:r>
            <a:r>
              <a:rPr lang="en-US" sz="1400" b="1" dirty="0"/>
              <a:t> </a:t>
            </a:r>
            <a:r>
              <a:rPr lang="en-US" sz="1400" dirty="0"/>
              <a:t>currently On Hold</a:t>
            </a:r>
            <a:endParaRPr lang="en-US" sz="1400" dirty="0">
              <a:solidFill>
                <a:srgbClr val="FF0000"/>
              </a:solidFill>
            </a:endParaRP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>
                <a:solidFill>
                  <a:srgbClr val="FF0000"/>
                </a:solidFill>
              </a:rPr>
              <a:t>Target go-lives are TBD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NPRR963 	– Base Point Deviation Settlement &amp; Deployment Performance Metrics for ESRs (Combo Model)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/>
              <a:t>NPRR987</a:t>
            </a:r>
            <a:r>
              <a:rPr lang="en-US" sz="1100" dirty="0"/>
              <a:t>	– BESTF-3 ESR Contribution to Physical Responsive Capability and RT On-Line Reserve Capacity </a:t>
            </a:r>
            <a:r>
              <a:rPr lang="en-US" sz="1100" dirty="0" err="1"/>
              <a:t>Calcs</a:t>
            </a:r>
            <a:endParaRPr lang="en-US" sz="1100" dirty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NPRR1069	– Align Ancillary Service Responsibility for ESRs with NPRR987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/>
              <a:t>NPRR989</a:t>
            </a:r>
            <a:r>
              <a:rPr lang="en-US" sz="1100" dirty="0"/>
              <a:t>	– BESTF-1 ESR Technical Requirements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/>
              <a:t>NPRR1038</a:t>
            </a:r>
            <a:r>
              <a:rPr lang="en-US" sz="1100" dirty="0"/>
              <a:t>	– BESTF-8 Limited Exemption from Reactive Power Requirements for Certain ESRs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NPRR1002	– BESTF-5 ESR Single Model Registration</a:t>
            </a:r>
            <a:r>
              <a:rPr lang="en-US" sz="1100" dirty="0">
                <a:solidFill>
                  <a:schemeClr val="bg1">
                    <a:lumMod val="75000"/>
                  </a:schemeClr>
                </a:solidFill>
              </a:rPr>
              <a:t> and Charging Restrictions in Emergency Conditions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NPRR1002	– BESTF-5 </a:t>
            </a:r>
            <a:r>
              <a:rPr lang="en-US" sz="1100" dirty="0">
                <a:solidFill>
                  <a:schemeClr val="bg1">
                    <a:lumMod val="75000"/>
                  </a:schemeClr>
                </a:solidFill>
              </a:rPr>
              <a:t>ESR Single Model Registration and</a:t>
            </a:r>
            <a:r>
              <a:rPr lang="en-US" sz="1100" dirty="0"/>
              <a:t> Charging Restrictions in Emergency Conditions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NPRR1026	– BESTF-7 Self-Limiting Facilities and Self-Limiting Resources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Related RRs	– </a:t>
            </a:r>
            <a:r>
              <a:rPr lang="en-US" sz="1100" b="1" dirty="0"/>
              <a:t>NOGRR204</a:t>
            </a:r>
            <a:r>
              <a:rPr lang="en-US" sz="1100" dirty="0"/>
              <a:t>, NOGRR208, OBDRR017, PGRR081, RRGRR023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6172200" y="155053"/>
            <a:ext cx="2819400" cy="6093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ESR: Energy Storage Resource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DGR: Distributed Generation Resource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BES: Battery Energy Storage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306894" y="5956119"/>
            <a:ext cx="5791199" cy="36317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1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The BES Combo Model project will be divided into multiple discreet efforts in order to increase the probability of moving forward on the most critical elements</a:t>
            </a:r>
            <a:endParaRPr lang="en-US" sz="1100" b="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TextBox 3">
            <a:extLst>
              <a:ext uri="{FF2B5EF4-FFF2-40B4-BE49-F238E27FC236}">
                <a16:creationId xmlns:a16="http://schemas.microsoft.com/office/drawing/2014/main" id="{FD063B6F-61CD-45D4-BDA9-E1141298E1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8556" y="1259735"/>
            <a:ext cx="3224843" cy="2277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100" dirty="0">
                <a:solidFill>
                  <a:schemeClr val="accent3">
                    <a:lumMod val="75000"/>
                  </a:schemeClr>
                </a:solidFill>
              </a:rPr>
              <a:t>Revised go-live target = 2022-R5</a:t>
            </a: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BECEE8E2-21B1-46F9-B71A-8EC512FF33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523089"/>
            <a:ext cx="1565787" cy="6340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100" dirty="0">
                <a:solidFill>
                  <a:srgbClr val="FF9900"/>
                </a:solidFill>
              </a:rPr>
              <a:t>Orange text</a:t>
            </a:r>
            <a:r>
              <a:rPr lang="en-US" sz="1100" b="0" dirty="0">
                <a:solidFill>
                  <a:srgbClr val="FF9900"/>
                </a:solidFill>
              </a:rPr>
              <a:t>:  1/1/2022 go-live for DGR/DESR registration purposes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E8BD96C-200F-4CE0-88D1-A1D7232F3924}"/>
              </a:ext>
            </a:extLst>
          </p:cNvPr>
          <p:cNvSpPr/>
          <p:nvPr/>
        </p:nvSpPr>
        <p:spPr>
          <a:xfrm>
            <a:off x="762000" y="4016478"/>
            <a:ext cx="8229600" cy="587478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64D04A8-3432-4148-B31D-80F956226D4A}"/>
              </a:ext>
            </a:extLst>
          </p:cNvPr>
          <p:cNvSpPr/>
          <p:nvPr/>
        </p:nvSpPr>
        <p:spPr>
          <a:xfrm>
            <a:off x="762000" y="4603956"/>
            <a:ext cx="8229600" cy="395748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B28C31B-4DA4-41FD-92F9-21A7A444EE19}"/>
              </a:ext>
            </a:extLst>
          </p:cNvPr>
          <p:cNvSpPr/>
          <p:nvPr/>
        </p:nvSpPr>
        <p:spPr>
          <a:xfrm>
            <a:off x="762000" y="4999704"/>
            <a:ext cx="8229600" cy="206478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DDAB889-B503-4BBA-9892-497E5DA71A5A}"/>
              </a:ext>
            </a:extLst>
          </p:cNvPr>
          <p:cNvSpPr/>
          <p:nvPr/>
        </p:nvSpPr>
        <p:spPr>
          <a:xfrm>
            <a:off x="762000" y="5203722"/>
            <a:ext cx="8229600" cy="206478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C48A5F0-372F-4F55-AF0F-87CED616BBA5}"/>
              </a:ext>
            </a:extLst>
          </p:cNvPr>
          <p:cNvSpPr/>
          <p:nvPr/>
        </p:nvSpPr>
        <p:spPr>
          <a:xfrm>
            <a:off x="762000" y="5410200"/>
            <a:ext cx="8229600" cy="206478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618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18318"/>
          </a:xfrm>
        </p:spPr>
        <p:txBody>
          <a:bodyPr/>
          <a:lstStyle/>
          <a:p>
            <a:r>
              <a:rPr lang="en-US" sz="2200" dirty="0"/>
              <a:t>Priority / Rank Options for Revision Requests with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944878"/>
              </p:ext>
            </p:extLst>
          </p:nvPr>
        </p:nvGraphicFramePr>
        <p:xfrm>
          <a:off x="89933" y="1557145"/>
          <a:ext cx="8955921" cy="2329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1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67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NPRR1121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 Posting Requirement to Exceptional Fuel Cost Submission Process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3590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$25k-$45k, 3-5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</a:tabLst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Impacted Systems: Reporting systems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Other comments…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0624262"/>
                  </a:ext>
                </a:extLst>
              </a:tr>
              <a:tr h="7467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SCR820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Operator Real-Time Messaging During Emergency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Additional time requested to complete IA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Targeting IA for 5/12/2022 PRS meeting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 additional month may be needed</a:t>
                      </a:r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88401391"/>
                  </a:ext>
                </a:extLst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3276600" y="6225523"/>
            <a:ext cx="3034172" cy="5232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2022 Rank in Business Strategy 	= 3590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Rank in Regulatory	=   340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629925"/>
              </p:ext>
            </p:extLst>
          </p:nvPr>
        </p:nvGraphicFramePr>
        <p:xfrm>
          <a:off x="3769749" y="1339579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Options for…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5438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ERCOT Technology Working Group (TWG)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6E15D7B-B500-432B-996F-7120B3DA7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914400"/>
            <a:ext cx="8534401" cy="5257800"/>
          </a:xfrm>
        </p:spPr>
        <p:txBody>
          <a:bodyPr lIns="91440" tIns="45720" rIns="91440" bIns="45720" anchor="t"/>
          <a:lstStyle/>
          <a:p>
            <a:r>
              <a:rPr lang="en-US" sz="2000" dirty="0"/>
              <a:t>Chair: Venkat Tirupati, ERCOT</a:t>
            </a:r>
          </a:p>
          <a:p>
            <a:r>
              <a:rPr lang="en-US" sz="2000" dirty="0"/>
              <a:t>Vice-Chair: Kevin Bunch, EDF Energy NA</a:t>
            </a:r>
          </a:p>
          <a:p>
            <a:r>
              <a:rPr lang="en-US" sz="2000" dirty="0"/>
              <a:t>Meeting held on 03/31/2022 – Thank you to all the participants</a:t>
            </a:r>
          </a:p>
          <a:p>
            <a:r>
              <a:rPr lang="en-US" sz="2000" dirty="0"/>
              <a:t>Topics Reviewed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500" dirty="0"/>
              <a:t>NPRR1093 (May 2022)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500" dirty="0"/>
              <a:t>NPRR863 Phase 2 FFRA (Oct 2022)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500" dirty="0"/>
              <a:t>NPRR863/ECRS (Mid-2023)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500" dirty="0"/>
              <a:t>Public API and API improvements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500" dirty="0"/>
              <a:t>Extracts (CODE/MODE) posting timelines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500" dirty="0"/>
              <a:t>Retiring Legacy MIS public report functionality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500" dirty="0"/>
              <a:t>NERC EMSWG Update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500" dirty="0"/>
              <a:t>MMS/OS UI web browser 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500" dirty="0"/>
              <a:t>MOTE enhancements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500" dirty="0"/>
              <a:t>Operator Real-Time Messaging SCR820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500" dirty="0"/>
              <a:t>CIM 16 upgrade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500" dirty="0"/>
              <a:t>TLS 1.0 and 1.1 deprecation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Next meeting is tentatively scheduled for 05/12/2022</a:t>
            </a:r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329886</TotalTime>
  <Words>1157</Words>
  <Application>Microsoft Office PowerPoint</Application>
  <PresentationFormat>On-screen Show (4:3)</PresentationFormat>
  <Paragraphs>278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Courier New</vt:lpstr>
      <vt:lpstr>Roboto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2022 Release Targets – Board Approved NPRRs / SCRs / xGRRs </vt:lpstr>
      <vt:lpstr>In-Flight Strategic Projects</vt:lpstr>
      <vt:lpstr>Priority / Rank Options for Revision Requests with Impacts</vt:lpstr>
      <vt:lpstr>ERCOT Technology Working Group (TWG)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ERCOT Market Rules</cp:lastModifiedBy>
  <cp:revision>3029</cp:revision>
  <cp:lastPrinted>2020-02-05T17:47:59Z</cp:lastPrinted>
  <dcterms:created xsi:type="dcterms:W3CDTF">2016-01-21T15:20:31Z</dcterms:created>
  <dcterms:modified xsi:type="dcterms:W3CDTF">2022-04-14T14:17:27Z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