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7"/>
  </p:notesMasterIdLst>
  <p:handoutMasterIdLst>
    <p:handoutMasterId r:id="rId18"/>
  </p:handoutMasterIdLst>
  <p:sldIdLst>
    <p:sldId id="343" r:id="rId7"/>
    <p:sldId id="352" r:id="rId8"/>
    <p:sldId id="353" r:id="rId9"/>
    <p:sldId id="356" r:id="rId10"/>
    <p:sldId id="360" r:id="rId11"/>
    <p:sldId id="357" r:id="rId12"/>
    <p:sldId id="358" r:id="rId13"/>
    <p:sldId id="359" r:id="rId14"/>
    <p:sldId id="362" r:id="rId15"/>
    <p:sldId id="363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744" userDrawn="1">
          <p15:clr>
            <a:srgbClr val="A4A3A4"/>
          </p15:clr>
        </p15:guide>
        <p15:guide id="4" pos="672" userDrawn="1">
          <p15:clr>
            <a:srgbClr val="A4A3A4"/>
          </p15:clr>
        </p15:guide>
        <p15:guide id="5" pos="50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ells, Vanessa" initials="SV" lastIdx="2" clrIdx="0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 showGuides="1">
      <p:cViewPr varScale="1">
        <p:scale>
          <a:sx n="123" d="100"/>
          <a:sy n="123" d="100"/>
        </p:scale>
        <p:origin x="1266" y="102"/>
      </p:cViewPr>
      <p:guideLst>
        <p:guide orient="horz" pos="1104"/>
        <p:guide pos="2880"/>
        <p:guide orient="horz" pos="3744"/>
        <p:guide pos="672"/>
        <p:guide pos="508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53" d="100"/>
          <a:sy n="53" d="100"/>
        </p:scale>
        <p:origin x="282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6200" y="6651536"/>
            <a:ext cx="1164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ERCOT Public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1905000"/>
            <a:ext cx="5105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Alternative Default Uplift Methodology</a:t>
            </a:r>
            <a:endParaRPr lang="en-US" dirty="0"/>
          </a:p>
          <a:p>
            <a:r>
              <a:rPr lang="en-US" dirty="0"/>
              <a:t>Austin Rosel</a:t>
            </a:r>
          </a:p>
          <a:p>
            <a:r>
              <a:rPr lang="en-US" dirty="0"/>
              <a:t>ERCOT</a:t>
            </a:r>
          </a:p>
          <a:p>
            <a:endParaRPr lang="en-US" dirty="0"/>
          </a:p>
          <a:p>
            <a:r>
              <a:rPr lang="en-US" dirty="0"/>
              <a:t>CWG / MCWG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ERCOT Public</a:t>
            </a:r>
          </a:p>
          <a:p>
            <a:r>
              <a:rPr lang="en-US" dirty="0"/>
              <a:t>May 18,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131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BC5F4-AFB7-49ED-911F-FA11EAC4B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1143000"/>
          </a:xfrm>
        </p:spPr>
        <p:txBody>
          <a:bodyPr/>
          <a:lstStyle/>
          <a:p>
            <a:r>
              <a:rPr lang="en-US" dirty="0"/>
              <a:t>Aug- 50%, 60%, 70%, 80% &amp; 90% Scalar Scenarios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A3987-B238-4B82-8DE1-26A3837296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643306A-7955-482E-A113-203EC353283C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847724"/>
          <a:ext cx="8534401" cy="2581279"/>
        </p:xfrm>
        <a:graphic>
          <a:graphicData uri="http://schemas.openxmlformats.org/drawingml/2006/table">
            <a:tbl>
              <a:tblPr/>
              <a:tblGrid>
                <a:gridCol w="947880">
                  <a:extLst>
                    <a:ext uri="{9D8B030D-6E8A-4147-A177-3AD203B41FA5}">
                      <a16:colId xmlns:a16="http://schemas.microsoft.com/office/drawing/2014/main" val="1997402715"/>
                    </a:ext>
                  </a:extLst>
                </a:gridCol>
                <a:gridCol w="947880">
                  <a:extLst>
                    <a:ext uri="{9D8B030D-6E8A-4147-A177-3AD203B41FA5}">
                      <a16:colId xmlns:a16="http://schemas.microsoft.com/office/drawing/2014/main" val="2334988340"/>
                    </a:ext>
                  </a:extLst>
                </a:gridCol>
                <a:gridCol w="1212728">
                  <a:extLst>
                    <a:ext uri="{9D8B030D-6E8A-4147-A177-3AD203B41FA5}">
                      <a16:colId xmlns:a16="http://schemas.microsoft.com/office/drawing/2014/main" val="3179567555"/>
                    </a:ext>
                  </a:extLst>
                </a:gridCol>
                <a:gridCol w="1035001">
                  <a:extLst>
                    <a:ext uri="{9D8B030D-6E8A-4147-A177-3AD203B41FA5}">
                      <a16:colId xmlns:a16="http://schemas.microsoft.com/office/drawing/2014/main" val="3623109380"/>
                    </a:ext>
                  </a:extLst>
                </a:gridCol>
                <a:gridCol w="1035001">
                  <a:extLst>
                    <a:ext uri="{9D8B030D-6E8A-4147-A177-3AD203B41FA5}">
                      <a16:colId xmlns:a16="http://schemas.microsoft.com/office/drawing/2014/main" val="1077059619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2333600157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4247160801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856146648"/>
                    </a:ext>
                  </a:extLst>
                </a:gridCol>
              </a:tblGrid>
              <a:tr h="299278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QSE/CRRAH Level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679975"/>
                  </a:ext>
                </a:extLst>
              </a:tr>
              <a:tr h="26186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August 2021 UDAOPT, UDAOBL, RTOBL, RTOBLLO Adjustment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170065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Original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Remove Auctions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Percent adj.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045242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522527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965594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and 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11.83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64407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5338608"/>
                  </a:ext>
                </a:extLst>
              </a:tr>
              <a:tr h="261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CRRAH Only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39.02%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647949"/>
                  </a:ext>
                </a:extLst>
              </a:tr>
              <a:tr h="261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667598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MMATOT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222,159,396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205,270,370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194,010,691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182,977,832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172,423,362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162,784,960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153,164,681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68035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CB05935-AD20-4DF9-A8A6-26EC0A0B37B2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3581400"/>
          <a:ext cx="8534400" cy="2599010"/>
        </p:xfrm>
        <a:graphic>
          <a:graphicData uri="http://schemas.openxmlformats.org/drawingml/2006/table">
            <a:tbl>
              <a:tblPr/>
              <a:tblGrid>
                <a:gridCol w="1111377">
                  <a:extLst>
                    <a:ext uri="{9D8B030D-6E8A-4147-A177-3AD203B41FA5}">
                      <a16:colId xmlns:a16="http://schemas.microsoft.com/office/drawing/2014/main" val="2800215455"/>
                    </a:ext>
                  </a:extLst>
                </a:gridCol>
                <a:gridCol w="941727">
                  <a:extLst>
                    <a:ext uri="{9D8B030D-6E8A-4147-A177-3AD203B41FA5}">
                      <a16:colId xmlns:a16="http://schemas.microsoft.com/office/drawing/2014/main" val="17261726"/>
                    </a:ext>
                  </a:extLst>
                </a:gridCol>
                <a:gridCol w="1204856">
                  <a:extLst>
                    <a:ext uri="{9D8B030D-6E8A-4147-A177-3AD203B41FA5}">
                      <a16:colId xmlns:a16="http://schemas.microsoft.com/office/drawing/2014/main" val="1626212435"/>
                    </a:ext>
                  </a:extLst>
                </a:gridCol>
                <a:gridCol w="1111377">
                  <a:extLst>
                    <a:ext uri="{9D8B030D-6E8A-4147-A177-3AD203B41FA5}">
                      <a16:colId xmlns:a16="http://schemas.microsoft.com/office/drawing/2014/main" val="3553446159"/>
                    </a:ext>
                  </a:extLst>
                </a:gridCol>
                <a:gridCol w="1080217">
                  <a:extLst>
                    <a:ext uri="{9D8B030D-6E8A-4147-A177-3AD203B41FA5}">
                      <a16:colId xmlns:a16="http://schemas.microsoft.com/office/drawing/2014/main" val="2178318843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1361649546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1557755432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456908308"/>
                    </a:ext>
                  </a:extLst>
                </a:gridCol>
              </a:tblGrid>
              <a:tr h="301334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Counter Party Level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32696"/>
                  </a:ext>
                </a:extLst>
              </a:tr>
              <a:tr h="26366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August 2021 UDAOPT, UDAOBL, RTOBL, RTOBLLO Adjustment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417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Original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Remove Auctions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Percent adj.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88741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496953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5842840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and 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50.64%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51.46%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53.54%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56.85%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18924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210883"/>
                  </a:ext>
                </a:extLst>
              </a:tr>
              <a:tr h="263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CRRAH Only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492861"/>
                  </a:ext>
                </a:extLst>
              </a:tr>
              <a:tr h="263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78800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MMATOT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222,159,396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205,270,370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194,010,691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182,977,832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172,423,362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162,784,960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153,164,681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72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906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9E5D7-7D05-483C-A22C-2D0D76AA4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for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148F1-2582-4C1D-883A-BBF393A5E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Data request update from the March CWG.</a:t>
            </a:r>
          </a:p>
          <a:p>
            <a:r>
              <a:rPr lang="en-US" sz="2400" dirty="0"/>
              <a:t>Impact to QSEs and CRRAHs uplift exposure based on changes to the Default Uplift Methodology.</a:t>
            </a:r>
          </a:p>
          <a:p>
            <a:r>
              <a:rPr lang="en-US" sz="2400" dirty="0"/>
              <a:t>In the following slides:</a:t>
            </a:r>
          </a:p>
          <a:p>
            <a:pPr lvl="1"/>
            <a:r>
              <a:rPr lang="en-US" sz="2000" dirty="0"/>
              <a:t>The impact of removal of CRR Auction activity and multiplying CRRs owned (DAOPT &amp; DAOBL) by a scalar with 50%, 60%, 70%, 80% and 90% multipliers at QSE/CRRAH and CP level.</a:t>
            </a:r>
          </a:p>
          <a:p>
            <a:pPr marL="800100" lvl="1"/>
            <a:r>
              <a:rPr lang="en-US" sz="2000" dirty="0"/>
              <a:t>The impact of removal of CRR Auction activity and multiplying CRRs and PTPs owned (DAOPT, DAOBL, RTOBL, RTOBLLO) by a scalar with 50%, 60%, 70%, 80% and 90% multipliers at QSE/CRRAH and CP level.</a:t>
            </a:r>
          </a:p>
          <a:p>
            <a:pPr marL="457200" lvl="1" indent="0">
              <a:buNone/>
            </a:pP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50FDE1-5882-4908-82F3-F8E59CBB5A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677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717E3-AC85-4194-94FC-39E72BDB2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 Change NP 9.19.1 Option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5D49AD-8ED0-465A-A543-57E76B6837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8B47BC-31BE-4C59-AB55-CB8FF78453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333" t="23821" r="16667" b="11501"/>
          <a:stretch/>
        </p:blipFill>
        <p:spPr>
          <a:xfrm>
            <a:off x="990600" y="1386682"/>
            <a:ext cx="6906188" cy="3718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1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0D54D-A45D-4DCD-88F6-8478512B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 Change NP 9.19.1 Option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3942F-4F3F-4EA0-B76C-422497D7B6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2C9582-E7FA-46C3-BBD0-D16BF8FCC8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000" t="28082" r="26666" b="11643"/>
          <a:stretch/>
        </p:blipFill>
        <p:spPr>
          <a:xfrm>
            <a:off x="1295400" y="984738"/>
            <a:ext cx="5867400" cy="4964724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0E5DD2DE-0CB1-42A6-B4B6-1E18425BA24E}"/>
              </a:ext>
            </a:extLst>
          </p:cNvPr>
          <p:cNvSpPr/>
          <p:nvPr/>
        </p:nvSpPr>
        <p:spPr>
          <a:xfrm>
            <a:off x="4027967" y="3886200"/>
            <a:ext cx="8382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90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BC5F4-AFB7-49ED-911F-FA11EAC4B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1143000"/>
          </a:xfrm>
        </p:spPr>
        <p:txBody>
          <a:bodyPr/>
          <a:lstStyle/>
          <a:p>
            <a:r>
              <a:rPr lang="en-US" dirty="0"/>
              <a:t>Jan- 50%, 60%, 70%, 80% &amp; 90% Scalar Scenarios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A3987-B238-4B82-8DE1-26A3837296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643306A-7955-482E-A113-203EC35328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822177"/>
              </p:ext>
            </p:extLst>
          </p:nvPr>
        </p:nvGraphicFramePr>
        <p:xfrm>
          <a:off x="304800" y="847724"/>
          <a:ext cx="8534401" cy="2581279"/>
        </p:xfrm>
        <a:graphic>
          <a:graphicData uri="http://schemas.openxmlformats.org/drawingml/2006/table">
            <a:tbl>
              <a:tblPr/>
              <a:tblGrid>
                <a:gridCol w="947880">
                  <a:extLst>
                    <a:ext uri="{9D8B030D-6E8A-4147-A177-3AD203B41FA5}">
                      <a16:colId xmlns:a16="http://schemas.microsoft.com/office/drawing/2014/main" val="1997402715"/>
                    </a:ext>
                  </a:extLst>
                </a:gridCol>
                <a:gridCol w="947880">
                  <a:extLst>
                    <a:ext uri="{9D8B030D-6E8A-4147-A177-3AD203B41FA5}">
                      <a16:colId xmlns:a16="http://schemas.microsoft.com/office/drawing/2014/main" val="2334988340"/>
                    </a:ext>
                  </a:extLst>
                </a:gridCol>
                <a:gridCol w="1212728">
                  <a:extLst>
                    <a:ext uri="{9D8B030D-6E8A-4147-A177-3AD203B41FA5}">
                      <a16:colId xmlns:a16="http://schemas.microsoft.com/office/drawing/2014/main" val="3179567555"/>
                    </a:ext>
                  </a:extLst>
                </a:gridCol>
                <a:gridCol w="1035001">
                  <a:extLst>
                    <a:ext uri="{9D8B030D-6E8A-4147-A177-3AD203B41FA5}">
                      <a16:colId xmlns:a16="http://schemas.microsoft.com/office/drawing/2014/main" val="3623109380"/>
                    </a:ext>
                  </a:extLst>
                </a:gridCol>
                <a:gridCol w="1035001">
                  <a:extLst>
                    <a:ext uri="{9D8B030D-6E8A-4147-A177-3AD203B41FA5}">
                      <a16:colId xmlns:a16="http://schemas.microsoft.com/office/drawing/2014/main" val="1077059619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2333600157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4247160801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856146648"/>
                    </a:ext>
                  </a:extLst>
                </a:gridCol>
              </a:tblGrid>
              <a:tr h="299278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QSE/CRRAH Level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679975"/>
                  </a:ext>
                </a:extLst>
              </a:tr>
              <a:tr h="26186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January 2021 UDAOPT &amp; UDAOBL Adjustment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170065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Original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Remove Auctions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Percent adj.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045242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522527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965594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and 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13.76%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64407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24.82%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29.17%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30.51%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5338608"/>
                  </a:ext>
                </a:extLst>
              </a:tr>
              <a:tr h="261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CRRAH Only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50.65%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39.61%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22.84%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647949"/>
                  </a:ext>
                </a:extLst>
              </a:tr>
              <a:tr h="261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667598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MMATOT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218,577,111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200,056,047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191,101,534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182,692,772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174,481,586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167,148,115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160,784,260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68035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CB05935-AD20-4DF9-A8A6-26EC0A0B3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111838"/>
              </p:ext>
            </p:extLst>
          </p:nvPr>
        </p:nvGraphicFramePr>
        <p:xfrm>
          <a:off x="304800" y="3581400"/>
          <a:ext cx="8534400" cy="2599010"/>
        </p:xfrm>
        <a:graphic>
          <a:graphicData uri="http://schemas.openxmlformats.org/drawingml/2006/table">
            <a:tbl>
              <a:tblPr/>
              <a:tblGrid>
                <a:gridCol w="1111377">
                  <a:extLst>
                    <a:ext uri="{9D8B030D-6E8A-4147-A177-3AD203B41FA5}">
                      <a16:colId xmlns:a16="http://schemas.microsoft.com/office/drawing/2014/main" val="2800215455"/>
                    </a:ext>
                  </a:extLst>
                </a:gridCol>
                <a:gridCol w="941727">
                  <a:extLst>
                    <a:ext uri="{9D8B030D-6E8A-4147-A177-3AD203B41FA5}">
                      <a16:colId xmlns:a16="http://schemas.microsoft.com/office/drawing/2014/main" val="17261726"/>
                    </a:ext>
                  </a:extLst>
                </a:gridCol>
                <a:gridCol w="1204856">
                  <a:extLst>
                    <a:ext uri="{9D8B030D-6E8A-4147-A177-3AD203B41FA5}">
                      <a16:colId xmlns:a16="http://schemas.microsoft.com/office/drawing/2014/main" val="1626212435"/>
                    </a:ext>
                  </a:extLst>
                </a:gridCol>
                <a:gridCol w="1111377">
                  <a:extLst>
                    <a:ext uri="{9D8B030D-6E8A-4147-A177-3AD203B41FA5}">
                      <a16:colId xmlns:a16="http://schemas.microsoft.com/office/drawing/2014/main" val="3553446159"/>
                    </a:ext>
                  </a:extLst>
                </a:gridCol>
                <a:gridCol w="1080217">
                  <a:extLst>
                    <a:ext uri="{9D8B030D-6E8A-4147-A177-3AD203B41FA5}">
                      <a16:colId xmlns:a16="http://schemas.microsoft.com/office/drawing/2014/main" val="2178318843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1361649546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1557755432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456908308"/>
                    </a:ext>
                  </a:extLst>
                </a:gridCol>
              </a:tblGrid>
              <a:tr h="301334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Counter Party Level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32696"/>
                  </a:ext>
                </a:extLst>
              </a:tr>
              <a:tr h="26366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January 2021 UDAOPT &amp; UDAOBL Adjustment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417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Original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Remove Auctions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Percent adj.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88741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496953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5842840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and 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47.66%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52.65%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18924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41.74%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37.63%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210883"/>
                  </a:ext>
                </a:extLst>
              </a:tr>
              <a:tr h="263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CRRAH Only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492861"/>
                  </a:ext>
                </a:extLst>
              </a:tr>
              <a:tr h="263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78800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MMATOT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218,577,111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200,056,047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191,101,534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182,692,772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174,481,586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167,148,115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160,784,260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72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389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BC5F4-AFB7-49ED-911F-FA11EAC4B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1143000"/>
          </a:xfrm>
        </p:spPr>
        <p:txBody>
          <a:bodyPr/>
          <a:lstStyle/>
          <a:p>
            <a:r>
              <a:rPr lang="en-US" dirty="0"/>
              <a:t>Aug- 50%, 60%, 70%, 80% &amp; 90% Scalar Scenarios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A3987-B238-4B82-8DE1-26A3837296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643306A-7955-482E-A113-203EC35328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212724"/>
              </p:ext>
            </p:extLst>
          </p:nvPr>
        </p:nvGraphicFramePr>
        <p:xfrm>
          <a:off x="304800" y="847724"/>
          <a:ext cx="8534401" cy="2581279"/>
        </p:xfrm>
        <a:graphic>
          <a:graphicData uri="http://schemas.openxmlformats.org/drawingml/2006/table">
            <a:tbl>
              <a:tblPr/>
              <a:tblGrid>
                <a:gridCol w="947880">
                  <a:extLst>
                    <a:ext uri="{9D8B030D-6E8A-4147-A177-3AD203B41FA5}">
                      <a16:colId xmlns:a16="http://schemas.microsoft.com/office/drawing/2014/main" val="1997402715"/>
                    </a:ext>
                  </a:extLst>
                </a:gridCol>
                <a:gridCol w="947880">
                  <a:extLst>
                    <a:ext uri="{9D8B030D-6E8A-4147-A177-3AD203B41FA5}">
                      <a16:colId xmlns:a16="http://schemas.microsoft.com/office/drawing/2014/main" val="2334988340"/>
                    </a:ext>
                  </a:extLst>
                </a:gridCol>
                <a:gridCol w="1212728">
                  <a:extLst>
                    <a:ext uri="{9D8B030D-6E8A-4147-A177-3AD203B41FA5}">
                      <a16:colId xmlns:a16="http://schemas.microsoft.com/office/drawing/2014/main" val="3179567555"/>
                    </a:ext>
                  </a:extLst>
                </a:gridCol>
                <a:gridCol w="1035001">
                  <a:extLst>
                    <a:ext uri="{9D8B030D-6E8A-4147-A177-3AD203B41FA5}">
                      <a16:colId xmlns:a16="http://schemas.microsoft.com/office/drawing/2014/main" val="3623109380"/>
                    </a:ext>
                  </a:extLst>
                </a:gridCol>
                <a:gridCol w="1035001">
                  <a:extLst>
                    <a:ext uri="{9D8B030D-6E8A-4147-A177-3AD203B41FA5}">
                      <a16:colId xmlns:a16="http://schemas.microsoft.com/office/drawing/2014/main" val="1077059619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2333600157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4247160801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856146648"/>
                    </a:ext>
                  </a:extLst>
                </a:gridCol>
              </a:tblGrid>
              <a:tr h="299278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QSE/CRRAH Level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679975"/>
                  </a:ext>
                </a:extLst>
              </a:tr>
              <a:tr h="26186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August 2021 UDAOPT &amp; UDAOBL Adjustment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170065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Original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Remove Auctions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Percent adj.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045242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522527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20.82%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965594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and 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64407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29.97%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5338608"/>
                  </a:ext>
                </a:extLst>
              </a:tr>
              <a:tr h="261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CRRAH Only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38.48%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647949"/>
                  </a:ext>
                </a:extLst>
              </a:tr>
              <a:tr h="261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667598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MMATOT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222,159,396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205,270,370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196,731,372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188,397,997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180,151,515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172,941,685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166,848,476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68035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CB05935-AD20-4DF9-A8A6-26EC0A0B3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22046"/>
              </p:ext>
            </p:extLst>
          </p:nvPr>
        </p:nvGraphicFramePr>
        <p:xfrm>
          <a:off x="304800" y="3581400"/>
          <a:ext cx="8534400" cy="2599010"/>
        </p:xfrm>
        <a:graphic>
          <a:graphicData uri="http://schemas.openxmlformats.org/drawingml/2006/table">
            <a:tbl>
              <a:tblPr/>
              <a:tblGrid>
                <a:gridCol w="1111377">
                  <a:extLst>
                    <a:ext uri="{9D8B030D-6E8A-4147-A177-3AD203B41FA5}">
                      <a16:colId xmlns:a16="http://schemas.microsoft.com/office/drawing/2014/main" val="2800215455"/>
                    </a:ext>
                  </a:extLst>
                </a:gridCol>
                <a:gridCol w="941727">
                  <a:extLst>
                    <a:ext uri="{9D8B030D-6E8A-4147-A177-3AD203B41FA5}">
                      <a16:colId xmlns:a16="http://schemas.microsoft.com/office/drawing/2014/main" val="17261726"/>
                    </a:ext>
                  </a:extLst>
                </a:gridCol>
                <a:gridCol w="1204856">
                  <a:extLst>
                    <a:ext uri="{9D8B030D-6E8A-4147-A177-3AD203B41FA5}">
                      <a16:colId xmlns:a16="http://schemas.microsoft.com/office/drawing/2014/main" val="1626212435"/>
                    </a:ext>
                  </a:extLst>
                </a:gridCol>
                <a:gridCol w="1111377">
                  <a:extLst>
                    <a:ext uri="{9D8B030D-6E8A-4147-A177-3AD203B41FA5}">
                      <a16:colId xmlns:a16="http://schemas.microsoft.com/office/drawing/2014/main" val="3553446159"/>
                    </a:ext>
                  </a:extLst>
                </a:gridCol>
                <a:gridCol w="1080217">
                  <a:extLst>
                    <a:ext uri="{9D8B030D-6E8A-4147-A177-3AD203B41FA5}">
                      <a16:colId xmlns:a16="http://schemas.microsoft.com/office/drawing/2014/main" val="2178318843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1361649546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1557755432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456908308"/>
                    </a:ext>
                  </a:extLst>
                </a:gridCol>
              </a:tblGrid>
              <a:tr h="301334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Counter Party Level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32696"/>
                  </a:ext>
                </a:extLst>
              </a:tr>
              <a:tr h="26366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August 2021 UDAOPT &amp; UDAOBL Adjustment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417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Original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Remove Auctions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Percent adj.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88741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496953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5842840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and 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50.64%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18924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34.11%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210883"/>
                  </a:ext>
                </a:extLst>
              </a:tr>
              <a:tr h="263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CRRAH Only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492861"/>
                  </a:ext>
                </a:extLst>
              </a:tr>
              <a:tr h="263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78800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MMATOT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222,159,396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205,270,370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196,731,372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188,397,997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180,151,515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172,941,685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166,848,476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72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277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717E3-AC85-4194-94FC-39E72BDB2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 Change NP 9.19.1 Option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5D49AD-8ED0-465A-A543-57E76B6837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8B47BC-31BE-4C59-AB55-CB8FF78453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333" t="23821" r="16667" b="11501"/>
          <a:stretch/>
        </p:blipFill>
        <p:spPr>
          <a:xfrm>
            <a:off x="990600" y="1386682"/>
            <a:ext cx="6906188" cy="3718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623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0D54D-A45D-4DCD-88F6-8478512B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 Change NP 9.19.1 Option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3942F-4F3F-4EA0-B76C-422497D7B6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711A35-0262-4375-A620-E57CCA925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685799"/>
            <a:ext cx="5410200" cy="572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342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BC5F4-AFB7-49ED-911F-FA11EAC4B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1143000"/>
          </a:xfrm>
        </p:spPr>
        <p:txBody>
          <a:bodyPr/>
          <a:lstStyle/>
          <a:p>
            <a:r>
              <a:rPr lang="en-US" dirty="0"/>
              <a:t>Jan- 50%, 60%, 70%, 80% &amp; 90% Scalar Scenarios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A3987-B238-4B82-8DE1-26A3837296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643306A-7955-482E-A113-203EC35328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00172"/>
              </p:ext>
            </p:extLst>
          </p:nvPr>
        </p:nvGraphicFramePr>
        <p:xfrm>
          <a:off x="304800" y="847724"/>
          <a:ext cx="8534401" cy="2581279"/>
        </p:xfrm>
        <a:graphic>
          <a:graphicData uri="http://schemas.openxmlformats.org/drawingml/2006/table">
            <a:tbl>
              <a:tblPr/>
              <a:tblGrid>
                <a:gridCol w="947880">
                  <a:extLst>
                    <a:ext uri="{9D8B030D-6E8A-4147-A177-3AD203B41FA5}">
                      <a16:colId xmlns:a16="http://schemas.microsoft.com/office/drawing/2014/main" val="1997402715"/>
                    </a:ext>
                  </a:extLst>
                </a:gridCol>
                <a:gridCol w="947880">
                  <a:extLst>
                    <a:ext uri="{9D8B030D-6E8A-4147-A177-3AD203B41FA5}">
                      <a16:colId xmlns:a16="http://schemas.microsoft.com/office/drawing/2014/main" val="2334988340"/>
                    </a:ext>
                  </a:extLst>
                </a:gridCol>
                <a:gridCol w="1212728">
                  <a:extLst>
                    <a:ext uri="{9D8B030D-6E8A-4147-A177-3AD203B41FA5}">
                      <a16:colId xmlns:a16="http://schemas.microsoft.com/office/drawing/2014/main" val="3179567555"/>
                    </a:ext>
                  </a:extLst>
                </a:gridCol>
                <a:gridCol w="1035001">
                  <a:extLst>
                    <a:ext uri="{9D8B030D-6E8A-4147-A177-3AD203B41FA5}">
                      <a16:colId xmlns:a16="http://schemas.microsoft.com/office/drawing/2014/main" val="3623109380"/>
                    </a:ext>
                  </a:extLst>
                </a:gridCol>
                <a:gridCol w="1035001">
                  <a:extLst>
                    <a:ext uri="{9D8B030D-6E8A-4147-A177-3AD203B41FA5}">
                      <a16:colId xmlns:a16="http://schemas.microsoft.com/office/drawing/2014/main" val="1077059619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2333600157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4247160801"/>
                    </a:ext>
                  </a:extLst>
                </a:gridCol>
                <a:gridCol w="1118637">
                  <a:extLst>
                    <a:ext uri="{9D8B030D-6E8A-4147-A177-3AD203B41FA5}">
                      <a16:colId xmlns:a16="http://schemas.microsoft.com/office/drawing/2014/main" val="856146648"/>
                    </a:ext>
                  </a:extLst>
                </a:gridCol>
              </a:tblGrid>
              <a:tr h="299278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QSE/CRRAH Level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679975"/>
                  </a:ext>
                </a:extLst>
              </a:tr>
              <a:tr h="26186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January UDAOPT, UDAOBL, RTOBL, RTOBLLO Adjustment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170065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Original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Remove Auctions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Percent adj.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045242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522527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965594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and 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64407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24.82%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28.78%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32.63%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5338608"/>
                  </a:ext>
                </a:extLst>
              </a:tr>
              <a:tr h="261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CRRAH Only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50.65%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37.47%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647949"/>
                  </a:ext>
                </a:extLst>
              </a:tr>
              <a:tr h="261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667598"/>
                  </a:ext>
                </a:extLst>
              </a:tr>
              <a:tr h="24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MMATOT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218,577,111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200,056,047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189,241,072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179,549,110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170,036,491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160,670,765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151,334,981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68035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CB05935-AD20-4DF9-A8A6-26EC0A0B3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123157"/>
              </p:ext>
            </p:extLst>
          </p:nvPr>
        </p:nvGraphicFramePr>
        <p:xfrm>
          <a:off x="304800" y="3581400"/>
          <a:ext cx="8534400" cy="2599010"/>
        </p:xfrm>
        <a:graphic>
          <a:graphicData uri="http://schemas.openxmlformats.org/drawingml/2006/table">
            <a:tbl>
              <a:tblPr/>
              <a:tblGrid>
                <a:gridCol w="1111377">
                  <a:extLst>
                    <a:ext uri="{9D8B030D-6E8A-4147-A177-3AD203B41FA5}">
                      <a16:colId xmlns:a16="http://schemas.microsoft.com/office/drawing/2014/main" val="2800215455"/>
                    </a:ext>
                  </a:extLst>
                </a:gridCol>
                <a:gridCol w="941727">
                  <a:extLst>
                    <a:ext uri="{9D8B030D-6E8A-4147-A177-3AD203B41FA5}">
                      <a16:colId xmlns:a16="http://schemas.microsoft.com/office/drawing/2014/main" val="17261726"/>
                    </a:ext>
                  </a:extLst>
                </a:gridCol>
                <a:gridCol w="1204856">
                  <a:extLst>
                    <a:ext uri="{9D8B030D-6E8A-4147-A177-3AD203B41FA5}">
                      <a16:colId xmlns:a16="http://schemas.microsoft.com/office/drawing/2014/main" val="1626212435"/>
                    </a:ext>
                  </a:extLst>
                </a:gridCol>
                <a:gridCol w="1111377">
                  <a:extLst>
                    <a:ext uri="{9D8B030D-6E8A-4147-A177-3AD203B41FA5}">
                      <a16:colId xmlns:a16="http://schemas.microsoft.com/office/drawing/2014/main" val="3553446159"/>
                    </a:ext>
                  </a:extLst>
                </a:gridCol>
                <a:gridCol w="1080217">
                  <a:extLst>
                    <a:ext uri="{9D8B030D-6E8A-4147-A177-3AD203B41FA5}">
                      <a16:colId xmlns:a16="http://schemas.microsoft.com/office/drawing/2014/main" val="2178318843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1361649546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1557755432"/>
                    </a:ext>
                  </a:extLst>
                </a:gridCol>
                <a:gridCol w="1028282">
                  <a:extLst>
                    <a:ext uri="{9D8B030D-6E8A-4147-A177-3AD203B41FA5}">
                      <a16:colId xmlns:a16="http://schemas.microsoft.com/office/drawing/2014/main" val="456908308"/>
                    </a:ext>
                  </a:extLst>
                </a:gridCol>
              </a:tblGrid>
              <a:tr h="301334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Counter Party Level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32696"/>
                  </a:ext>
                </a:extLst>
              </a:tr>
              <a:tr h="26366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</a:rPr>
                        <a:t>January UDAOPT, UDAOBL, RTOBL, RTOBLLO Adjustment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417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Original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Remove Auctions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Percent adj.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Percent adj.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88741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496953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5842840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Load and 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47.83%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18924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41.74%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40.73%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210883"/>
                  </a:ext>
                </a:extLst>
              </a:tr>
              <a:tr h="263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CRRAH Only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492861"/>
                  </a:ext>
                </a:extLst>
              </a:tr>
              <a:tr h="2636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788006"/>
                  </a:ext>
                </a:extLst>
              </a:tr>
              <a:tr h="2511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MMATOT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218,577,111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200,056,047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189,241,072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179,549,110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170,036,491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160,670,765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151,334,981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72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4644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19760</TotalTime>
  <Words>1315</Words>
  <Application>Microsoft Office PowerPoint</Application>
  <PresentationFormat>On-screen Show (4:3)</PresentationFormat>
  <Paragraphs>560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Segoe UI</vt:lpstr>
      <vt:lpstr>1_Custom Design</vt:lpstr>
      <vt:lpstr>Office Theme</vt:lpstr>
      <vt:lpstr>Custom Design</vt:lpstr>
      <vt:lpstr>PowerPoint Presentation</vt:lpstr>
      <vt:lpstr>Request for Data</vt:lpstr>
      <vt:lpstr>Formula Change NP 9.19.1 Option 1</vt:lpstr>
      <vt:lpstr>Formula Change NP 9.19.1 Option 1</vt:lpstr>
      <vt:lpstr>Jan- 50%, 60%, 70%, 80% &amp; 90% Scalar Scenarios</vt:lpstr>
      <vt:lpstr>Aug- 50%, 60%, 70%, 80% &amp; 90% Scalar Scenarios</vt:lpstr>
      <vt:lpstr>Formula Change NP 9.19.1 Option 2</vt:lpstr>
      <vt:lpstr>Formula Change NP 9.19.1 Option 2</vt:lpstr>
      <vt:lpstr>Jan- 50%, 60%, 70%, 80% &amp; 90% Scalar Scenarios</vt:lpstr>
      <vt:lpstr>Aug- 50%, 60%, 70%, 80% &amp; 90% Scalar Scenarios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Rosel, Austin</cp:lastModifiedBy>
  <cp:revision>390</cp:revision>
  <cp:lastPrinted>2016-01-21T20:53:15Z</cp:lastPrinted>
  <dcterms:created xsi:type="dcterms:W3CDTF">2016-01-21T15:20:31Z</dcterms:created>
  <dcterms:modified xsi:type="dcterms:W3CDTF">2022-04-12T21:27:21Z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