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343" r:id="rId7"/>
    <p:sldId id="352" r:id="rId8"/>
    <p:sldId id="353" r:id="rId9"/>
    <p:sldId id="356" r:id="rId10"/>
    <p:sldId id="360" r:id="rId11"/>
    <p:sldId id="357" r:id="rId12"/>
    <p:sldId id="358" r:id="rId13"/>
    <p:sldId id="359" r:id="rId14"/>
    <p:sldId id="362" r:id="rId15"/>
    <p:sldId id="36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266" y="10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Alternative Default Uplift Methodology</a:t>
            </a:r>
            <a:endParaRPr lang="en-US" dirty="0"/>
          </a:p>
          <a:p>
            <a:r>
              <a:rPr lang="en-US" dirty="0"/>
              <a:t>Austin Rosel</a:t>
            </a:r>
          </a:p>
          <a:p>
            <a:r>
              <a:rPr lang="en-US" dirty="0"/>
              <a:t>ERCOT</a:t>
            </a:r>
          </a:p>
          <a:p>
            <a:endParaRPr lang="en-US" dirty="0"/>
          </a:p>
          <a:p>
            <a:r>
              <a:rPr lang="en-US" dirty="0"/>
              <a:t>CWG / MCWG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May 18,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3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C5F4-AFB7-49ED-911F-FA11EAC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/>
              <a:t>Aug- 50%, 60%, 70%, 80% &amp; 90% Scalar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A3987-B238-4B82-8DE1-26A383729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43306A-7955-482E-A113-203EC353283C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847724"/>
          <a:ext cx="8534401" cy="2581279"/>
        </p:xfrm>
        <a:graphic>
          <a:graphicData uri="http://schemas.openxmlformats.org/drawingml/2006/table">
            <a:tbl>
              <a:tblPr/>
              <a:tblGrid>
                <a:gridCol w="947880">
                  <a:extLst>
                    <a:ext uri="{9D8B030D-6E8A-4147-A177-3AD203B41FA5}">
                      <a16:colId xmlns:a16="http://schemas.microsoft.com/office/drawing/2014/main" val="1997402715"/>
                    </a:ext>
                  </a:extLst>
                </a:gridCol>
                <a:gridCol w="947880">
                  <a:extLst>
                    <a:ext uri="{9D8B030D-6E8A-4147-A177-3AD203B41FA5}">
                      <a16:colId xmlns:a16="http://schemas.microsoft.com/office/drawing/2014/main" val="2334988340"/>
                    </a:ext>
                  </a:extLst>
                </a:gridCol>
                <a:gridCol w="1212728">
                  <a:extLst>
                    <a:ext uri="{9D8B030D-6E8A-4147-A177-3AD203B41FA5}">
                      <a16:colId xmlns:a16="http://schemas.microsoft.com/office/drawing/2014/main" val="3179567555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3623109380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1077059619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2333600157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4247160801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856146648"/>
                    </a:ext>
                  </a:extLst>
                </a:gridCol>
              </a:tblGrid>
              <a:tr h="299278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79975"/>
                  </a:ext>
                </a:extLst>
              </a:tr>
              <a:tr h="26186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August 2021 UDAOPT, UDAOBL, RTOBL, RTOBLLO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70065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5242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2252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65594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11.83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6440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38608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647949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67598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222,159,396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205,270,370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194,010,691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182,977,832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172,423,362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162,784,960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153,164,681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803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B05935-AD20-4DF9-A8A6-26EC0A0B37B2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581400"/>
          <a:ext cx="8534400" cy="2599010"/>
        </p:xfrm>
        <a:graphic>
          <a:graphicData uri="http://schemas.openxmlformats.org/drawingml/2006/table">
            <a:tbl>
              <a:tblPr/>
              <a:tblGrid>
                <a:gridCol w="1111377">
                  <a:extLst>
                    <a:ext uri="{9D8B030D-6E8A-4147-A177-3AD203B41FA5}">
                      <a16:colId xmlns:a16="http://schemas.microsoft.com/office/drawing/2014/main" val="2800215455"/>
                    </a:ext>
                  </a:extLst>
                </a:gridCol>
                <a:gridCol w="941727">
                  <a:extLst>
                    <a:ext uri="{9D8B030D-6E8A-4147-A177-3AD203B41FA5}">
                      <a16:colId xmlns:a16="http://schemas.microsoft.com/office/drawing/2014/main" val="17261726"/>
                    </a:ext>
                  </a:extLst>
                </a:gridCol>
                <a:gridCol w="1204856">
                  <a:extLst>
                    <a:ext uri="{9D8B030D-6E8A-4147-A177-3AD203B41FA5}">
                      <a16:colId xmlns:a16="http://schemas.microsoft.com/office/drawing/2014/main" val="1626212435"/>
                    </a:ext>
                  </a:extLst>
                </a:gridCol>
                <a:gridCol w="1111377">
                  <a:extLst>
                    <a:ext uri="{9D8B030D-6E8A-4147-A177-3AD203B41FA5}">
                      <a16:colId xmlns:a16="http://schemas.microsoft.com/office/drawing/2014/main" val="3553446159"/>
                    </a:ext>
                  </a:extLst>
                </a:gridCol>
                <a:gridCol w="1080217">
                  <a:extLst>
                    <a:ext uri="{9D8B030D-6E8A-4147-A177-3AD203B41FA5}">
                      <a16:colId xmlns:a16="http://schemas.microsoft.com/office/drawing/2014/main" val="2178318843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361649546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557755432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456908308"/>
                    </a:ext>
                  </a:extLst>
                </a:gridCol>
              </a:tblGrid>
              <a:tr h="301334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Counter Party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2696"/>
                  </a:ext>
                </a:extLst>
              </a:tr>
              <a:tr h="26366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August 2021 UDAOPT, UDAOBL, RTOBL, RTOBLLO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417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8741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496953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842840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18924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210883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492861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8800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222,159,396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205,270,370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194,010,691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182,977,832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172,423,362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162,784,960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153,164,681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2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90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E5D7-7D05-483C-A22C-2D0D76AA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148F1-2582-4C1D-883A-BBF393A5E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Data request update from the March CWG.</a:t>
            </a:r>
          </a:p>
          <a:p>
            <a:r>
              <a:rPr lang="en-US" sz="2400" dirty="0"/>
              <a:t>Impact to QSEs and CRRAHs uplift exposure based on changes to the Default Uplift Methodology.</a:t>
            </a:r>
          </a:p>
          <a:p>
            <a:r>
              <a:rPr lang="en-US" sz="2400" dirty="0"/>
              <a:t>In the following slides:</a:t>
            </a:r>
          </a:p>
          <a:p>
            <a:pPr lvl="1"/>
            <a:r>
              <a:rPr lang="en-US" sz="2000" dirty="0"/>
              <a:t>The impact of removal of CRR Auction activity and multiplying CRRs owned (DAOPT &amp; DAOBL) by a scalar with 50%, 60%, 70%, 80% and 90% multipliers at QSE/CRRAH and CP level.</a:t>
            </a:r>
          </a:p>
          <a:p>
            <a:pPr marL="800100" lvl="1"/>
            <a:r>
              <a:rPr lang="en-US" sz="2000" dirty="0"/>
              <a:t>The impact of removal of CRR Auction activity and multiplying CRRs and PTPs owned (DAOPT, DAOBL, RTOBL, RTOBLLO) by a scalar with 50%, 60%, 70%, 80% and 90% multipliers at QSE/CRRAH and CP level.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FDE1-5882-4908-82F3-F8E59CBB5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7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17E3-AC85-4194-94FC-39E72BDB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 Option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49AD-8ED0-465A-A543-57E76B683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8B47BC-31BE-4C59-AB55-CB8FF7845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3" t="23821" r="16667" b="11501"/>
          <a:stretch/>
        </p:blipFill>
        <p:spPr>
          <a:xfrm>
            <a:off x="990600" y="1386682"/>
            <a:ext cx="6906188" cy="37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D54D-A45D-4DCD-88F6-8478512B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 Option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3942F-4F3F-4EA0-B76C-422497D7B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2C9582-E7FA-46C3-BBD0-D16BF8FCC8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0" t="28082" r="26666" b="11643"/>
          <a:stretch/>
        </p:blipFill>
        <p:spPr>
          <a:xfrm>
            <a:off x="1295400" y="984738"/>
            <a:ext cx="5867400" cy="496472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E5DD2DE-0CB1-42A6-B4B6-1E18425BA24E}"/>
              </a:ext>
            </a:extLst>
          </p:cNvPr>
          <p:cNvSpPr/>
          <p:nvPr/>
        </p:nvSpPr>
        <p:spPr>
          <a:xfrm>
            <a:off x="4027967" y="38862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9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C5F4-AFB7-49ED-911F-FA11EAC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/>
              <a:t>Jan- 50%, 60%, 70%, 80% &amp; 90% Scalar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A3987-B238-4B82-8DE1-26A383729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43306A-7955-482E-A113-203EC353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22177"/>
              </p:ext>
            </p:extLst>
          </p:nvPr>
        </p:nvGraphicFramePr>
        <p:xfrm>
          <a:off x="304800" y="847724"/>
          <a:ext cx="8534401" cy="2581279"/>
        </p:xfrm>
        <a:graphic>
          <a:graphicData uri="http://schemas.openxmlformats.org/drawingml/2006/table">
            <a:tbl>
              <a:tblPr/>
              <a:tblGrid>
                <a:gridCol w="947880">
                  <a:extLst>
                    <a:ext uri="{9D8B030D-6E8A-4147-A177-3AD203B41FA5}">
                      <a16:colId xmlns:a16="http://schemas.microsoft.com/office/drawing/2014/main" val="1997402715"/>
                    </a:ext>
                  </a:extLst>
                </a:gridCol>
                <a:gridCol w="947880">
                  <a:extLst>
                    <a:ext uri="{9D8B030D-6E8A-4147-A177-3AD203B41FA5}">
                      <a16:colId xmlns:a16="http://schemas.microsoft.com/office/drawing/2014/main" val="2334988340"/>
                    </a:ext>
                  </a:extLst>
                </a:gridCol>
                <a:gridCol w="1212728">
                  <a:extLst>
                    <a:ext uri="{9D8B030D-6E8A-4147-A177-3AD203B41FA5}">
                      <a16:colId xmlns:a16="http://schemas.microsoft.com/office/drawing/2014/main" val="3179567555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3623109380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1077059619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2333600157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4247160801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856146648"/>
                    </a:ext>
                  </a:extLst>
                </a:gridCol>
              </a:tblGrid>
              <a:tr h="299278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79975"/>
                  </a:ext>
                </a:extLst>
              </a:tr>
              <a:tr h="26186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January 2021 UDAOPT &amp; UDAOBL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70065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5242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2252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65594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6440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38608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647949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67598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218,577,111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200,056,047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191,101,534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182,692,772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174,481,586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167,148,115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160,784,260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803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B05935-AD20-4DF9-A8A6-26EC0A0B3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111838"/>
              </p:ext>
            </p:extLst>
          </p:nvPr>
        </p:nvGraphicFramePr>
        <p:xfrm>
          <a:off x="304800" y="3581400"/>
          <a:ext cx="8534400" cy="2599010"/>
        </p:xfrm>
        <a:graphic>
          <a:graphicData uri="http://schemas.openxmlformats.org/drawingml/2006/table">
            <a:tbl>
              <a:tblPr/>
              <a:tblGrid>
                <a:gridCol w="1111377">
                  <a:extLst>
                    <a:ext uri="{9D8B030D-6E8A-4147-A177-3AD203B41FA5}">
                      <a16:colId xmlns:a16="http://schemas.microsoft.com/office/drawing/2014/main" val="2800215455"/>
                    </a:ext>
                  </a:extLst>
                </a:gridCol>
                <a:gridCol w="941727">
                  <a:extLst>
                    <a:ext uri="{9D8B030D-6E8A-4147-A177-3AD203B41FA5}">
                      <a16:colId xmlns:a16="http://schemas.microsoft.com/office/drawing/2014/main" val="17261726"/>
                    </a:ext>
                  </a:extLst>
                </a:gridCol>
                <a:gridCol w="1204856">
                  <a:extLst>
                    <a:ext uri="{9D8B030D-6E8A-4147-A177-3AD203B41FA5}">
                      <a16:colId xmlns:a16="http://schemas.microsoft.com/office/drawing/2014/main" val="1626212435"/>
                    </a:ext>
                  </a:extLst>
                </a:gridCol>
                <a:gridCol w="1111377">
                  <a:extLst>
                    <a:ext uri="{9D8B030D-6E8A-4147-A177-3AD203B41FA5}">
                      <a16:colId xmlns:a16="http://schemas.microsoft.com/office/drawing/2014/main" val="3553446159"/>
                    </a:ext>
                  </a:extLst>
                </a:gridCol>
                <a:gridCol w="1080217">
                  <a:extLst>
                    <a:ext uri="{9D8B030D-6E8A-4147-A177-3AD203B41FA5}">
                      <a16:colId xmlns:a16="http://schemas.microsoft.com/office/drawing/2014/main" val="2178318843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361649546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557755432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456908308"/>
                    </a:ext>
                  </a:extLst>
                </a:gridCol>
              </a:tblGrid>
              <a:tr h="301334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Counter Party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2696"/>
                  </a:ext>
                </a:extLst>
              </a:tr>
              <a:tr h="26366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January 2021 UDAOPT &amp; UDAOBL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417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8741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496953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842840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18924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210883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492861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8800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218,577,111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200,056,047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191,101,534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182,692,772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174,481,586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167,148,115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160,784,260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2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38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C5F4-AFB7-49ED-911F-FA11EAC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/>
              <a:t>Aug- 50%, 60%, 70%, 80% &amp; 90% Scalar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A3987-B238-4B82-8DE1-26A383729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43306A-7955-482E-A113-203EC353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12724"/>
              </p:ext>
            </p:extLst>
          </p:nvPr>
        </p:nvGraphicFramePr>
        <p:xfrm>
          <a:off x="304800" y="847724"/>
          <a:ext cx="8534401" cy="2581279"/>
        </p:xfrm>
        <a:graphic>
          <a:graphicData uri="http://schemas.openxmlformats.org/drawingml/2006/table">
            <a:tbl>
              <a:tblPr/>
              <a:tblGrid>
                <a:gridCol w="947880">
                  <a:extLst>
                    <a:ext uri="{9D8B030D-6E8A-4147-A177-3AD203B41FA5}">
                      <a16:colId xmlns:a16="http://schemas.microsoft.com/office/drawing/2014/main" val="1997402715"/>
                    </a:ext>
                  </a:extLst>
                </a:gridCol>
                <a:gridCol w="947880">
                  <a:extLst>
                    <a:ext uri="{9D8B030D-6E8A-4147-A177-3AD203B41FA5}">
                      <a16:colId xmlns:a16="http://schemas.microsoft.com/office/drawing/2014/main" val="2334988340"/>
                    </a:ext>
                  </a:extLst>
                </a:gridCol>
                <a:gridCol w="1212728">
                  <a:extLst>
                    <a:ext uri="{9D8B030D-6E8A-4147-A177-3AD203B41FA5}">
                      <a16:colId xmlns:a16="http://schemas.microsoft.com/office/drawing/2014/main" val="3179567555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3623109380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1077059619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2333600157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4247160801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856146648"/>
                    </a:ext>
                  </a:extLst>
                </a:gridCol>
              </a:tblGrid>
              <a:tr h="299278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79975"/>
                  </a:ext>
                </a:extLst>
              </a:tr>
              <a:tr h="26186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August 2021 UDAOPT &amp; UDAOBL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70065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5242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2252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65594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6440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38608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647949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67598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222,159,396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205,270,370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196,731,372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188,397,997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180,151,515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172,941,685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166,848,476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803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B05935-AD20-4DF9-A8A6-26EC0A0B3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2046"/>
              </p:ext>
            </p:extLst>
          </p:nvPr>
        </p:nvGraphicFramePr>
        <p:xfrm>
          <a:off x="304800" y="3581400"/>
          <a:ext cx="8534400" cy="2599010"/>
        </p:xfrm>
        <a:graphic>
          <a:graphicData uri="http://schemas.openxmlformats.org/drawingml/2006/table">
            <a:tbl>
              <a:tblPr/>
              <a:tblGrid>
                <a:gridCol w="1111377">
                  <a:extLst>
                    <a:ext uri="{9D8B030D-6E8A-4147-A177-3AD203B41FA5}">
                      <a16:colId xmlns:a16="http://schemas.microsoft.com/office/drawing/2014/main" val="2800215455"/>
                    </a:ext>
                  </a:extLst>
                </a:gridCol>
                <a:gridCol w="941727">
                  <a:extLst>
                    <a:ext uri="{9D8B030D-6E8A-4147-A177-3AD203B41FA5}">
                      <a16:colId xmlns:a16="http://schemas.microsoft.com/office/drawing/2014/main" val="17261726"/>
                    </a:ext>
                  </a:extLst>
                </a:gridCol>
                <a:gridCol w="1204856">
                  <a:extLst>
                    <a:ext uri="{9D8B030D-6E8A-4147-A177-3AD203B41FA5}">
                      <a16:colId xmlns:a16="http://schemas.microsoft.com/office/drawing/2014/main" val="1626212435"/>
                    </a:ext>
                  </a:extLst>
                </a:gridCol>
                <a:gridCol w="1111377">
                  <a:extLst>
                    <a:ext uri="{9D8B030D-6E8A-4147-A177-3AD203B41FA5}">
                      <a16:colId xmlns:a16="http://schemas.microsoft.com/office/drawing/2014/main" val="3553446159"/>
                    </a:ext>
                  </a:extLst>
                </a:gridCol>
                <a:gridCol w="1080217">
                  <a:extLst>
                    <a:ext uri="{9D8B030D-6E8A-4147-A177-3AD203B41FA5}">
                      <a16:colId xmlns:a16="http://schemas.microsoft.com/office/drawing/2014/main" val="2178318843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361649546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557755432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456908308"/>
                    </a:ext>
                  </a:extLst>
                </a:gridCol>
              </a:tblGrid>
              <a:tr h="301334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Counter Party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2696"/>
                  </a:ext>
                </a:extLst>
              </a:tr>
              <a:tr h="26366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August 2021 UDAOPT &amp; UDAOBL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417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8741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496953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842840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18924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210883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492861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8800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222,159,396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205,270,370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196,731,372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188,397,997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180,151,515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172,941,685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166,848,476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2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27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17E3-AC85-4194-94FC-39E72BDB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 Option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49AD-8ED0-465A-A543-57E76B683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8B47BC-31BE-4C59-AB55-CB8FF7845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3" t="23821" r="16667" b="11501"/>
          <a:stretch/>
        </p:blipFill>
        <p:spPr>
          <a:xfrm>
            <a:off x="990600" y="1386682"/>
            <a:ext cx="6906188" cy="37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D54D-A45D-4DCD-88F6-8478512B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 Option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3942F-4F3F-4EA0-B76C-422497D7B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711A35-0262-4375-A620-E57CCA925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685799"/>
            <a:ext cx="5410200" cy="572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34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C5F4-AFB7-49ED-911F-FA11EAC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1143000"/>
          </a:xfrm>
        </p:spPr>
        <p:txBody>
          <a:bodyPr/>
          <a:lstStyle/>
          <a:p>
            <a:r>
              <a:rPr lang="en-US" dirty="0"/>
              <a:t>Jan- 50%, 60%, 70%, 80% &amp; 90% Scalar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A3987-B238-4B82-8DE1-26A383729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643306A-7955-482E-A113-203EC353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0172"/>
              </p:ext>
            </p:extLst>
          </p:nvPr>
        </p:nvGraphicFramePr>
        <p:xfrm>
          <a:off x="304800" y="847724"/>
          <a:ext cx="8534401" cy="2581279"/>
        </p:xfrm>
        <a:graphic>
          <a:graphicData uri="http://schemas.openxmlformats.org/drawingml/2006/table">
            <a:tbl>
              <a:tblPr/>
              <a:tblGrid>
                <a:gridCol w="947880">
                  <a:extLst>
                    <a:ext uri="{9D8B030D-6E8A-4147-A177-3AD203B41FA5}">
                      <a16:colId xmlns:a16="http://schemas.microsoft.com/office/drawing/2014/main" val="1997402715"/>
                    </a:ext>
                  </a:extLst>
                </a:gridCol>
                <a:gridCol w="947880">
                  <a:extLst>
                    <a:ext uri="{9D8B030D-6E8A-4147-A177-3AD203B41FA5}">
                      <a16:colId xmlns:a16="http://schemas.microsoft.com/office/drawing/2014/main" val="2334988340"/>
                    </a:ext>
                  </a:extLst>
                </a:gridCol>
                <a:gridCol w="1212728">
                  <a:extLst>
                    <a:ext uri="{9D8B030D-6E8A-4147-A177-3AD203B41FA5}">
                      <a16:colId xmlns:a16="http://schemas.microsoft.com/office/drawing/2014/main" val="3179567555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3623109380"/>
                    </a:ext>
                  </a:extLst>
                </a:gridCol>
                <a:gridCol w="1035001">
                  <a:extLst>
                    <a:ext uri="{9D8B030D-6E8A-4147-A177-3AD203B41FA5}">
                      <a16:colId xmlns:a16="http://schemas.microsoft.com/office/drawing/2014/main" val="1077059619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2333600157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4247160801"/>
                    </a:ext>
                  </a:extLst>
                </a:gridCol>
                <a:gridCol w="1118637">
                  <a:extLst>
                    <a:ext uri="{9D8B030D-6E8A-4147-A177-3AD203B41FA5}">
                      <a16:colId xmlns:a16="http://schemas.microsoft.com/office/drawing/2014/main" val="856146648"/>
                    </a:ext>
                  </a:extLst>
                </a:gridCol>
              </a:tblGrid>
              <a:tr h="299278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79975"/>
                  </a:ext>
                </a:extLst>
              </a:tr>
              <a:tr h="26186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January UDAOPT, UDAOBL, RTOBL, RTOBLLO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70065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45242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52252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965594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64407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338608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647949"/>
                  </a:ext>
                </a:extLst>
              </a:tr>
              <a:tr h="26186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67598"/>
                  </a:ext>
                </a:extLst>
              </a:tr>
              <a:tr h="249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218,577,111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200,056,047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189,241,072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179,549,110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170,036,491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160,670,765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151,334,981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8035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CB05935-AD20-4DF9-A8A6-26EC0A0B3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23157"/>
              </p:ext>
            </p:extLst>
          </p:nvPr>
        </p:nvGraphicFramePr>
        <p:xfrm>
          <a:off x="304800" y="3581400"/>
          <a:ext cx="8534400" cy="2599010"/>
        </p:xfrm>
        <a:graphic>
          <a:graphicData uri="http://schemas.openxmlformats.org/drawingml/2006/table">
            <a:tbl>
              <a:tblPr/>
              <a:tblGrid>
                <a:gridCol w="1111377">
                  <a:extLst>
                    <a:ext uri="{9D8B030D-6E8A-4147-A177-3AD203B41FA5}">
                      <a16:colId xmlns:a16="http://schemas.microsoft.com/office/drawing/2014/main" val="2800215455"/>
                    </a:ext>
                  </a:extLst>
                </a:gridCol>
                <a:gridCol w="941727">
                  <a:extLst>
                    <a:ext uri="{9D8B030D-6E8A-4147-A177-3AD203B41FA5}">
                      <a16:colId xmlns:a16="http://schemas.microsoft.com/office/drawing/2014/main" val="17261726"/>
                    </a:ext>
                  </a:extLst>
                </a:gridCol>
                <a:gridCol w="1204856">
                  <a:extLst>
                    <a:ext uri="{9D8B030D-6E8A-4147-A177-3AD203B41FA5}">
                      <a16:colId xmlns:a16="http://schemas.microsoft.com/office/drawing/2014/main" val="1626212435"/>
                    </a:ext>
                  </a:extLst>
                </a:gridCol>
                <a:gridCol w="1111377">
                  <a:extLst>
                    <a:ext uri="{9D8B030D-6E8A-4147-A177-3AD203B41FA5}">
                      <a16:colId xmlns:a16="http://schemas.microsoft.com/office/drawing/2014/main" val="3553446159"/>
                    </a:ext>
                  </a:extLst>
                </a:gridCol>
                <a:gridCol w="1080217">
                  <a:extLst>
                    <a:ext uri="{9D8B030D-6E8A-4147-A177-3AD203B41FA5}">
                      <a16:colId xmlns:a16="http://schemas.microsoft.com/office/drawing/2014/main" val="2178318843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361649546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1557755432"/>
                    </a:ext>
                  </a:extLst>
                </a:gridCol>
                <a:gridCol w="1028282">
                  <a:extLst>
                    <a:ext uri="{9D8B030D-6E8A-4147-A177-3AD203B41FA5}">
                      <a16:colId xmlns:a16="http://schemas.microsoft.com/office/drawing/2014/main" val="456908308"/>
                    </a:ext>
                  </a:extLst>
                </a:gridCol>
              </a:tblGrid>
              <a:tr h="301334">
                <a:tc gridSpan="8"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Counter Party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2696"/>
                  </a:ext>
                </a:extLst>
              </a:tr>
              <a:tr h="26366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January UDAOPT, UDAOBL, RTOBL, RTOBLLO Adjustment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0417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Remove Auctions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Percent adj.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Percent adj.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8741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496953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842840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18924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210883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492861"/>
                  </a:ext>
                </a:extLst>
              </a:tr>
              <a:tr h="263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88006"/>
                  </a:ext>
                </a:extLst>
              </a:tr>
              <a:tr h="251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MMATOT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218,577,111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200,056,047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189,241,072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179,549,110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170,036,491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160,670,765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151,334,981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2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464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19760</TotalTime>
  <Words>1315</Words>
  <Application>Microsoft Office PowerPoint</Application>
  <PresentationFormat>On-screen Show (4:3)</PresentationFormat>
  <Paragraphs>560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Request for Data</vt:lpstr>
      <vt:lpstr>Formula Change NP 9.19.1 Option 1</vt:lpstr>
      <vt:lpstr>Formula Change NP 9.19.1 Option 1</vt:lpstr>
      <vt:lpstr>Jan- 50%, 60%, 70%, 80% &amp; 90% Scalar Scenarios</vt:lpstr>
      <vt:lpstr>Aug- 50%, 60%, 70%, 80% &amp; 90% Scalar Scenarios</vt:lpstr>
      <vt:lpstr>Formula Change NP 9.19.1 Option 2</vt:lpstr>
      <vt:lpstr>Formula Change NP 9.19.1 Option 2</vt:lpstr>
      <vt:lpstr>Jan- 50%, 60%, 70%, 80% &amp; 90% Scalar Scenarios</vt:lpstr>
      <vt:lpstr>Aug- 50%, 60%, 70%, 80% &amp; 90% Scalar Scenarios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390</cp:revision>
  <cp:lastPrinted>2016-01-21T20:53:15Z</cp:lastPrinted>
  <dcterms:created xsi:type="dcterms:W3CDTF">2016-01-21T15:20:31Z</dcterms:created>
  <dcterms:modified xsi:type="dcterms:W3CDTF">2022-04-12T21:27:21Z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