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2"/>
  </p:notesMasterIdLst>
  <p:handoutMasterIdLst>
    <p:handoutMasterId r:id="rId13"/>
  </p:handoutMasterIdLst>
  <p:sldIdLst>
    <p:sldId id="260" r:id="rId5"/>
    <p:sldId id="369" r:id="rId6"/>
    <p:sldId id="294" r:id="rId7"/>
    <p:sldId id="345" r:id="rId8"/>
    <p:sldId id="367" r:id="rId9"/>
    <p:sldId id="368" r:id="rId10"/>
    <p:sldId id="350"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4/8/2022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4/8/2022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2702796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893171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783721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314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March 2022</a:t>
            </a:r>
          </a:p>
        </p:txBody>
      </p:sp>
    </p:spTree>
    <p:extLst>
      <p:ext uri="{BB962C8B-B14F-4D97-AF65-F5344CB8AC3E}">
        <p14:creationId xmlns:p14="http://schemas.microsoft.com/office/powerpoint/2010/main" val="1070963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91361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52945012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4: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April 13,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With Opposing Votes (Vote):</a:t>
            </a:r>
          </a:p>
          <a:p>
            <a:r>
              <a:rPr lang="en-US" b="0" dirty="0"/>
              <a:t>NPRR1112, Reduction of Unsecured Credit Limits – URGENT [Joint Sponsors]*</a:t>
            </a:r>
            <a:endParaRPr lang="en-US" dirty="0"/>
          </a:p>
          <a:p>
            <a:pPr lvl="1"/>
            <a:endParaRPr lang="en-US" dirty="0"/>
          </a:p>
          <a:p>
            <a:r>
              <a:rPr lang="en-US" b="0" dirty="0"/>
              <a:t>NPRR1124, Recovering Actual Fuel Costs through RUC Guarantee – URGENT [ERCOT]*</a:t>
            </a:r>
          </a:p>
          <a:p>
            <a:endParaRPr lang="en-US" b="0" dirty="0"/>
          </a:p>
          <a:p>
            <a:r>
              <a:rPr lang="en-US" b="0" dirty="0"/>
              <a:t>NPRR1125, Use of Financial Security for Securitization Default Charge and Securitization Uplift Charge Invoices and Escrow Deposit Requests – URGENT [ERCOT]*</a:t>
            </a:r>
          </a:p>
          <a:p>
            <a:pPr lvl="1"/>
            <a:endParaRPr lang="en-US" dirty="0"/>
          </a:p>
          <a:p>
            <a:pPr lvl="1"/>
            <a:endParaRPr lang="en-US" dirty="0"/>
          </a:p>
          <a:p>
            <a:pPr lvl="1"/>
            <a:endParaRPr lang="en-US" dirty="0"/>
          </a:p>
          <a:p>
            <a:pPr marL="457200" lvl="1" indent="0">
              <a:buNone/>
            </a:pPr>
            <a:endParaRPr lang="en-US" sz="1200" dirty="0"/>
          </a:p>
          <a:p>
            <a:pPr marL="0" indent="0">
              <a:buNone/>
            </a:pPr>
            <a:r>
              <a:rPr lang="en-US" sz="1600" i="1" dirty="0">
                <a:solidFill>
                  <a:prstClr val="black"/>
                </a:solidFill>
                <a:latin typeface="Arial" panose="020B0604020202020204" pitchFamily="34" charset="0"/>
                <a:cs typeface="Arial" panose="020B0604020202020204" pitchFamily="34" charset="0"/>
              </a:rPr>
              <a:t>(* denotes no impact)</a:t>
            </a:r>
            <a:endParaRPr lang="en-US" sz="1800" dirty="0">
              <a:solidFill>
                <a:prstClr val="black"/>
              </a:solidFill>
              <a:latin typeface="Arial" panose="020B0604020202020204" pitchFamily="34" charset="0"/>
              <a:cs typeface="Arial" panose="020B0604020202020204" pitchFamily="34" charset="0"/>
            </a:endParaRPr>
          </a:p>
          <a:p>
            <a:pPr lvl="1"/>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NPRR1112, Reduction of Unsecured Credit Limits – URGENT [Joint Sponsors]</a:t>
            </a:r>
            <a:endParaRPr lang="en-US" sz="1800" dirty="0"/>
          </a:p>
        </p:txBody>
      </p:sp>
      <p:sp>
        <p:nvSpPr>
          <p:cNvPr id="14339" name="Rectangle 2"/>
          <p:cNvSpPr>
            <a:spLocks noChangeArrowheads="1"/>
          </p:cNvSpPr>
          <p:nvPr/>
        </p:nvSpPr>
        <p:spPr bwMode="auto">
          <a:xfrm>
            <a:off x="140680" y="774492"/>
            <a:ext cx="8637563"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June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reduces Unsecured Credit Limits from $50M to $30M within paragraph (2) of Section 16.11.2, Requirements for Setting a Counter-Party’s Unsecured Credit Limit.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3/9/22, PRS unanimously voted via roll call to recommend approval of NPRR1112 as amended by the 2/16/22 Credit WG comments.  On 4/6/22, PRS voted via roll call to grant NPRR1112 Urgent status and to endorse and forward to TAC the 3/9/22 PRS Report and Revised Impact Analysis for NPRR1112.  There were two opposing votes from the Consumer (Residential Consumer) and Independent Power Marketer (IPM) (EDF Trading) Market Segments and five abstentions from the Cooperative (2) (Golden Spread, LCRA), Independent Generator (2) (Luminant, Calpine), and Independent Retail Electric Provider (IREP) (Just Energy) Market Segments.</a:t>
            </a:r>
          </a:p>
          <a:p>
            <a:pPr marL="228600" marR="0">
              <a:spcBef>
                <a:spcPts val="0"/>
              </a:spcBef>
              <a:spcAft>
                <a:spcPts val="0"/>
              </a:spcAft>
            </a:pPr>
            <a:r>
              <a:rPr lang="en-US" sz="1800" b="1" dirty="0">
                <a:effectLst/>
                <a:latin typeface="+mn-lt"/>
                <a:ea typeface="Times New Roman" panose="02020603050405020304" pitchFamily="18" charset="0"/>
              </a:rPr>
              <a:t>Credit WG Review:</a:t>
            </a:r>
            <a:r>
              <a:rPr lang="en-US" sz="1800" dirty="0">
                <a:effectLst/>
                <a:latin typeface="+mn-lt"/>
                <a:ea typeface="Times New Roman" panose="02020603050405020304" pitchFamily="18" charset="0"/>
              </a:rPr>
              <a:t>  See 3/15/22 Credit WG comments</a:t>
            </a:r>
          </a:p>
        </p:txBody>
      </p:sp>
    </p:spTree>
    <p:extLst>
      <p:ext uri="{BB962C8B-B14F-4D97-AF65-F5344CB8AC3E}">
        <p14:creationId xmlns:p14="http://schemas.microsoft.com/office/powerpoint/2010/main" val="1541309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NPRR1124, Recovering Actual Fuel Costs through RUC Guarantee – URGENT [ERCOT]</a:t>
            </a:r>
            <a:endParaRPr lang="en-US" sz="1800" dirty="0"/>
          </a:p>
        </p:txBody>
      </p:sp>
      <p:sp>
        <p:nvSpPr>
          <p:cNvPr id="14339" name="Rectangle 2"/>
          <p:cNvSpPr>
            <a:spLocks noChangeArrowheads="1"/>
          </p:cNvSpPr>
          <p:nvPr/>
        </p:nvSpPr>
        <p:spPr bwMode="auto">
          <a:xfrm>
            <a:off x="190500" y="774492"/>
            <a:ext cx="8612307"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June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ensures Generation Resources recover their actual fuel costs when instructed to start due to a RUC.  Specifically, this NPRR sets the Startup Price per start (SUPR) and the Minimum-Energy Price (MEPR), as defined in paragraph (6) of Section 5.7.1.1, RUC Guarantee, to the Startup Cap (SUCAP) and the Minimum-Energy Cap (MECAP), respectively, utilizing the actual approved fuel price paid.  </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4/6/22, PRS voted via roll call to grant NPRR1124 Urgent status; to recommend approval of NPRR1124 as submitted; and to forward to TAC NPRR1124 and the Impact Analysis.  There were three opposing votes from the Consumer (Occidental, City of Eastland, Residential Consumer) Market Segment, and four abstentions from the Cooperative (Fayette), Independent Generator (Enel Green Power), IPM (Tenaska), and Municipal (Kerrville PUB) Market Segments.  </a:t>
            </a:r>
          </a:p>
          <a:p>
            <a:pPr marL="228600" marR="0">
              <a:spcBef>
                <a:spcPts val="0"/>
              </a:spcBef>
              <a:spcAft>
                <a:spcPts val="0"/>
              </a:spcAft>
            </a:pPr>
            <a:r>
              <a:rPr lang="en-US" sz="1800" b="1" dirty="0">
                <a:effectLst/>
                <a:latin typeface="+mn-lt"/>
                <a:ea typeface="Times New Roman" panose="02020603050405020304" pitchFamily="18" charset="0"/>
              </a:rPr>
              <a:t>Credit WG Review:</a:t>
            </a:r>
            <a:r>
              <a:rPr lang="en-US" sz="1800" dirty="0">
                <a:effectLst/>
                <a:latin typeface="+mn-lt"/>
                <a:ea typeface="Times New Roman" panose="02020603050405020304" pitchFamily="18" charset="0"/>
              </a:rPr>
              <a:t>  </a:t>
            </a:r>
            <a:r>
              <a:rPr lang="en-US" sz="1800" dirty="0">
                <a:effectLst/>
                <a:highlight>
                  <a:srgbClr val="FFFF00"/>
                </a:highlight>
                <a:latin typeface="+mn-lt"/>
                <a:ea typeface="Times New Roman" panose="02020603050405020304" pitchFamily="18" charset="0"/>
              </a:rPr>
              <a:t>Pending</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2579815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NPRR1125, Use of Financial Security for Securitization Default Charge and Securitization Uplift Charge Invoices and Escrow Deposit Requests – URGENT [ERCOT]</a:t>
            </a:r>
            <a:endParaRPr lang="en-US" sz="1600" dirty="0"/>
          </a:p>
        </p:txBody>
      </p:sp>
      <p:sp>
        <p:nvSpPr>
          <p:cNvPr id="14339" name="Rectangle 2"/>
          <p:cNvSpPr>
            <a:spLocks noChangeArrowheads="1"/>
          </p:cNvSpPr>
          <p:nvPr/>
        </p:nvSpPr>
        <p:spPr bwMode="auto">
          <a:xfrm>
            <a:off x="190500" y="774492"/>
            <a:ext cx="861230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June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(There are no additional impacts beyond what was captured in the Impact Analyses for NPRR1103, Securitization – PURA Subchapter M Default Charges, and NPRR1114, Securitization – PURA Subchapter N Uplift Charges)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clarifies that in the event of a Payment Default with respect to either Public Utility Regulatory Act (PURA) Subchapter M Securitization Default Charges, or PURA Subchapter N Securitization Uplift Charges, ERCOT may utilize available Financial Security held with respect to other ERCOT market activities.  In the event of concurrent Payment Defaults for either Invoices or escrow deposit requests, this NPRR also specifies the prioritization for the application of Financial Security to these defaults.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4/6/22, PRS voted via roll call to grant NPRR1125 Urgent status and to recommend approval of NPRR1125 as submitted and to forward to TAC NPRR1125 and the Impact Analysis.  There was one opposing vote from the Consumer (Dual Drive Technologies) Market Segment and two abstentions from the Cooperative (Fayette) and Municipal (Kerrville PUB) Market Segments.</a:t>
            </a:r>
          </a:p>
          <a:p>
            <a:pPr marL="228600" marR="0">
              <a:spcBef>
                <a:spcPts val="0"/>
              </a:spcBef>
              <a:spcAft>
                <a:spcPts val="0"/>
              </a:spcAft>
            </a:pPr>
            <a:r>
              <a:rPr lang="en-US" sz="1800" b="1" dirty="0">
                <a:effectLst/>
                <a:latin typeface="+mn-lt"/>
                <a:ea typeface="Times New Roman" panose="02020603050405020304" pitchFamily="18" charset="0"/>
              </a:rPr>
              <a:t>Credit WG Review:</a:t>
            </a:r>
            <a:r>
              <a:rPr lang="en-US" sz="1800" dirty="0">
                <a:effectLst/>
                <a:latin typeface="+mn-lt"/>
                <a:ea typeface="Times New Roman" panose="02020603050405020304" pitchFamily="18" charset="0"/>
              </a:rPr>
              <a:t>  </a:t>
            </a:r>
            <a:r>
              <a:rPr lang="en-US" sz="1800" dirty="0">
                <a:effectLst/>
                <a:highlight>
                  <a:srgbClr val="FFFF00"/>
                </a:highlight>
                <a:latin typeface="+mn-lt"/>
                <a:ea typeface="Times New Roman" panose="02020603050405020304" pitchFamily="18" charset="0"/>
              </a:rPr>
              <a:t>Pending</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2639612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4/5 – 4/7</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SCR814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SCR814</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(NPRR863 FFR)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DB66D30A-5487-421A-AF14-94F22B0D24BF}"/>
              </a:ext>
            </a:extLst>
          </p:cNvPr>
          <p:cNvSpPr txBox="1"/>
          <p:nvPr/>
        </p:nvSpPr>
        <p:spPr>
          <a:xfrm>
            <a:off x="4201451" y="1357965"/>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6" name="TextBox 15">
            <a:extLst>
              <a:ext uri="{FF2B5EF4-FFF2-40B4-BE49-F238E27FC236}">
                <a16:creationId xmlns:a16="http://schemas.microsoft.com/office/drawing/2014/main" id="{30D129D9-5EC9-4C95-AE8F-C1AA796BE5ED}"/>
              </a:ext>
            </a:extLst>
          </p:cNvPr>
          <p:cNvSpPr txBox="1"/>
          <p:nvPr/>
        </p:nvSpPr>
        <p:spPr>
          <a:xfrm>
            <a:off x="4201450" y="2018757"/>
            <a:ext cx="370549"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31636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0" name="TextBox 12">
            <a:extLst>
              <a:ext uri="{FF2B5EF4-FFF2-40B4-BE49-F238E27FC236}">
                <a16:creationId xmlns:a16="http://schemas.microsoft.com/office/drawing/2014/main" id="{90D0A3E3-81C0-4479-B6A5-5D45DF0A83DC}"/>
              </a:ext>
            </a:extLst>
          </p:cNvPr>
          <p:cNvSpPr txBox="1">
            <a:spLocks noChangeArrowheads="1"/>
          </p:cNvSpPr>
          <p:nvPr/>
        </p:nvSpPr>
        <p:spPr bwMode="auto">
          <a:xfrm>
            <a:off x="7461444" y="3251537"/>
            <a:ext cx="1522276" cy="101566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ECRS project started in 1/2022 with a go-live target prior to the EMS Freeze</a:t>
            </a:r>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7315200" y="4567535"/>
            <a:ext cx="1674676"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Mid-2023 – Mid-2024</a:t>
            </a:r>
          </a:p>
        </p:txBody>
      </p:sp>
      <p:sp>
        <p:nvSpPr>
          <p:cNvPr id="31" name="TextBox 30">
            <a:extLst>
              <a:ext uri="{FF2B5EF4-FFF2-40B4-BE49-F238E27FC236}">
                <a16:creationId xmlns:a16="http://schemas.microsoft.com/office/drawing/2014/main" id="{FAFD570D-FC2B-499D-ABED-C30625E18FC6}"/>
              </a:ext>
            </a:extLst>
          </p:cNvPr>
          <p:cNvSpPr txBox="1"/>
          <p:nvPr/>
        </p:nvSpPr>
        <p:spPr>
          <a:xfrm>
            <a:off x="7119435" y="135916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597760"/>
            <a:ext cx="2505302"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p:txBody>
      </p:sp>
      <p:sp>
        <p:nvSpPr>
          <p:cNvPr id="34" name="TextBox 12">
            <a:extLst>
              <a:ext uri="{FF2B5EF4-FFF2-40B4-BE49-F238E27FC236}">
                <a16:creationId xmlns:a16="http://schemas.microsoft.com/office/drawing/2014/main" id="{CE0C8AE6-860B-445E-B2AB-379DA8C8C9D5}"/>
              </a:ext>
            </a:extLst>
          </p:cNvPr>
          <p:cNvSpPr txBox="1">
            <a:spLocks noChangeArrowheads="1"/>
          </p:cNvSpPr>
          <p:nvPr/>
        </p:nvSpPr>
        <p:spPr bwMode="auto">
          <a:xfrm>
            <a:off x="7465199" y="2487049"/>
            <a:ext cx="1522277"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SCR789 Ph2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Late 2022</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879, 885, 904, 918, 930, 935(b), 936, 941, 945, 962, 965, 1004, 1006, 1019, 1023, 1030, 1032, 1034, 1040, 1057                  SCRs: 799, 805, 812                Market Guides: PGRR066, PGRR076       Other Binding Docs: OBDRR009</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5" name="TextBox 34">
            <a:extLst>
              <a:ext uri="{FF2B5EF4-FFF2-40B4-BE49-F238E27FC236}">
                <a16:creationId xmlns:a16="http://schemas.microsoft.com/office/drawing/2014/main" id="{3860C0A6-4EEB-4927-A324-0A45CB5BF0F1}"/>
              </a:ext>
            </a:extLst>
          </p:cNvPr>
          <p:cNvSpPr txBox="1"/>
          <p:nvPr/>
        </p:nvSpPr>
        <p:spPr>
          <a:xfrm>
            <a:off x="5701756" y="135433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cxnSp>
        <p:nvCxnSpPr>
          <p:cNvPr id="5" name="Straight Arrow Connector 4">
            <a:extLst>
              <a:ext uri="{FF2B5EF4-FFF2-40B4-BE49-F238E27FC236}">
                <a16:creationId xmlns:a16="http://schemas.microsoft.com/office/drawing/2014/main" id="{51705076-8BBB-4C3B-AF58-4D1547B6A928}"/>
              </a:ext>
            </a:extLst>
          </p:cNvPr>
          <p:cNvCxnSpPr/>
          <p:nvPr/>
        </p:nvCxnSpPr>
        <p:spPr>
          <a:xfrm>
            <a:off x="2667000" y="1618328"/>
            <a:ext cx="776195" cy="8620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419778"/>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9374</TotalTime>
  <Words>1109</Words>
  <Application>Microsoft Office PowerPoint</Application>
  <PresentationFormat>On-screen Show (4:3)</PresentationFormat>
  <Paragraphs>166</Paragraphs>
  <Slides>7</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Courier New</vt:lpstr>
      <vt:lpstr>Wingdings</vt:lpstr>
      <vt:lpstr>Custom Design</vt:lpstr>
      <vt:lpstr>Office Theme</vt:lpstr>
      <vt:lpstr>PowerPoint Presentation</vt:lpstr>
      <vt:lpstr>Summary of PRS Update</vt:lpstr>
      <vt:lpstr>Appendix</vt:lpstr>
      <vt:lpstr>NPRR1112, Reduction of Unsecured Credit Limits – URGENT [Joint Sponsors]</vt:lpstr>
      <vt:lpstr>NPRR1124, Recovering Actual Fuel Costs through RUC Guarantee – URGENT [ERCOT]</vt:lpstr>
      <vt:lpstr>NPRR1125, Use of Financial Security for Securitization Default Charge and Securitization Uplift Charge Invoices and Escrow Deposit Requests – URGENT [ERCOT]</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578</cp:revision>
  <cp:lastPrinted>2013-01-30T23:16:36Z</cp:lastPrinted>
  <dcterms:created xsi:type="dcterms:W3CDTF">2010-04-12T23:12:02Z</dcterms:created>
  <dcterms:modified xsi:type="dcterms:W3CDTF">2022-04-08T20:02:01Z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