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0" r:id="rId4"/>
  </p:sldMasterIdLst>
  <p:sldIdLst>
    <p:sldId id="256" r:id="rId5"/>
    <p:sldId id="257" r:id="rId6"/>
    <p:sldId id="267" r:id="rId7"/>
    <p:sldId id="262" r:id="rId8"/>
    <p:sldId id="266" r:id="rId9"/>
    <p:sldId id="259" r:id="rId10"/>
    <p:sldId id="265" r:id="rId11"/>
    <p:sldId id="263" r:id="rId12"/>
    <p:sldId id="260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urendran, Resmi SENA-STX/A/7" userId="52accb71-ece2-4667-b0bc-23b238a51097" providerId="ADAL" clId="{2EBDA21C-4EE5-4D5D-9581-0BBBB9870445}"/>
    <pc:docChg chg="undo custSel modSld">
      <pc:chgData name="Surendran, Resmi SENA-STX/A/7" userId="52accb71-ece2-4667-b0bc-23b238a51097" providerId="ADAL" clId="{2EBDA21C-4EE5-4D5D-9581-0BBBB9870445}" dt="2022-04-11T23:43:00.206" v="95" actId="14100"/>
      <pc:docMkLst>
        <pc:docMk/>
      </pc:docMkLst>
      <pc:sldChg chg="modSp mod">
        <pc:chgData name="Surendran, Resmi SENA-STX/A/7" userId="52accb71-ece2-4667-b0bc-23b238a51097" providerId="ADAL" clId="{2EBDA21C-4EE5-4D5D-9581-0BBBB9870445}" dt="2022-04-11T23:33:01.571" v="0" actId="20577"/>
        <pc:sldMkLst>
          <pc:docMk/>
          <pc:sldMk cId="333387915" sldId="257"/>
        </pc:sldMkLst>
        <pc:spChg chg="mod">
          <ac:chgData name="Surendran, Resmi SENA-STX/A/7" userId="52accb71-ece2-4667-b0bc-23b238a51097" providerId="ADAL" clId="{2EBDA21C-4EE5-4D5D-9581-0BBBB9870445}" dt="2022-04-11T23:33:01.571" v="0" actId="20577"/>
          <ac:spMkLst>
            <pc:docMk/>
            <pc:sldMk cId="333387915" sldId="257"/>
            <ac:spMk id="3" creationId="{F68F564F-A32A-47D1-911B-E1EE4EFCF616}"/>
          </ac:spMkLst>
        </pc:spChg>
      </pc:sldChg>
      <pc:sldChg chg="modSp mod">
        <pc:chgData name="Surendran, Resmi SENA-STX/A/7" userId="52accb71-ece2-4667-b0bc-23b238a51097" providerId="ADAL" clId="{2EBDA21C-4EE5-4D5D-9581-0BBBB9870445}" dt="2022-04-11T23:41:48.874" v="80" actId="255"/>
        <pc:sldMkLst>
          <pc:docMk/>
          <pc:sldMk cId="3452119403" sldId="259"/>
        </pc:sldMkLst>
        <pc:spChg chg="mod">
          <ac:chgData name="Surendran, Resmi SENA-STX/A/7" userId="52accb71-ece2-4667-b0bc-23b238a51097" providerId="ADAL" clId="{2EBDA21C-4EE5-4D5D-9581-0BBBB9870445}" dt="2022-04-11T23:40:49.872" v="60" actId="14100"/>
          <ac:spMkLst>
            <pc:docMk/>
            <pc:sldMk cId="3452119403" sldId="259"/>
            <ac:spMk id="2" creationId="{269A2537-D441-4886-9211-5B5476A0366D}"/>
          </ac:spMkLst>
        </pc:spChg>
        <pc:spChg chg="mod">
          <ac:chgData name="Surendran, Resmi SENA-STX/A/7" userId="52accb71-ece2-4667-b0bc-23b238a51097" providerId="ADAL" clId="{2EBDA21C-4EE5-4D5D-9581-0BBBB9870445}" dt="2022-04-11T23:41:48.874" v="80" actId="255"/>
          <ac:spMkLst>
            <pc:docMk/>
            <pc:sldMk cId="3452119403" sldId="259"/>
            <ac:spMk id="3" creationId="{F68F564F-A32A-47D1-911B-E1EE4EFCF616}"/>
          </ac:spMkLst>
        </pc:spChg>
      </pc:sldChg>
      <pc:sldChg chg="modSp mod">
        <pc:chgData name="Surendran, Resmi SENA-STX/A/7" userId="52accb71-ece2-4667-b0bc-23b238a51097" providerId="ADAL" clId="{2EBDA21C-4EE5-4D5D-9581-0BBBB9870445}" dt="2022-04-11T23:38:45.432" v="44"/>
        <pc:sldMkLst>
          <pc:docMk/>
          <pc:sldMk cId="3065972262" sldId="262"/>
        </pc:sldMkLst>
        <pc:spChg chg="mod">
          <ac:chgData name="Surendran, Resmi SENA-STX/A/7" userId="52accb71-ece2-4667-b0bc-23b238a51097" providerId="ADAL" clId="{2EBDA21C-4EE5-4D5D-9581-0BBBB9870445}" dt="2022-04-11T23:38:45.432" v="44"/>
          <ac:spMkLst>
            <pc:docMk/>
            <pc:sldMk cId="3065972262" sldId="262"/>
            <ac:spMk id="3" creationId="{F68F564F-A32A-47D1-911B-E1EE4EFCF616}"/>
          </ac:spMkLst>
        </pc:spChg>
      </pc:sldChg>
      <pc:sldChg chg="modSp mod">
        <pc:chgData name="Surendran, Resmi SENA-STX/A/7" userId="52accb71-ece2-4667-b0bc-23b238a51097" providerId="ADAL" clId="{2EBDA21C-4EE5-4D5D-9581-0BBBB9870445}" dt="2022-04-11T23:43:00.206" v="95" actId="14100"/>
        <pc:sldMkLst>
          <pc:docMk/>
          <pc:sldMk cId="1097572720" sldId="263"/>
        </pc:sldMkLst>
        <pc:spChg chg="mod">
          <ac:chgData name="Surendran, Resmi SENA-STX/A/7" userId="52accb71-ece2-4667-b0bc-23b238a51097" providerId="ADAL" clId="{2EBDA21C-4EE5-4D5D-9581-0BBBB9870445}" dt="2022-04-11T23:43:00.206" v="95" actId="14100"/>
          <ac:spMkLst>
            <pc:docMk/>
            <pc:sldMk cId="1097572720" sldId="263"/>
            <ac:spMk id="3" creationId="{F68F564F-A32A-47D1-911B-E1EE4EFCF616}"/>
          </ac:spMkLst>
        </pc:spChg>
      </pc:sldChg>
      <pc:sldChg chg="modSp mod">
        <pc:chgData name="Surendran, Resmi SENA-STX/A/7" userId="52accb71-ece2-4667-b0bc-23b238a51097" providerId="ADAL" clId="{2EBDA21C-4EE5-4D5D-9581-0BBBB9870445}" dt="2022-04-11T23:39:49.688" v="52" actId="20577"/>
        <pc:sldMkLst>
          <pc:docMk/>
          <pc:sldMk cId="3580396175" sldId="266"/>
        </pc:sldMkLst>
        <pc:spChg chg="mod">
          <ac:chgData name="Surendran, Resmi SENA-STX/A/7" userId="52accb71-ece2-4667-b0bc-23b238a51097" providerId="ADAL" clId="{2EBDA21C-4EE5-4D5D-9581-0BBBB9870445}" dt="2022-04-11T23:39:49.688" v="52" actId="20577"/>
          <ac:spMkLst>
            <pc:docMk/>
            <pc:sldMk cId="3580396175" sldId="266"/>
            <ac:spMk id="3" creationId="{F68F564F-A32A-47D1-911B-E1EE4EFCF616}"/>
          </ac:spMkLst>
        </pc:spChg>
      </pc:sldChg>
      <pc:sldChg chg="modSp mod">
        <pc:chgData name="Surendran, Resmi SENA-STX/A/7" userId="52accb71-ece2-4667-b0bc-23b238a51097" providerId="ADAL" clId="{2EBDA21C-4EE5-4D5D-9581-0BBBB9870445}" dt="2022-04-11T23:33:22.593" v="4" actId="1076"/>
        <pc:sldMkLst>
          <pc:docMk/>
          <pc:sldMk cId="2226528532" sldId="267"/>
        </pc:sldMkLst>
        <pc:spChg chg="mod">
          <ac:chgData name="Surendran, Resmi SENA-STX/A/7" userId="52accb71-ece2-4667-b0bc-23b238a51097" providerId="ADAL" clId="{2EBDA21C-4EE5-4D5D-9581-0BBBB9870445}" dt="2022-04-11T23:33:22.593" v="4" actId="1076"/>
          <ac:spMkLst>
            <pc:docMk/>
            <pc:sldMk cId="2226528532" sldId="267"/>
            <ac:spMk id="3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4/11/2022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52554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4/11/2022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7967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4/11/2022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3883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4/11/2022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7575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4/11/2022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51216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4/11/2022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755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4/11/2022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8008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4/11/2022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5739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4/11/2022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5998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65689093-469E-468C-ABA2-5CF0A6764A51}" type="datetimeFigureOut">
              <a:rPr lang="en-US" smtClean="0"/>
              <a:t>4/11/2022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6850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4/11/2022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3689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65689093-469E-468C-ABA2-5CF0A6764A51}" type="datetimeFigureOut">
              <a:rPr lang="en-US" smtClean="0"/>
              <a:t>4/11/2022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0701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  <p:sldLayoutId id="2147483812" r:id="rId2"/>
    <p:sldLayoutId id="2147483813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9E242A-A689-4DF5-95ED-B6BA05F2E2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9" y="1093788"/>
            <a:ext cx="10506455" cy="2967208"/>
          </a:xfrm>
        </p:spPr>
        <p:txBody>
          <a:bodyPr>
            <a:normAutofit/>
          </a:bodyPr>
          <a:lstStyle/>
          <a:p>
            <a:pPr algn="l"/>
            <a:r>
              <a:rPr lang="en-US" sz="8000" dirty="0"/>
              <a:t>WMS Report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F09D7D-76C4-4ABA-9706-116A5D45E4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921830" y="4619624"/>
            <a:ext cx="5425874" cy="1038225"/>
          </a:xfrm>
        </p:spPr>
        <p:txBody>
          <a:bodyPr>
            <a:normAutofit/>
          </a:bodyPr>
          <a:lstStyle/>
          <a:p>
            <a:pPr algn="r"/>
            <a:r>
              <a:rPr lang="en-US" dirty="0"/>
              <a:t>TAC Meeting – April 2022 </a:t>
            </a:r>
          </a:p>
        </p:txBody>
      </p:sp>
    </p:spTree>
    <p:extLst>
      <p:ext uri="{BB962C8B-B14F-4D97-AF65-F5344CB8AC3E}">
        <p14:creationId xmlns:p14="http://schemas.microsoft.com/office/powerpoint/2010/main" val="18727703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9A2537-D441-4886-9211-5B5476A03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53397"/>
            <a:ext cx="10515600" cy="1273233"/>
          </a:xfrm>
        </p:spPr>
        <p:txBody>
          <a:bodyPr>
            <a:normAutofit/>
          </a:bodyPr>
          <a:lstStyle/>
          <a:p>
            <a:r>
              <a:rPr lang="en-US" dirty="0"/>
              <a:t>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8F564F-A32A-47D1-911B-E1EE4EFCF6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38325"/>
            <a:ext cx="10515600" cy="4333875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800" dirty="0"/>
              <a:t> Previous meetings – March 2</a:t>
            </a:r>
            <a:r>
              <a:rPr lang="en-US" sz="2800" baseline="30000" dirty="0"/>
              <a:t>nd</a:t>
            </a:r>
            <a:r>
              <a:rPr lang="en-US" sz="2800" dirty="0"/>
              <a:t>, April 6</a:t>
            </a:r>
            <a:r>
              <a:rPr lang="en-US" sz="2800" baseline="30000" dirty="0"/>
              <a:t>th</a:t>
            </a:r>
            <a:endParaRPr lang="en-US" sz="2800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/>
              <a:t> Voting Items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/>
              <a:t> WMS Discussions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/>
              <a:t> Revision Requests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/>
              <a:t> WMS Actions</a:t>
            </a:r>
          </a:p>
          <a:p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333879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Voting Items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93359"/>
            <a:ext cx="11094720" cy="4023360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400" b="1" dirty="0"/>
              <a:t> 2021 Goals</a:t>
            </a:r>
            <a:r>
              <a:rPr lang="en-US" sz="2400" dirty="0"/>
              <a:t>: Approved with updates incorporating TAC approved goals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2400" dirty="0"/>
              <a:t> Goal #14 (evaluate costs/benefits of changes in reliability actions) updated to include evaluating cost impacts of increased emissions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b="1" dirty="0"/>
              <a:t> SMOGRR 215</a:t>
            </a:r>
            <a:r>
              <a:rPr lang="en-US" sz="2400" dirty="0"/>
              <a:t>, Modifications to Line Loss Compensation Requirement for EPS Metering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65285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9A2537-D441-4886-9211-5B5476A03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53397"/>
            <a:ext cx="10515600" cy="1273233"/>
          </a:xfrm>
        </p:spPr>
        <p:txBody>
          <a:bodyPr>
            <a:normAutofit/>
          </a:bodyPr>
          <a:lstStyle/>
          <a:p>
            <a:r>
              <a:rPr lang="en-US" dirty="0"/>
              <a:t>WMS Discussions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8F564F-A32A-47D1-911B-E1EE4EFCF6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12924"/>
            <a:ext cx="11252200" cy="4532088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400" dirty="0"/>
              <a:t> Minimum Ancillary Service Requirements Methodology: </a:t>
            </a:r>
            <a:r>
              <a:rPr lang="en-US" sz="2400" b="1" dirty="0"/>
              <a:t>Non-Spin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2400" dirty="0"/>
              <a:t>WMS endorsed the Most Severe Single Contingency as the minimum amount of non-spin to be procured from SCED dispatchable resources</a:t>
            </a:r>
          </a:p>
          <a:p>
            <a:pPr marL="384048" lvl="2" indent="0">
              <a:buNone/>
            </a:pPr>
            <a:endParaRPr lang="en-US" sz="400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/>
              <a:t> </a:t>
            </a:r>
            <a:r>
              <a:rPr lang="en-US" sz="2400" b="1" dirty="0"/>
              <a:t>NPRR1112</a:t>
            </a:r>
            <a:r>
              <a:rPr lang="en-US" sz="2400" dirty="0"/>
              <a:t>, Elimination of Unsecured Credit Limits: Reviewed and endorsed CWG comments lowering the limit to $30M</a:t>
            </a:r>
            <a:endParaRPr lang="en-US" sz="100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/>
              <a:t> </a:t>
            </a:r>
            <a:r>
              <a:rPr lang="en-US" sz="2400" b="1" dirty="0"/>
              <a:t>NPRR1110</a:t>
            </a:r>
            <a:r>
              <a:rPr lang="en-US" sz="2400" dirty="0"/>
              <a:t>: Black Start Requirements Update: Endorsed as amended by 4/1/22 ERCOT comments</a:t>
            </a:r>
            <a:endParaRPr lang="en-US" sz="400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/>
              <a:t> </a:t>
            </a:r>
            <a:r>
              <a:rPr lang="en-US" sz="2400" b="1" dirty="0"/>
              <a:t>NPRR1100</a:t>
            </a:r>
            <a:r>
              <a:rPr lang="en-US" sz="2400" dirty="0"/>
              <a:t>, Emergency Switching Solutions for Energy Storage Resources: stakeholders reviewed ERCOT 4/5/2022 comments and requested more time to consider proposed WSL reconciliation process and TDSP responsibilities language</a:t>
            </a:r>
          </a:p>
        </p:txBody>
      </p:sp>
    </p:spTree>
    <p:extLst>
      <p:ext uri="{BB962C8B-B14F-4D97-AF65-F5344CB8AC3E}">
        <p14:creationId xmlns:p14="http://schemas.microsoft.com/office/powerpoint/2010/main" val="30659722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9A2537-D441-4886-9211-5B5476A03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53397"/>
            <a:ext cx="10515600" cy="1273233"/>
          </a:xfrm>
        </p:spPr>
        <p:txBody>
          <a:bodyPr>
            <a:normAutofit/>
          </a:bodyPr>
          <a:lstStyle/>
          <a:p>
            <a:r>
              <a:rPr lang="en-US" dirty="0"/>
              <a:t>WMS Discussions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8F564F-A32A-47D1-911B-E1EE4EFCF6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26630"/>
            <a:ext cx="11252200" cy="4582887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US" sz="400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/>
              <a:t> </a:t>
            </a:r>
            <a:r>
              <a:rPr lang="en-US" sz="2400" b="1" dirty="0"/>
              <a:t>NPRR1108</a:t>
            </a:r>
            <a:r>
              <a:rPr lang="en-US" sz="2400" dirty="0"/>
              <a:t>, ERCOT Shall Approve or Deny All Resource Outage Requests: stakeholders expressed concerns with proposed methodology and potential unintended consequences, voted to continue tabling to resolve concerns</a:t>
            </a:r>
          </a:p>
          <a:p>
            <a:pPr marL="0" indent="0">
              <a:buNone/>
            </a:pPr>
            <a:endParaRPr lang="en-US" sz="400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/>
              <a:t> Stakeholders requested feedback on expectations for subcommittee interactions with new </a:t>
            </a:r>
            <a:r>
              <a:rPr lang="en-US" sz="2400" b="1" dirty="0"/>
              <a:t>Reliability and Markets Committee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400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/>
              <a:t> Stakeholders requested that meeting materials and request about </a:t>
            </a:r>
            <a:r>
              <a:rPr lang="en-US" sz="2400" b="1" dirty="0"/>
              <a:t>LFTF</a:t>
            </a:r>
            <a:r>
              <a:rPr lang="en-US" sz="2400" dirty="0"/>
              <a:t> be forwarded to WMS and ROS 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400" b="1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2400" b="1" dirty="0"/>
              <a:t>Workshop to discuss RUC </a:t>
            </a:r>
            <a:r>
              <a:rPr lang="en-US" sz="2400" dirty="0"/>
              <a:t>operations &amp; related issues is scheduled for April 22</a:t>
            </a:r>
            <a:r>
              <a:rPr lang="en-US" sz="2400" baseline="30000" dirty="0"/>
              <a:t>nd</a:t>
            </a:r>
            <a:r>
              <a:rPr lang="en-US" sz="2400" dirty="0"/>
              <a:t> after WMWG meeting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5803961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9A2537-D441-4886-9211-5B5476A03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253397"/>
            <a:ext cx="11153775" cy="1273233"/>
          </a:xfrm>
        </p:spPr>
        <p:txBody>
          <a:bodyPr>
            <a:normAutofit fontScale="90000"/>
          </a:bodyPr>
          <a:lstStyle/>
          <a:p>
            <a:r>
              <a:rPr lang="en-US" dirty="0"/>
              <a:t>Revision Requests - Referrals/Language Review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8F564F-A32A-47D1-911B-E1EE4EFCF6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526630"/>
            <a:ext cx="11049001" cy="4343400"/>
          </a:xfrm>
        </p:spPr>
        <p:txBody>
          <a:bodyPr>
            <a:noAutofit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en-US" sz="2400" b="1" dirty="0"/>
              <a:t> 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sz="2400" b="1" dirty="0"/>
              <a:t> </a:t>
            </a:r>
            <a:r>
              <a:rPr lang="en-US" sz="2400" dirty="0"/>
              <a:t>NPRR1118, Clarifications to the OSA Process </a:t>
            </a:r>
            <a:r>
              <a:rPr lang="en-US" sz="2400" b="1" dirty="0"/>
              <a:t>(Referred to WMWG)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Ø"/>
            </a:pPr>
            <a:endParaRPr lang="en-US" sz="400" b="1" dirty="0"/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sz="2400" b="1" dirty="0"/>
              <a:t> </a:t>
            </a:r>
            <a:r>
              <a:rPr lang="en-US" sz="2400" dirty="0"/>
              <a:t>SMOGRR025, </a:t>
            </a:r>
            <a:r>
              <a:rPr lang="en-US" sz="2400" b="1" dirty="0"/>
              <a:t>(Endorsed as submitted with Impact Analysis)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Ø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4521194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9A2537-D441-4886-9211-5B5476A03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53397"/>
            <a:ext cx="10515600" cy="1273233"/>
          </a:xfrm>
        </p:spPr>
        <p:txBody>
          <a:bodyPr>
            <a:normAutofit/>
          </a:bodyPr>
          <a:lstStyle/>
          <a:p>
            <a:r>
              <a:rPr lang="en-US" sz="4300" dirty="0"/>
              <a:t>Revision Requests -Working Group Referrals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8F564F-A32A-47D1-911B-E1EE4EFCF6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5450"/>
            <a:ext cx="11553825" cy="4343400"/>
          </a:xfrm>
        </p:spPr>
        <p:txBody>
          <a:bodyPr>
            <a:noAutofit/>
          </a:bodyPr>
          <a:lstStyle/>
          <a:p>
            <a:pPr lvl="1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dirty="0"/>
              <a:t>NPRR981, Day-Ahead Market Price Correction Process (WMWG)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dirty="0"/>
              <a:t>NPRR1058, Resource Offer Modernization for Real-Time Co-Optimization (WMWG)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dirty="0"/>
              <a:t>NPRR1067, Market Entry Qualifications, Continued Participation Requirements, and Credit Risk Assessment (MCWG)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dirty="0"/>
              <a:t>NPRR1070, Planning Criteria for GTC Exit Solutions (WMWG)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dirty="0"/>
              <a:t>NPRR1084, Improvements to Reporting of Resource Outages and </a:t>
            </a:r>
            <a:r>
              <a:rPr lang="en-US" dirty="0" err="1"/>
              <a:t>Derates</a:t>
            </a:r>
            <a:r>
              <a:rPr lang="en-US" dirty="0"/>
              <a:t> (WMWG)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dirty="0"/>
              <a:t>NPRR1088, Applying Forward Adjustment Factors to Forward Market Positions and Un-applying Forward Adjustment Factors to Prior Market Positions (MCWG)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dirty="0"/>
              <a:t>NPRR1100, Emergency Switching Solutions for Energy Storage Resources (MWG) (WMWG)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dirty="0"/>
              <a:t>NPRR1108, ERCOT Shall Approve or Deny All Resource Outage Requests – Urgent (WMWG)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dirty="0"/>
              <a:t>NOGRR215, Limit Use of Remedial Action Schemes (CMWG)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dirty="0"/>
              <a:t>NPRR1118, Clarifications to the OSA Process (WMWG)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dirty="0"/>
              <a:t>VCMRR031, Clarification Related to Variable Costs in Fuel Adders (RCWG)</a:t>
            </a:r>
          </a:p>
        </p:txBody>
      </p:sp>
    </p:spTree>
    <p:extLst>
      <p:ext uri="{BB962C8B-B14F-4D97-AF65-F5344CB8AC3E}">
        <p14:creationId xmlns:p14="http://schemas.microsoft.com/office/powerpoint/2010/main" val="9641252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9A2537-D441-4886-9211-5B5476A03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53397"/>
            <a:ext cx="10515600" cy="1273233"/>
          </a:xfrm>
        </p:spPr>
        <p:txBody>
          <a:bodyPr>
            <a:normAutofit/>
          </a:bodyPr>
          <a:lstStyle/>
          <a:p>
            <a:r>
              <a:rPr lang="en-US" dirty="0"/>
              <a:t>WMS Actions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8F564F-A32A-47D1-911B-E1EE4EFCF6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8800"/>
            <a:ext cx="10963276" cy="43434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dirty="0"/>
              <a:t> </a:t>
            </a:r>
            <a:r>
              <a:rPr lang="en-US" sz="2400" dirty="0"/>
              <a:t>Approved 2022 WMS </a:t>
            </a:r>
            <a:r>
              <a:rPr lang="en-US" sz="2400" b="1" dirty="0"/>
              <a:t>Goals</a:t>
            </a:r>
            <a:endParaRPr lang="en-US" b="1" dirty="0"/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dirty="0"/>
              <a:t> </a:t>
            </a:r>
            <a:r>
              <a:rPr lang="en-US" sz="2400" dirty="0"/>
              <a:t>Endorsed the Most Severe Single Contingency (</a:t>
            </a:r>
            <a:r>
              <a:rPr lang="en-US" sz="2400" b="1" dirty="0"/>
              <a:t>MSSC</a:t>
            </a:r>
            <a:r>
              <a:rPr lang="en-US" sz="2400" dirty="0"/>
              <a:t>) as the minimum amount of </a:t>
            </a:r>
            <a:r>
              <a:rPr lang="en-US" sz="2400" b="1" dirty="0"/>
              <a:t>non-spin</a:t>
            </a:r>
            <a:r>
              <a:rPr lang="en-US" sz="2400" dirty="0"/>
              <a:t> to be procured from SCED dispatchable resources </a:t>
            </a:r>
            <a:endParaRPr lang="en-US" sz="2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/>
              <a:t>Tabled, Referred NPRR1118</a:t>
            </a:r>
            <a:r>
              <a:rPr lang="en-US" sz="2400" dirty="0"/>
              <a:t>: Clarifications to the OSA Process to Wholesale Market Working Group</a:t>
            </a:r>
            <a:endParaRPr lang="en-US" dirty="0"/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b="1" dirty="0"/>
              <a:t>Endorsed</a:t>
            </a:r>
            <a:r>
              <a:rPr lang="en-US" sz="2400" dirty="0"/>
              <a:t> </a:t>
            </a:r>
            <a:r>
              <a:rPr lang="en-US" sz="2400" b="1" dirty="0"/>
              <a:t>SMOGRR025</a:t>
            </a:r>
            <a:r>
              <a:rPr lang="en-US" sz="2400" dirty="0"/>
              <a:t>: Modifications to Line Loss Compensation Requirement for EPS Metering as submitted with Impact Analysis</a:t>
            </a:r>
            <a:endParaRPr lang="en-US" dirty="0"/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dirty="0"/>
              <a:t> </a:t>
            </a:r>
            <a:r>
              <a:rPr lang="en-US" sz="2400" b="1" dirty="0"/>
              <a:t>Endorsed</a:t>
            </a:r>
            <a:r>
              <a:rPr lang="en-US" sz="2400" dirty="0"/>
              <a:t> </a:t>
            </a:r>
            <a:r>
              <a:rPr lang="en-US" sz="2400" b="1" dirty="0"/>
              <a:t>NPRR1112</a:t>
            </a:r>
            <a:r>
              <a:rPr lang="en-US" sz="2400" dirty="0"/>
              <a:t>: Elimination of Unsecured Credit Limits, as amended by 2/16/2022 CWG comments</a:t>
            </a:r>
            <a:endParaRPr lang="en-US" dirty="0"/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sz="2400" dirty="0"/>
              <a:t> </a:t>
            </a:r>
            <a:r>
              <a:rPr lang="en-US" sz="2400" b="1" dirty="0"/>
              <a:t>Endorsed</a:t>
            </a:r>
            <a:r>
              <a:rPr lang="en-US" sz="2400" dirty="0"/>
              <a:t> </a:t>
            </a:r>
            <a:r>
              <a:rPr lang="en-US" sz="2400" b="1" dirty="0"/>
              <a:t>NPRR1110</a:t>
            </a:r>
            <a:r>
              <a:rPr lang="en-US" sz="2400" dirty="0"/>
              <a:t>: Black Start Requirements Update, as amended by 4/1/22 ERCOT comments</a:t>
            </a:r>
          </a:p>
        </p:txBody>
      </p:sp>
    </p:spTree>
    <p:extLst>
      <p:ext uri="{BB962C8B-B14F-4D97-AF65-F5344CB8AC3E}">
        <p14:creationId xmlns:p14="http://schemas.microsoft.com/office/powerpoint/2010/main" val="10975727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FB55DB-9E0B-4B82-A775-EF031F8A92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Meeting – May 4</a:t>
            </a:r>
            <a:r>
              <a:rPr lang="en-US" baseline="30000" dirty="0"/>
              <a:t>th</a:t>
            </a:r>
            <a:endParaRPr lang="en-US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DA0FA00F-7190-4737-8CF9-E2FB8EA3085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401" y="1779542"/>
            <a:ext cx="4557485" cy="4557485"/>
          </a:xfrm>
        </p:spPr>
      </p:pic>
    </p:spTree>
    <p:extLst>
      <p:ext uri="{BB962C8B-B14F-4D97-AF65-F5344CB8AC3E}">
        <p14:creationId xmlns:p14="http://schemas.microsoft.com/office/powerpoint/2010/main" val="170657244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Cambria-Calibri">
      <a:majorFont>
        <a:latin typeface="Cambria" panose="02040503050406030204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Glossy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tint val="95000"/>
              <a:shade val="95000"/>
              <a:satMod val="120000"/>
            </a:schemeClr>
          </a:solidFill>
          <a:prstDash val="solid"/>
        </a:ln>
        <a:ln w="55000" cap="flat" cmpd="thickThin" algn="ctr">
          <a:solidFill>
            <a:schemeClr val="phClr">
              <a:tint val="90000"/>
              <a:satMod val="130000"/>
            </a:schemeClr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550AB4A1B11D40BA93648E453A38A9" ma:contentTypeVersion="10" ma:contentTypeDescription="Create a new document." ma:contentTypeScope="" ma:versionID="a23f2b49f195ed5706c0043339cf2995">
  <xsd:schema xmlns:xsd="http://www.w3.org/2001/XMLSchema" xmlns:xs="http://www.w3.org/2001/XMLSchema" xmlns:p="http://schemas.microsoft.com/office/2006/metadata/properties" xmlns:ns3="60b3afc9-a72a-4286-a1f6-3c61aad5d6c4" targetNamespace="http://schemas.microsoft.com/office/2006/metadata/properties" ma:root="true" ma:fieldsID="25f05895d88c426d0858f9f4f1a8fcf0" ns3:_="">
    <xsd:import namespace="60b3afc9-a72a-4286-a1f6-3c61aad5d6c4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DateTake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0b3afc9-a72a-4286-a1f6-3c61aad5d6c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OCR" ma:index="11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59730CC-A266-4BA8-9C1E-8492A0A26614}">
  <ds:schemaRefs>
    <ds:schemaRef ds:uri="http://purl.org/dc/terms/"/>
    <ds:schemaRef ds:uri="http://schemas.microsoft.com/office/2006/metadata/properties"/>
    <ds:schemaRef ds:uri="http://schemas.microsoft.com/office/2006/documentManagement/types"/>
    <ds:schemaRef ds:uri="60b3afc9-a72a-4286-a1f6-3c61aad5d6c4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F4A27AB3-3142-443C-B6D1-944B4E605F1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0b3afc9-a72a-4286-a1f6-3c61aad5d6c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08C2B8A-E3D4-4968-B35C-5CC75D34F43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9600</TotalTime>
  <Words>541</Words>
  <Application>Microsoft Office PowerPoint</Application>
  <PresentationFormat>Widescreen</PresentationFormat>
  <Paragraphs>53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Cambria</vt:lpstr>
      <vt:lpstr>Wingdings</vt:lpstr>
      <vt:lpstr>Retrospect</vt:lpstr>
      <vt:lpstr>WMS Report</vt:lpstr>
      <vt:lpstr>Overview</vt:lpstr>
      <vt:lpstr>Voting Items</vt:lpstr>
      <vt:lpstr>WMS Discussions </vt:lpstr>
      <vt:lpstr>WMS Discussions </vt:lpstr>
      <vt:lpstr>Revision Requests - Referrals/Language Review</vt:lpstr>
      <vt:lpstr>Revision Requests -Working Group Referrals</vt:lpstr>
      <vt:lpstr>WMS Actions </vt:lpstr>
      <vt:lpstr>Next Meeting – May 4th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WMS Report</dc:title>
  <dc:creator>Surendran, Resmi SENA-STX/A/7</dc:creator>
  <cp:lastModifiedBy>Surendran, Resmi SENA-STX/A/7</cp:lastModifiedBy>
  <cp:revision>135</cp:revision>
  <dcterms:created xsi:type="dcterms:W3CDTF">2021-01-14T19:13:08Z</dcterms:created>
  <dcterms:modified xsi:type="dcterms:W3CDTF">2022-04-11T23:43:11Z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0x0101000E550AB4A1B11D40BA93648E453A38A9</vt:lpwstr>
  </property>
</Properties>
</file>