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7"/>
  </p:notesMasterIdLst>
  <p:handoutMasterIdLst>
    <p:handoutMasterId r:id="rId8"/>
  </p:handoutMasterIdLst>
  <p:sldIdLst>
    <p:sldId id="270" r:id="rId4"/>
    <p:sldId id="573" r:id="rId5"/>
    <p:sldId id="5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0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1907" autoAdjust="0"/>
  </p:normalViewPr>
  <p:slideViewPr>
    <p:cSldViewPr snapToGrid="0">
      <p:cViewPr varScale="1">
        <p:scale>
          <a:sx n="132" d="100"/>
          <a:sy n="132" d="100"/>
        </p:scale>
        <p:origin x="49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services/comm/mkt_notices/detail?id=a69e2694-683b-3674-bd59-3ecd5123532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550883" y="4678680"/>
            <a:ext cx="4465283" cy="670560"/>
          </a:xfrm>
        </p:spPr>
        <p:txBody>
          <a:bodyPr/>
          <a:lstStyle/>
          <a:p>
            <a:r>
              <a:rPr lang="en-US" dirty="0"/>
              <a:t>March 30, 2022 </a:t>
            </a:r>
          </a:p>
          <a:p>
            <a:r>
              <a:rPr lang="en-US" dirty="0"/>
              <a:t>TAC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Nitika Mago</a:t>
            </a:r>
          </a:p>
          <a:p>
            <a:r>
              <a:rPr lang="en-US" dirty="0"/>
              <a:t>Manager, Balancing Operations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5B6770"/>
                </a:solidFill>
                <a:latin typeface="Roboto" panose="02000000000000000000" pitchFamily="2" charset="0"/>
              </a:rPr>
              <a:t>2022 Ancillary Service Methodology Update</a:t>
            </a:r>
            <a:endParaRPr lang="en-US" sz="1800" b="1" i="0" dirty="0">
              <a:solidFill>
                <a:srgbClr val="5B6770"/>
              </a:solidFill>
              <a:effectLst/>
              <a:latin typeface="Roboto" panose="02000000000000000000" pitchFamily="2" charset="0"/>
            </a:endParaRPr>
          </a:p>
          <a:p>
            <a:pPr lvl="1"/>
            <a:r>
              <a:rPr lang="en-US" sz="1800" cap="small" dirty="0">
                <a:solidFill>
                  <a:srgbClr val="5B6770"/>
                </a:solidFill>
              </a:rPr>
              <a:t>Minimum Capacity from SCED Dispatchable Resources to provide Non-Spin </a:t>
            </a:r>
            <a:endParaRPr lang="en-US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72AE3A4-6269-4D23-B948-A5B74BCC0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3BA345-5DBE-42F0-A92A-678B0B365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600" dirty="0"/>
          </a:p>
          <a:p>
            <a:r>
              <a:rPr lang="en-US" sz="1400" dirty="0"/>
              <a:t>NPRR1093 introduced protocol changes that allow Load Resources that are not controllable (NCLRs) to provide Non-Spinning Reserve Service (Non-Spin). Upon implementation of NPRR1093,</a:t>
            </a:r>
          </a:p>
          <a:p>
            <a:pPr lvl="1"/>
            <a:r>
              <a:rPr lang="en-US" sz="1200" dirty="0"/>
              <a:t>NCLRs will be able to offer and get awarded both RRS and Non-Spin in DAM, however in Real Time RRS and Non-Spin cannot be provided simultaneously on the same NCLR.</a:t>
            </a:r>
          </a:p>
          <a:p>
            <a:pPr lvl="1"/>
            <a:r>
              <a:rPr lang="en-US" sz="1200" dirty="0"/>
              <a:t>When providing Non-Spin, NCLRs should not have an under-frequency relay or the under-frequency relay should not be armed.</a:t>
            </a:r>
          </a:p>
          <a:p>
            <a:pPr lvl="1"/>
            <a:r>
              <a:rPr lang="en-US" sz="1200" dirty="0"/>
              <a:t>For the purposes of deployment, NCLRs providing Non-Spin and Generation Resources providing offline Non-Spin may be deployed together in groups (of ~500 MW) when PRC falls below 3,200 MW or when there isn’t sufficient capacity to meet the 30-minute net load ramp.</a:t>
            </a:r>
            <a:endParaRPr lang="en-US" sz="1400" dirty="0"/>
          </a:p>
          <a:p>
            <a:endParaRPr lang="en-US" sz="1000" dirty="0"/>
          </a:p>
          <a:p>
            <a:r>
              <a:rPr lang="en-US" sz="1400" dirty="0"/>
              <a:t>ERCOT is required to determine if any minimum capacity is required from SCED dispatchable Resources to provide Non-Spin. Any proposed limit shall be reviewed and approved by the ERCOT Board.</a:t>
            </a:r>
          </a:p>
          <a:p>
            <a:endParaRPr lang="en-US" sz="1000" dirty="0"/>
          </a:p>
          <a:p>
            <a:r>
              <a:rPr lang="en-US" sz="1400" dirty="0"/>
              <a:t>ERCOT plans to implement NPRR1093 &amp; NPRR1101 in R3 (late May, 2022). Design and code for NPRR1093 is being developed with a parameter that will account for a minimum limit from SCED dispatchable Resources for Non-Spin.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D449D-0377-4013-A5B2-3F8020602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D51866-6A3C-41ED-8F77-ED8E113AC46D}"/>
              </a:ext>
            </a:extLst>
          </p:cNvPr>
          <p:cNvSpPr txBox="1">
            <a:spLocks/>
          </p:cNvSpPr>
          <p:nvPr/>
        </p:nvSpPr>
        <p:spPr>
          <a:xfrm>
            <a:off x="304800" y="855407"/>
            <a:ext cx="8534400" cy="1285813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solidFill>
              <a:sysClr val="windowText" lastClr="0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panose="020B0604020202020204" pitchFamily="34" charset="0"/>
              <a:buNone/>
            </a:pPr>
            <a:r>
              <a:rPr lang="en-US" sz="700" b="1" i="1" dirty="0">
                <a:solidFill>
                  <a:schemeClr val="tx2"/>
                </a:solidFill>
              </a:rPr>
              <a:t>Gray-Box for NPRR1093 and NPRR1007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chemeClr val="tx2"/>
                </a:solidFill>
              </a:rPr>
              <a:t>3.16 Standards for Determining Ancillary Service Quantities</a:t>
            </a:r>
          </a:p>
          <a:p>
            <a:pPr marL="0" lvl="1" indent="0">
              <a:buFont typeface="Arial" panose="020B0604020202020204" pitchFamily="34" charset="0"/>
              <a:buNone/>
            </a:pPr>
            <a:endParaRPr lang="en-US" sz="500" b="1" dirty="0">
              <a:solidFill>
                <a:schemeClr val="tx2"/>
              </a:solidFill>
            </a:endParaRPr>
          </a:p>
          <a:p>
            <a:pPr marL="365125" lvl="1" indent="-365125" algn="just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</a:rPr>
              <a:t>(3) The ERCOT Board shall review and approve ERCOT's methodology for determining the minimum Ancillary Service requirements, </a:t>
            </a:r>
            <a:r>
              <a:rPr lang="en-US" sz="1200" i="1" dirty="0">
                <a:solidFill>
                  <a:schemeClr val="accent1"/>
                </a:solidFill>
              </a:rPr>
              <a:t>any minimum capacity required from SCED dispatchable Resources to provide Non-Spin</a:t>
            </a:r>
            <a:r>
              <a:rPr lang="en-US" sz="1200" dirty="0">
                <a:solidFill>
                  <a:schemeClr val="tx2"/>
                </a:solidFill>
              </a:rPr>
              <a:t>, the minimum capacity required from Resources providing Primary Frequency Response to provide RRS and the maximum amount of RRS that can be provided by Resources capable of FFR.</a:t>
            </a:r>
            <a:endParaRPr lang="en-US" sz="16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36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19277-183C-4B5A-86E2-01AC1BC5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on Limit for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99309-E118-4BCD-9E15-813894F6E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For 2022, the minimum amount of Non-Spin procured from SCED dispatchable Resources shall not be less than ERCOT’s Most Severe Single Contingency (MSSC) value. ERCOT’s current MSSC is set at </a:t>
            </a:r>
            <a:r>
              <a:rPr lang="en-US" sz="1400" dirty="0">
                <a:hlinkClick r:id="rId2"/>
              </a:rPr>
              <a:t>1,430 MW</a:t>
            </a:r>
            <a:r>
              <a:rPr lang="en-US" sz="1400" dirty="0"/>
              <a:t>.</a:t>
            </a:r>
          </a:p>
          <a:p>
            <a:pPr lvl="1"/>
            <a:r>
              <a:rPr lang="en-US" sz="1200" dirty="0"/>
              <a:t>There is no identified technical need for a limit on the minimum amount of Non-Spin to be procured from SCED dispatchable Resources. However, ERCOT recommended that a moderate limit be adopted until some operational experience with NCLRs that are providing Non-Spin can be attained. </a:t>
            </a:r>
          </a:p>
          <a:p>
            <a:endParaRPr lang="en-US" sz="800" dirty="0"/>
          </a:p>
          <a:p>
            <a:pPr lvl="1"/>
            <a:r>
              <a:rPr lang="en-US" sz="1200" dirty="0"/>
              <a:t>The Reliability and Operations Subcommittee (ROS) and Wholesale Market Subcommittee (WMS) have both proposed and endorsed a limit on the minimum amount of Non-Spin to be procured from SCED dispatchable Resources at the MSSC value. </a:t>
            </a:r>
          </a:p>
          <a:p>
            <a:pPr lvl="1"/>
            <a:endParaRPr lang="en-US" sz="800" dirty="0"/>
          </a:p>
          <a:p>
            <a:pPr lvl="1"/>
            <a:r>
              <a:rPr lang="en-US" sz="1200" dirty="0"/>
              <a:t>ERCOT does not oppose this recommendation from ROS and WMS. However, the need for a limit due to reliability reasons will diminish as more NCLRs get qualified, start providing Non-Spin in Real Time and ERCOT gains more experience with these. Hence, ERCOT expects that this limit will eventually be reduced to zero.</a:t>
            </a:r>
          </a:p>
          <a:p>
            <a:endParaRPr lang="en-US" sz="1000" dirty="0"/>
          </a:p>
          <a:p>
            <a:r>
              <a:rPr lang="en-US" sz="1400" dirty="0"/>
              <a:t>The proposed “minimum capacity of Non-Spin from SCED dispatchable Resources” will be documented in the Methodology for Determining Ancillary Service Requirements and reviewed annually as a part of the methodology’s annual review process. </a:t>
            </a:r>
          </a:p>
          <a:p>
            <a:pPr lvl="1"/>
            <a:r>
              <a:rPr lang="en-US" sz="1200" dirty="0"/>
              <a:t>This approach allows ERCOT to revisit this limit determination as soon as Fall of 2022 for applicability in 2023.</a:t>
            </a:r>
          </a:p>
          <a:p>
            <a:pPr lvl="1"/>
            <a:r>
              <a:rPr lang="en-US" sz="1200" dirty="0"/>
              <a:t>A redline version of the 2022 Ancillary Service Methodology document has been posted on today’s meeting page.</a:t>
            </a:r>
          </a:p>
          <a:p>
            <a:endParaRPr lang="en-US" sz="1000" dirty="0"/>
          </a:p>
          <a:p>
            <a:r>
              <a:rPr lang="en-US" sz="1400" dirty="0"/>
              <a:t>ERCOT seeks TAC’s endorsement of this proposed limit and associated 2022 Ancillary Service Methodology change that will become effective </a:t>
            </a:r>
            <a:r>
              <a:rPr lang="en-US" sz="1400"/>
              <a:t>upon implementation of NPRR1093.</a:t>
            </a:r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01FAA-3002-4C80-AAC8-3D4974566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341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28194</TotalTime>
  <Words>587</Words>
  <Application>Microsoft Office PowerPoint</Application>
  <PresentationFormat>On-screen Show (4:3)</PresentationFormat>
  <Paragraphs>40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Roboto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Recommendation on Limit for 2022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633</cp:revision>
  <dcterms:created xsi:type="dcterms:W3CDTF">2016-04-16T13:25:21Z</dcterms:created>
  <dcterms:modified xsi:type="dcterms:W3CDTF">2022-04-06T20:56:26Z</dcterms:modified>
</cp:coreProperties>
</file>