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318" r:id="rId8"/>
    <p:sldId id="613" r:id="rId9"/>
    <p:sldId id="610" r:id="rId10"/>
    <p:sldId id="6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67" d="100"/>
          <a:sy n="67" d="100"/>
        </p:scale>
        <p:origin x="164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Matt.Mereness@ercot.com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Improved Market Readiness Concepts being piloted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dirty="0"/>
              <a:t>Matt Mereness</a:t>
            </a:r>
          </a:p>
          <a:p>
            <a:endParaRPr lang="en-US" dirty="0"/>
          </a:p>
          <a:p>
            <a:r>
              <a:rPr lang="en-US" dirty="0"/>
              <a:t>TAC Meeting </a:t>
            </a:r>
          </a:p>
          <a:p>
            <a:r>
              <a:rPr lang="en-US" dirty="0"/>
              <a:t>April 13, 2022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7244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Improved Market Readiness concepts being piloted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Soliciting feedback from TAC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03D6E-CE91-4D60-8480-09C8231C8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400" dirty="0"/>
              <a:t>Improved Market Readiness concepts being piloted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5E002-954C-447C-97E7-35DDE1554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BD094A3E-1CA9-431A-A07A-667413CFC7A2}"/>
              </a:ext>
            </a:extLst>
          </p:cNvPr>
          <p:cNvSpPr txBox="1">
            <a:spLocks/>
          </p:cNvSpPr>
          <p:nvPr/>
        </p:nvSpPr>
        <p:spPr>
          <a:xfrm>
            <a:off x="273076" y="1066800"/>
            <a:ext cx="8534400" cy="5310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process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(being piloted with NPRR1093 and FFRA)</a:t>
            </a:r>
            <a:r>
              <a:rPr lang="en-US" sz="16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0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Early development and delivery of changes to interface specifications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Projects team will develop market interface changes in coordination with the business requirements (planning phase of project) and make them available to MPs.</a:t>
            </a:r>
          </a:p>
          <a:p>
            <a:pPr lvl="2">
              <a:spcAft>
                <a:spcPts val="1200"/>
              </a:spcAft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 risk of potential interface changes if issues identified later in project.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Projects will assess the level of market interface impacts and incorporate into project plans to mitigate risks (example, MOTE duration).</a:t>
            </a:r>
          </a:p>
          <a:p>
            <a:pPr>
              <a:spcAft>
                <a:spcPts val="1200"/>
              </a:spcAft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Communication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(being piloted with NPRR1093 and FFRA)</a:t>
            </a:r>
            <a:endParaRPr lang="en-US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team will publish interface changes earlier, posting to both the MIS and Technology Working Group (TWG) stakeholder forum.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TWG review of MP interface changes and estimated key project dates: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Interface specifications release date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Project/Business workshop date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MOTE availability date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Go-Live date</a:t>
            </a:r>
          </a:p>
          <a:p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CAAD08E-3803-42E0-AC98-1BE13370E38A}"/>
              </a:ext>
            </a:extLst>
          </p:cNvPr>
          <p:cNvSpPr txBox="1">
            <a:spLocks/>
          </p:cNvSpPr>
          <p:nvPr/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E7085C4-D6A8-46D9-A1BA-F87C2DEFFCDB}" type="slidenum">
              <a:rPr lang="en-US" sz="900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3</a:t>
            </a:fld>
            <a:endParaRPr lang="en-US" sz="9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149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990600"/>
            <a:ext cx="8534400" cy="5181600"/>
          </a:xfrm>
        </p:spPr>
        <p:txBody>
          <a:bodyPr/>
          <a:lstStyle/>
          <a:p>
            <a:pPr>
              <a:buFont typeface="+mj-lt"/>
              <a:buAutoNum type="arabicPeriod" startAt="3"/>
            </a:pP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 Readiness changes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(being piloted for FFRA and ECRS)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is improving communication and the MP feedback loop specifically for FFRA &amp; ECRS implementations with concepts below because both projects </a:t>
            </a:r>
            <a:r>
              <a:rPr lang="en-US" sz="1400" u="sng" dirty="0">
                <a:solidFill>
                  <a:srgbClr val="C00000"/>
                </a:solidFill>
              </a:rPr>
              <a:t>affect existing submissions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are </a:t>
            </a:r>
            <a:r>
              <a:rPr lang="en-US" sz="1400" u="sng" dirty="0">
                <a:solidFill>
                  <a:srgbClr val="C00000"/>
                </a:solidFill>
              </a:rPr>
              <a:t>not backward compatible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US" sz="1400" u="sng" dirty="0">
                <a:solidFill>
                  <a:srgbClr val="C00000"/>
                </a:solidFill>
              </a:rPr>
              <a:t>create reliability risk if QSEs cannot submit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these transactions:</a:t>
            </a:r>
          </a:p>
          <a:p>
            <a:pPr marL="0" indent="0">
              <a:buNone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sending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Confirmation email to all QSE Authorized Reps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confirm they are aware of the system impacts and are preparing for changes for Go-Live (potentially send FFRA in May for October go-live).</a:t>
            </a:r>
          </a:p>
          <a:p>
            <a:pPr marL="800100" lvl="1" indent="-342900">
              <a:buFont typeface="+mj-lt"/>
              <a:buAutoNum type="alphaLcParenR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Longer MOTE Duration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(increase from 4 weeks to 7 weeks)</a:t>
            </a:r>
          </a:p>
          <a:p>
            <a:pPr marL="800100" lvl="1" indent="-342900">
              <a:buFont typeface="+mj-lt"/>
              <a:buAutoNum type="alphaLcParenR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Providing feedback loop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successful submissions by QSEs</a:t>
            </a:r>
          </a:p>
          <a:p>
            <a:pPr lvl="2">
              <a:buFontTx/>
              <a:buChar char="-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Weeks 1 &amp; 2 - No submission summary published</a:t>
            </a:r>
          </a:p>
          <a:p>
            <a:pPr lvl="2">
              <a:buFontTx/>
              <a:buChar char="-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Weeks 3 &amp; 4 - Publish submission summary by QSE (target 50% success)</a:t>
            </a:r>
          </a:p>
          <a:p>
            <a:pPr lvl="2">
              <a:buFontTx/>
              <a:buChar char="-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Weeks 5 &amp; 6 - Publish submission summary by QSE (target 75% success)</a:t>
            </a:r>
          </a:p>
          <a:p>
            <a:pPr lvl="2">
              <a:buFontTx/>
              <a:buChar char="-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   7       - Publish submission summary by QSE (target 95% success)</a:t>
            </a:r>
          </a:p>
          <a:p>
            <a:pPr marL="457200" lvl="1" indent="0">
              <a:buNone/>
            </a:pPr>
            <a:endParaRPr lang="en-US" sz="14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Collective goal of different concepts is to provide more communication and assurance for successful go-live.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B880FA-6E6C-4F0D-9FA3-5E7EEDA48077}"/>
              </a:ext>
            </a:extLst>
          </p:cNvPr>
          <p:cNvSpPr txBox="1">
            <a:spLocks/>
          </p:cNvSpPr>
          <p:nvPr/>
        </p:nvSpPr>
        <p:spPr>
          <a:xfrm>
            <a:off x="381000" y="243682"/>
            <a:ext cx="8458200" cy="6707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Improved Market Readiness concepts being piloted</a:t>
            </a:r>
          </a:p>
        </p:txBody>
      </p:sp>
    </p:spTree>
    <p:extLst>
      <p:ext uri="{BB962C8B-B14F-4D97-AF65-F5344CB8AC3E}">
        <p14:creationId xmlns:p14="http://schemas.microsoft.com/office/powerpoint/2010/main" val="2940125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Questions and Initial Feedback from TAC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990600"/>
            <a:ext cx="8534400" cy="4876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Wrap-Up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 Readiness concepts have been discussed at TWG with no initial red flags.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plans to continue piloting these changes.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is open to other ideas, as well as appropriate transparency in sharing market readiness (in aggregate or by QSE).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Further comments or questions can be directed to </a:t>
            </a:r>
            <a:r>
              <a:rPr lang="en-US" sz="1800" dirty="0">
                <a:hlinkClick r:id="rId2"/>
              </a:rPr>
              <a:t>Matt.Mereness@ercot.com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505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276224</TotalTime>
  <Words>436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Outline</vt:lpstr>
      <vt:lpstr>Improved Market Readiness concepts being piloted</vt:lpstr>
      <vt:lpstr>PowerPoint Presentation</vt:lpstr>
      <vt:lpstr>Questions and Initial Feedback from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2817</cp:revision>
  <cp:lastPrinted>2020-02-05T17:47:59Z</cp:lastPrinted>
  <dcterms:created xsi:type="dcterms:W3CDTF">2016-01-21T15:20:31Z</dcterms:created>
  <dcterms:modified xsi:type="dcterms:W3CDTF">2022-04-11T16:47:53Z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