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3_A44A2209.xml" ContentType="application/vnd.ms-powerpoint.comments+xml"/>
  <Override PartName="/ppt/comments/modernComment_104_579A9296.xml" ContentType="application/vnd.ms-powerpoint.comments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5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75D2142-A40A-C382-DD32-CD53D1B00E23}" name="Julia Matevosyan" initials="JM" userId="35275da4e72cfe02" providerId="Windows Liv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057784-A521-4B67-B7E1-E1053030445D}" v="8" dt="2022-04-06T15:54:07.5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36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omments/modernComment_103_A44A220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A4B1BA57-40D9-465B-8669-7D86494C97E8}" authorId="{B75D2142-A40A-C382-DD32-CD53D1B00E23}" created="2022-03-31T22:17:56.683">
    <pc:sldMkLst xmlns:pc="http://schemas.microsoft.com/office/powerpoint/2013/main/command">
      <pc:docMk/>
      <pc:sldMk cId="2756321801" sldId="259"/>
    </pc:sldMkLst>
    <p188:txBody>
      <a:bodyPr/>
      <a:lstStyle/>
      <a:p>
        <a:r>
          <a:rPr lang="en-US"/>
          <a:t>Did you mean to have IEEE2800 related title here. The list seems to be based on Jen's presentation? </a:t>
        </a:r>
      </a:p>
    </p188:txBody>
  </p188:cm>
</p188:cmLst>
</file>

<file path=ppt/comments/modernComment_104_579A929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786791E0-0662-4E85-A1B8-462130D49B00}" authorId="{B75D2142-A40A-C382-DD32-CD53D1B00E23}" created="2022-03-31T22:19:33.842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469747862" sldId="260"/>
      <ac:spMk id="5" creationId="{9F37FE22-8F54-46CC-B979-A6E3BA3DF9CD}"/>
      <ac:txMk cp="325" len="80">
        <ac:context len="686" hash="3012504087"/>
      </ac:txMk>
    </ac:txMkLst>
    <p188:pos x="5050585" y="2325448"/>
    <p188:txBody>
      <a:bodyPr/>
      <a:lstStyle/>
      <a:p>
        <a:r>
          <a:rPr lang="en-US"/>
          <a:t>Or alternatively you can say inverter-based GRs? It just that IBR already includes Resource in the name.</a:t>
        </a:r>
      </a:p>
    </p188:txBody>
  </p188:cm>
  <p188:cm id="{70CF73AA-162D-4549-AA99-2527C7FC39E4}" authorId="{B75D2142-A40A-C382-DD32-CD53D1B00E23}" created="2022-03-31T22:20:16.5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1469747862" sldId="260"/>
      <ac:spMk id="5" creationId="{9F37FE22-8F54-46CC-B979-A6E3BA3DF9CD}"/>
      <ac:txMk cp="428" len="77">
        <ac:context len="686" hash="3012504087"/>
      </ac:txMk>
    </ac:txMkLst>
    <p188:pos x="4964860" y="2915998"/>
    <p188:txBody>
      <a:bodyPr/>
      <a:lstStyle/>
      <a:p>
        <a:r>
          <a:rPr lang="en-US"/>
          <a:t>this seems to be lacking what they should read and implement?</a:t>
        </a:r>
      </a:p>
    </p188:txBody>
  </p188:cm>
  <p188:cm id="{D76857E1-F3F4-4C0C-96B6-B6D095E93A1D}" authorId="{B75D2142-A40A-C382-DD32-CD53D1B00E23}" created="2022-03-31T22:21:39.549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469747862" sldId="260"/>
      <ac:spMk id="5" creationId="{9F37FE22-8F54-46CC-B979-A6E3BA3DF9CD}"/>
    </ac:deMkLst>
    <p188:txBody>
      <a:bodyPr/>
      <a:lstStyle/>
      <a:p>
        <a:r>
          <a:rPr lang="en-US"/>
          <a:t>Since IEEE2800 has not bee adopted in ERCOT yet I would avoid using it here you can may be just say "read and implemented applicable standards and nodal protocol and guide requirements? 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6114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45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93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397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46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756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1099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673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399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5742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8245B-8655-4479-BE72-BFFAFD6EDEB2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4480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18245B-8655-4479-BE72-BFFAFD6EDEB2}" type="datetimeFigureOut">
              <a:rPr lang="en-US" smtClean="0"/>
              <a:t>4/7/2022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5BD5E1-E5D4-468F-B285-9C69E06872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9807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3_A44A220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04_579A929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F5A5072-7B47-4D32-B52A-4EBBF590B8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715DAF0-AE1B-46C9-8A6B-DB2AA05AB9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-2" y="-22693"/>
            <a:ext cx="12191999" cy="4374129"/>
          </a:xfrm>
          <a:prstGeom prst="rect">
            <a:avLst/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rgbClr val="000000"/>
              </a:gs>
            </a:gsLst>
            <a:lin ang="15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016219D-510E-4184-9090-6D5578A87B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3908719" y="-3931841"/>
            <a:ext cx="4374557" cy="12192000"/>
          </a:xfrm>
          <a:prstGeom prst="rect">
            <a:avLst/>
          </a:prstGeom>
          <a:gradFill>
            <a:gsLst>
              <a:gs pos="40000">
                <a:schemeClr val="accent1">
                  <a:alpha val="0"/>
                </a:schemeClr>
              </a:gs>
              <a:gs pos="100000">
                <a:schemeClr val="accent1">
                  <a:lumMod val="75000"/>
                  <a:alpha val="52000"/>
                </a:schemeClr>
              </a:gs>
            </a:gsLst>
            <a:lin ang="2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F4A713-7B75-4B21-90D7-5AB19547C7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136696" y="-3703868"/>
            <a:ext cx="4374128" cy="11736479"/>
          </a:xfrm>
          <a:prstGeom prst="rect">
            <a:avLst/>
          </a:prstGeom>
          <a:gradFill>
            <a:gsLst>
              <a:gs pos="17000">
                <a:schemeClr val="accent1">
                  <a:alpha val="0"/>
                </a:schemeClr>
              </a:gs>
              <a:gs pos="100000">
                <a:srgbClr val="000000">
                  <a:alpha val="37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C631C0B-6DA6-4E57-8231-CE32B3434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5" y="-22690"/>
            <a:ext cx="8542485" cy="4374126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  <a:alpha val="0"/>
                </a:schemeClr>
              </a:gs>
              <a:gs pos="100000">
                <a:srgbClr val="000000">
                  <a:alpha val="25000"/>
                </a:srgbClr>
              </a:gs>
            </a:gsLst>
            <a:lin ang="18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29501E6-A978-4A61-9689-9085AF97A5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2508972">
            <a:off x="5945431" y="-1032053"/>
            <a:ext cx="4990147" cy="4439131"/>
          </a:xfrm>
          <a:custGeom>
            <a:avLst/>
            <a:gdLst>
              <a:gd name="connsiteX0" fmla="*/ 4990147 w 4990147"/>
              <a:gd name="connsiteY0" fmla="*/ 2229378 h 4439131"/>
              <a:gd name="connsiteX1" fmla="*/ 917384 w 4990147"/>
              <a:gd name="connsiteY1" fmla="*/ 4439131 h 4439131"/>
              <a:gd name="connsiteX2" fmla="*/ 910814 w 4990147"/>
              <a:gd name="connsiteY2" fmla="*/ 4434219 h 4439131"/>
              <a:gd name="connsiteX3" fmla="*/ 0 w 4990147"/>
              <a:gd name="connsiteY3" fmla="*/ 2502877 h 4439131"/>
              <a:gd name="connsiteX4" fmla="*/ 2502877 w 4990147"/>
              <a:gd name="connsiteY4" fmla="*/ 0 h 4439131"/>
              <a:gd name="connsiteX5" fmla="*/ 4954904 w 4990147"/>
              <a:gd name="connsiteY5" fmla="*/ 1998460 h 4439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90147" h="4439131">
                <a:moveTo>
                  <a:pt x="4990147" y="2229378"/>
                </a:moveTo>
                <a:lnTo>
                  <a:pt x="917384" y="4439131"/>
                </a:lnTo>
                <a:lnTo>
                  <a:pt x="910814" y="4434219"/>
                </a:lnTo>
                <a:cubicBezTo>
                  <a:pt x="354557" y="3975154"/>
                  <a:pt x="0" y="3280421"/>
                  <a:pt x="0" y="2502877"/>
                </a:cubicBezTo>
                <a:cubicBezTo>
                  <a:pt x="0" y="1120576"/>
                  <a:pt x="1120576" y="0"/>
                  <a:pt x="2502877" y="0"/>
                </a:cubicBezTo>
                <a:cubicBezTo>
                  <a:pt x="3712390" y="0"/>
                  <a:pt x="4721520" y="857941"/>
                  <a:pt x="4954904" y="1998460"/>
                </a:cubicBezTo>
                <a:close/>
              </a:path>
            </a:pathLst>
          </a:custGeom>
          <a:gradFill>
            <a:gsLst>
              <a:gs pos="0">
                <a:schemeClr val="accent1">
                  <a:alpha val="22000"/>
                </a:schemeClr>
              </a:gs>
              <a:gs pos="87000">
                <a:schemeClr val="accent1">
                  <a:lumMod val="60000"/>
                  <a:lumOff val="40000"/>
                  <a:alpha val="2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8375B6-1EC8-458D-9E34-F67513A6CB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14824" y="735106"/>
            <a:ext cx="10053763" cy="2928470"/>
          </a:xfrm>
        </p:spPr>
        <p:txBody>
          <a:bodyPr anchor="b">
            <a:normAutofit/>
          </a:bodyPr>
          <a:lstStyle/>
          <a:p>
            <a:pPr algn="l"/>
            <a:r>
              <a:rPr lang="en-US" sz="4800" dirty="0">
                <a:solidFill>
                  <a:srgbClr val="FFFFFF"/>
                </a:solidFill>
              </a:rPr>
              <a:t>IBR TF update to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39DC20-B822-411F-8F12-AAFE8869BA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50682" y="4870824"/>
            <a:ext cx="10005951" cy="1458258"/>
          </a:xfrm>
        </p:spPr>
        <p:txBody>
          <a:bodyPr anchor="ctr">
            <a:normAutofit/>
          </a:bodyPr>
          <a:lstStyle/>
          <a:p>
            <a:pPr algn="l"/>
            <a:r>
              <a:rPr lang="en-US" dirty="0"/>
              <a:t>Chair: Mohammad Albaijat, PhD</a:t>
            </a:r>
          </a:p>
          <a:p>
            <a:pPr algn="l"/>
            <a:r>
              <a:rPr lang="en-US" dirty="0"/>
              <a:t>Vice-Chair: Julia Matevosyan, PhD</a:t>
            </a:r>
          </a:p>
          <a:p>
            <a:pPr algn="l"/>
            <a:r>
              <a:rPr lang="en-US" dirty="0"/>
              <a:t>April 07, 2022 </a:t>
            </a:r>
          </a:p>
        </p:txBody>
      </p:sp>
    </p:spTree>
    <p:extLst>
      <p:ext uri="{BB962C8B-B14F-4D97-AF65-F5344CB8AC3E}">
        <p14:creationId xmlns:p14="http://schemas.microsoft.com/office/powerpoint/2010/main" val="890751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2FF00-9739-40C0-9EAC-1D0EA2BD5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IBR TF meetings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D6DF05-3014-46B9-B9A4-1ABCB6FD17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57864"/>
            <a:ext cx="4734464" cy="5151942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Two meetings </a:t>
            </a:r>
          </a:p>
          <a:p>
            <a:pPr lvl="1"/>
            <a:r>
              <a:rPr lang="en-US" dirty="0"/>
              <a:t>February 18, 2022</a:t>
            </a:r>
          </a:p>
          <a:p>
            <a:pPr lvl="1"/>
            <a:r>
              <a:rPr lang="en-US" dirty="0"/>
              <a:t>March 18, 2022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February 18, 2022, meeting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Odessa Disturbance follow ups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Similar Inverter Model Assessment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Smaller unexpected tripping event analysis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Priorities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03556B5-3AB5-4E23-B193-384C29C18354}"/>
              </a:ext>
            </a:extLst>
          </p:cNvPr>
          <p:cNvSpPr txBox="1">
            <a:spLocks/>
          </p:cNvSpPr>
          <p:nvPr/>
        </p:nvSpPr>
        <p:spPr>
          <a:xfrm>
            <a:off x="5572664" y="1444880"/>
            <a:ext cx="4734464" cy="52955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March 18, 2022, meeting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Review of NERC and other IBR WG updates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IEEE 2800-2022 standards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Odessa Disturbance and event process draft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PGRR 075 and 085 updates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Draft Interconnections Check list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Discussed priorities and items for the following meeting (April 8</a:t>
            </a:r>
            <a:r>
              <a:rPr lang="en-US" baseline="30000" dirty="0"/>
              <a:t>th</a:t>
            </a:r>
            <a:r>
              <a:rPr lang="en-US" dirty="0"/>
              <a:t>)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2599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700D7-EA93-4B9A-A79D-182F25CE2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735128" cy="1325563"/>
          </a:xfrm>
        </p:spPr>
        <p:txBody>
          <a:bodyPr>
            <a:normAutofit/>
          </a:bodyPr>
          <a:lstStyle/>
          <a:p>
            <a:r>
              <a:rPr lang="en-US" dirty="0"/>
              <a:t>Odessa Disturbance updates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BB27A-C3BE-4177-9F18-A7CC4AAB1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298" y="1690688"/>
            <a:ext cx="5421702" cy="466734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Focused on 5 Follow-up RFIs representing 80% of solar Resources lost during the event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Some plants have implemented mitigations, some couldn’t be due to legacy inverters, further follow ups will be needed with others (to be discussed in next meetings)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Specific issue of inverters tripping on overvoltage and mitigation requires further investigation with OEMs, since such behavior is not meeting ERCOT’s Voltage Ride Through requirements as per NOGs. 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Current RFI procedure after disturbances: time consuming for staff and MPs, needs improvement and more streamlined process (to be discussed in the upcoming meetings)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Follow up RFIs for May 9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event (sent 8 out of 10)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follow up RFIs on March 9</a:t>
            </a:r>
            <a:r>
              <a:rPr lang="en-US" sz="1800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mainly on reduction of output by different MW values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6292A58-1380-478B-8C41-5868E020A45C}"/>
              </a:ext>
            </a:extLst>
          </p:cNvPr>
          <p:cNvSpPr txBox="1">
            <a:spLocks/>
          </p:cNvSpPr>
          <p:nvPr/>
        </p:nvSpPr>
        <p:spPr>
          <a:xfrm>
            <a:off x="6096000" y="365124"/>
            <a:ext cx="57351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Similar Inverter Model Assessment 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F37FE22-8F54-46CC-B979-A6E3BA3DF9CD}"/>
              </a:ext>
            </a:extLst>
          </p:cNvPr>
          <p:cNvSpPr txBox="1">
            <a:spLocks/>
          </p:cNvSpPr>
          <p:nvPr/>
        </p:nvSpPr>
        <p:spPr>
          <a:xfrm>
            <a:off x="6252713" y="1558416"/>
            <a:ext cx="5899030" cy="21250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About 8.3 GW of solar capacity using same or similar models of inverters as the ones that tripped in Odessa event.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ERCOT will follow-up with RFIs to such units requesting to address potential cause of tripping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ERCOT will prioritize communications based on most significant causes.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</a:pP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E950DFF-A7DB-41BC-92EB-1159A9169B4A}"/>
              </a:ext>
            </a:extLst>
          </p:cNvPr>
          <p:cNvSpPr txBox="1">
            <a:spLocks/>
          </p:cNvSpPr>
          <p:nvPr/>
        </p:nvSpPr>
        <p:spPr>
          <a:xfrm>
            <a:off x="6096000" y="3551207"/>
            <a:ext cx="57351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Smaller unexpected tripping event analysis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95C7083-D383-4B22-8D83-A1CD269FF933}"/>
              </a:ext>
            </a:extLst>
          </p:cNvPr>
          <p:cNvSpPr txBox="1">
            <a:spLocks/>
          </p:cNvSpPr>
          <p:nvPr/>
        </p:nvSpPr>
        <p:spPr>
          <a:xfrm>
            <a:off x="6096000" y="4807700"/>
            <a:ext cx="5899030" cy="1685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Smaller but similar events should be monitored to identify causes of IBR tripping and potentially prevent future larger events.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ERCOT needs to streamline the process and develop events criteria for sending RFIs.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2952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700D7-EA93-4B9A-A79D-182F25CE2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01088" cy="1325563"/>
          </a:xfrm>
        </p:spPr>
        <p:txBody>
          <a:bodyPr>
            <a:normAutofit/>
          </a:bodyPr>
          <a:lstStyle/>
          <a:p>
            <a:r>
              <a:rPr lang="en-US" dirty="0"/>
              <a:t>Review of NERC and other IBRWG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BB27A-C3BE-4177-9F18-A7CC4AAB1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298" y="1690688"/>
            <a:ext cx="5421702" cy="4672012"/>
          </a:xfrm>
        </p:spPr>
        <p:txBody>
          <a:bodyPr>
            <a:normAutofit/>
          </a:bodyPr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NERC </a:t>
            </a: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IBR performance subcommittee is exploring performance of utility scale inverter resources directly connected to bulk power system </a:t>
            </a:r>
            <a:endParaRPr lang="en-US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Guidelines and reports on IBR performance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endParaRPr lang="en-US" dirty="0">
              <a:solidFill>
                <a:schemeClr val="tx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Latest reports include:</a:t>
            </a:r>
            <a:endParaRPr lang="en-US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Utilizing the excess capability of IBRs for frequency support (NERC paper September 2021)</a:t>
            </a:r>
            <a:endParaRPr lang="en-US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White paper published December 2021 “Grid Forming Technology” </a:t>
            </a:r>
            <a:endParaRPr lang="en-US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Follow-ups on NERC disturbance reports and alerts (Several NERC reports covering all major events including Odessa Disturbance) </a:t>
            </a:r>
            <a:endParaRPr lang="en-US" sz="18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Ongoing activities related to reliability guidelines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6292A58-1380-478B-8C41-5868E020A45C}"/>
              </a:ext>
            </a:extLst>
          </p:cNvPr>
          <p:cNvSpPr txBox="1">
            <a:spLocks/>
          </p:cNvSpPr>
          <p:nvPr/>
        </p:nvSpPr>
        <p:spPr>
          <a:xfrm>
            <a:off x="6096000" y="365124"/>
            <a:ext cx="57351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IEEE 2800 Standards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F37FE22-8F54-46CC-B979-A6E3BA3DF9CD}"/>
              </a:ext>
            </a:extLst>
          </p:cNvPr>
          <p:cNvSpPr txBox="1">
            <a:spLocks/>
          </p:cNvSpPr>
          <p:nvPr/>
        </p:nvSpPr>
        <p:spPr>
          <a:xfrm>
            <a:off x="6252713" y="1558416"/>
            <a:ext cx="5101087" cy="4934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Standard for interconnection and interoperability of IBR interconnecting with transmission systems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Discussed reliability issues with IBR (six major events)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Harmonizes technical minimum capability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consensus based, voluntary IEEE performance standard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Approved in January 2022 and publication in April/May 2022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 scope: IBR plant, hybrid IBR plant. Out of scope: hybrid plant (multiple IBR and non-IBR resources operated as one by TS operator), co located plant (multiple resources operated separately by TS operator)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b="1" u="sng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ACTION: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Gap analysis to be performed </a:t>
            </a: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</a:rPr>
              <a:t>on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ERCOT rules vs. IEEE 2800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632180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700D7-EA93-4B9A-A79D-182F25CE2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101088" cy="1325563"/>
          </a:xfrm>
        </p:spPr>
        <p:txBody>
          <a:bodyPr>
            <a:normAutofit/>
          </a:bodyPr>
          <a:lstStyle/>
          <a:p>
            <a:r>
              <a:rPr lang="en-US" dirty="0"/>
              <a:t>PGRR 075 and 085 updates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BB27A-C3BE-4177-9F18-A7CC4AAB1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298" y="1690688"/>
            <a:ext cx="5101087" cy="3657689"/>
          </a:xfrm>
        </p:spPr>
        <p:txBody>
          <a:bodyPr>
            <a:normAutofit fontScale="92500" lnSpcReduction="10000"/>
          </a:bodyPr>
          <a:lstStyle/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PGRR-075 effective May 1, 2020, and PGRR-085 effective March 2021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PGRR-075 Introduced model quality test(MQT) requirements for PSS/E dynamic model </a:t>
            </a: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PGRR-085 introduced MQT and unit model validation requirements for PSCAD model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Both: Unit model validation (Resource interconnection) and Plant model verification (commissioning and operation)                                     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Dynamic model requirements (model quality test for PSS/E, model quality test for PSCAD model, unit model validation for PSCAD model and model parameter verification)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6292A58-1380-478B-8C41-5868E020A45C}"/>
              </a:ext>
            </a:extLst>
          </p:cNvPr>
          <p:cNvSpPr txBox="1">
            <a:spLocks/>
          </p:cNvSpPr>
          <p:nvPr/>
        </p:nvSpPr>
        <p:spPr>
          <a:xfrm>
            <a:off x="6096000" y="365124"/>
            <a:ext cx="573512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Draft Interconnection Check list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F37FE22-8F54-46CC-B979-A6E3BA3DF9CD}"/>
              </a:ext>
            </a:extLst>
          </p:cNvPr>
          <p:cNvSpPr txBox="1">
            <a:spLocks/>
          </p:cNvSpPr>
          <p:nvPr/>
        </p:nvSpPr>
        <p:spPr>
          <a:xfrm>
            <a:off x="6103190" y="1668423"/>
            <a:ext cx="5101087" cy="49344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It’s a pre draft questionnaire meant to draw attention of all stakeholders to participate in finalizing formal proposal to ensure reliability in reasonable fashion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ü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Five questions focused on making sure that new IBRs read and implemented </a:t>
            </a:r>
            <a:r>
              <a:rPr lang="en-US" sz="1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relevant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NERC guidelines, read and implemented recommendations from NERC event reports, read and implemented if new IBR is going to be connected at a distribution level, read and implemented applicable standards and relevant nodal protocol operating guide requirements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It seems there is a push back on this questionnaire as it is. But again, this was an informal proposal meant to engage stakeholders to participate in formulating a formal proposal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747862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E700D7-EA93-4B9A-A79D-182F25CE2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75808" cy="1325563"/>
          </a:xfrm>
        </p:spPr>
        <p:txBody>
          <a:bodyPr/>
          <a:lstStyle/>
          <a:p>
            <a:r>
              <a:rPr lang="en-US" dirty="0"/>
              <a:t>Priorities and items for next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ABB27A-C3BE-4177-9F18-A7CC4AAB18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4298" y="1690688"/>
            <a:ext cx="9177068" cy="4183901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07000"/>
              </a:lnSpc>
              <a:spcBef>
                <a:spcPts val="0"/>
              </a:spcBef>
              <a:buFont typeface="Wingdings" panose="05000000000000000000" pitchFamily="2" charset="2"/>
              <a:buChar char="q"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Gap analysis between ERCOT nodal protocols and guide requirements and IEEE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2800 Standard. Specifically, we wanted to know where IEEE2800 </a:t>
            </a:r>
            <a:r>
              <a:rPr lang="en-US" sz="1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exceeds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ERCOT rules and where both ERCOT and IEEE2800 meet and where ERCOT exceeds IEEE2800.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Strategy of adoption IEEE2800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Continuous follow up on RFI on the Odessa event 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IBR Ride-Thru failures monthly update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Draft interconnection check list discussion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lv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OEM scenarios and simulations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64451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9AF8C"/>
      </a:accent1>
      <a:accent2>
        <a:srgbClr val="97BE49"/>
      </a:accent2>
      <a:accent3>
        <a:srgbClr val="3D9CCC"/>
      </a:accent3>
      <a:accent4>
        <a:srgbClr val="7C60C6"/>
      </a:accent4>
      <a:accent5>
        <a:srgbClr val="C9492C"/>
      </a:accent5>
      <a:accent6>
        <a:srgbClr val="D58C2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3E4F19A7-A959-40BB-972C-4880BAF8EB0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1843</TotalTime>
  <Words>786</Words>
  <Application>Microsoft Office PowerPoint</Application>
  <PresentationFormat>Widescreen</PresentationFormat>
  <Paragraphs>76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Wingdings</vt:lpstr>
      <vt:lpstr>Office Theme</vt:lpstr>
      <vt:lpstr>IBR TF update to ROS</vt:lpstr>
      <vt:lpstr>IBR TF meetings  </vt:lpstr>
      <vt:lpstr>Odessa Disturbance updates </vt:lpstr>
      <vt:lpstr>Review of NERC and other IBRWG updates</vt:lpstr>
      <vt:lpstr>PGRR 075 and 085 updates</vt:lpstr>
      <vt:lpstr>Priorities and items for next meeting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IBR TF update to ROS</dc:title>
  <dc:creator>Mohammad Albaijat</dc:creator>
  <cp:lastModifiedBy>Brittney Albracht</cp:lastModifiedBy>
  <cp:revision>3</cp:revision>
  <cp:lastPrinted>2022-04-06T20:16:34Z</cp:lastPrinted>
  <dcterms:created xsi:type="dcterms:W3CDTF">2022-03-31T15:30:17Z</dcterms:created>
  <dcterms:modified xsi:type="dcterms:W3CDTF">2022-04-07T15:05:19Z</dcterms:modified>
</cp:coreProperties>
</file>