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3_A44A2209.xml" ContentType="application/vnd.ms-powerpoint.comments+xml"/>
  <Override PartName="/ppt/comments/modernComment_104_579A9296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5D2142-A40A-C382-DD32-CD53D1B00E23}" name="Julia Matevosyan" initials="JM" userId="35275da4e72cfe0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57784-A521-4B67-B7E1-E1053030445D}" v="8" dt="2022-04-06T15:54:07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5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modernComment_103_A44A220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4B1BA57-40D9-465B-8669-7D86494C97E8}" authorId="{B75D2142-A40A-C382-DD32-CD53D1B00E23}" created="2022-03-31T22:17:56.683">
    <pc:sldMkLst xmlns:pc="http://schemas.microsoft.com/office/powerpoint/2013/main/command">
      <pc:docMk/>
      <pc:sldMk cId="2756321801" sldId="259"/>
    </pc:sldMkLst>
    <p188:txBody>
      <a:bodyPr/>
      <a:lstStyle/>
      <a:p>
        <a:r>
          <a:rPr lang="en-US"/>
          <a:t>Did you mean to have IEEE2800 related title here. The list seems to be based on Jen's presentation? </a:t>
        </a:r>
      </a:p>
    </p188:txBody>
  </p188:cm>
</p188:cmLst>
</file>

<file path=ppt/comments/modernComment_104_579A929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86791E0-0662-4E85-A1B8-462130D49B00}" authorId="{B75D2142-A40A-C382-DD32-CD53D1B00E23}" created="2022-03-31T22:19:33.84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469747862" sldId="260"/>
      <ac:spMk id="5" creationId="{9F37FE22-8F54-46CC-B979-A6E3BA3DF9CD}"/>
      <ac:txMk cp="325" len="80">
        <ac:context len="686" hash="3012504087"/>
      </ac:txMk>
    </ac:txMkLst>
    <p188:pos x="5050585" y="2325448"/>
    <p188:txBody>
      <a:bodyPr/>
      <a:lstStyle/>
      <a:p>
        <a:r>
          <a:rPr lang="en-US"/>
          <a:t>Or alternatively you can say inverter-based GRs? It just that IBR already includes Resource in the name.</a:t>
        </a:r>
      </a:p>
    </p188:txBody>
  </p188:cm>
  <p188:cm id="{70CF73AA-162D-4549-AA99-2527C7FC39E4}" authorId="{B75D2142-A40A-C382-DD32-CD53D1B00E23}" created="2022-03-31T22:20:16.5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469747862" sldId="260"/>
      <ac:spMk id="5" creationId="{9F37FE22-8F54-46CC-B979-A6E3BA3DF9CD}"/>
      <ac:txMk cp="428" len="77">
        <ac:context len="686" hash="3012504087"/>
      </ac:txMk>
    </ac:txMkLst>
    <p188:pos x="4964860" y="2915998"/>
    <p188:txBody>
      <a:bodyPr/>
      <a:lstStyle/>
      <a:p>
        <a:r>
          <a:rPr lang="en-US"/>
          <a:t>this seems to be lacking what they should read and implement?</a:t>
        </a:r>
      </a:p>
    </p188:txBody>
  </p188:cm>
  <p188:cm id="{D76857E1-F3F4-4C0C-96B6-B6D095E93A1D}" authorId="{B75D2142-A40A-C382-DD32-CD53D1B00E23}" created="2022-03-31T22:21:39.54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469747862" sldId="260"/>
      <ac:spMk id="5" creationId="{9F37FE22-8F54-46CC-B979-A6E3BA3DF9CD}"/>
    </ac:deMkLst>
    <p188:txBody>
      <a:bodyPr/>
      <a:lstStyle/>
      <a:p>
        <a:r>
          <a:rPr lang="en-US"/>
          <a:t>Since IEEE2800 has not bee adopted in ERCOT yet I would avoid using it here you can may be just say "read and implemented applicable standards and nodal protocol and guide requirements?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1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9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9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4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5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0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7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9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7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4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8245B-8655-4479-BE72-BFFAFD6EDEB2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80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3_A44A220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4_579A929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8375B6-1EC8-458D-9E34-F67513A6C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IBR TF update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9DC20-B822-411F-8F12-AAFE8869B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Chair: Mohammad Albaijat, PhD</a:t>
            </a:r>
          </a:p>
          <a:p>
            <a:pPr algn="l"/>
            <a:r>
              <a:rPr lang="en-US" dirty="0"/>
              <a:t>Vice-Chair: Julia Matevosyan, PhD</a:t>
            </a:r>
          </a:p>
          <a:p>
            <a:pPr algn="l"/>
            <a:r>
              <a:rPr lang="en-US" dirty="0"/>
              <a:t>April 07, 2022 </a:t>
            </a:r>
          </a:p>
        </p:txBody>
      </p:sp>
    </p:spTree>
    <p:extLst>
      <p:ext uri="{BB962C8B-B14F-4D97-AF65-F5344CB8AC3E}">
        <p14:creationId xmlns:p14="http://schemas.microsoft.com/office/powerpoint/2010/main" val="89075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FF00-9739-40C0-9EAC-1D0EA2BD5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IBR TF meetings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6DF05-3014-46B9-B9A4-1ABCB6FD1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864"/>
            <a:ext cx="4734464" cy="515194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Two meetings </a:t>
            </a:r>
          </a:p>
          <a:p>
            <a:pPr lvl="1"/>
            <a:r>
              <a:rPr lang="en-US" dirty="0"/>
              <a:t>February 18, 2022</a:t>
            </a:r>
          </a:p>
          <a:p>
            <a:pPr lvl="1"/>
            <a:r>
              <a:rPr lang="en-US" dirty="0"/>
              <a:t>March 18, 2022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February 18, 2022, meeting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Odessa Disturbance follow ups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Similar Inverter Model Assessment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Smaller unexpected tripping event analysis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Priorities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3556B5-3AB5-4E23-B193-384C29C18354}"/>
              </a:ext>
            </a:extLst>
          </p:cNvPr>
          <p:cNvSpPr txBox="1">
            <a:spLocks/>
          </p:cNvSpPr>
          <p:nvPr/>
        </p:nvSpPr>
        <p:spPr>
          <a:xfrm>
            <a:off x="5572664" y="1444880"/>
            <a:ext cx="4734464" cy="5295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March 18, 2022, meeting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Review of NERC and other IBR WG updates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IEEE 2800-2022 standards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Odessa Disturbance and event process draft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PGRR 075 and 085 updates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Draft Interconnections Check list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Discussed priorities and items for the following meeting (April 8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25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700D7-EA93-4B9A-A79D-182F25CE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35128" cy="1325563"/>
          </a:xfrm>
        </p:spPr>
        <p:txBody>
          <a:bodyPr>
            <a:normAutofit/>
          </a:bodyPr>
          <a:lstStyle/>
          <a:p>
            <a:r>
              <a:rPr lang="en-US" dirty="0"/>
              <a:t>Odessa Disturbance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BB27A-C3BE-4177-9F18-A7CC4AAB1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98" y="1690688"/>
            <a:ext cx="5421702" cy="46673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Focused on 5 Follow-up RFIs representing 80% of solar Resources lost during the event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plants have implemented mitigations, some couldn’t be due to legacy inverters, further follow ups will be needed with others (to be discussed in next meetings)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 issue of inverters tripping on overvoltage and mitigation requires further investigation with OEMs, since such behavior is not meeting ERCOT’s Voltage Ride Through requirements as per NOGs.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RFI procedure after disturbances: time consuming for staff and MPs, needs improvement and more streamlined process (to be discussed in the upcoming meetings)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 up RFIs for May 9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event (sent 8 out of 10)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follow up RFIs on March 9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mainly on reduction of output by different MW values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292A58-1380-478B-8C41-5868E020A45C}"/>
              </a:ext>
            </a:extLst>
          </p:cNvPr>
          <p:cNvSpPr txBox="1">
            <a:spLocks/>
          </p:cNvSpPr>
          <p:nvPr/>
        </p:nvSpPr>
        <p:spPr>
          <a:xfrm>
            <a:off x="6096000" y="365124"/>
            <a:ext cx="57351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Similar Inverter Model Assessment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F37FE22-8F54-46CC-B979-A6E3BA3DF9CD}"/>
              </a:ext>
            </a:extLst>
          </p:cNvPr>
          <p:cNvSpPr txBox="1">
            <a:spLocks/>
          </p:cNvSpPr>
          <p:nvPr/>
        </p:nvSpPr>
        <p:spPr>
          <a:xfrm>
            <a:off x="6252713" y="1558416"/>
            <a:ext cx="5899030" cy="2125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8.3 GW of solar capacity using same or similar models of inverters as the ones that tripped in Odessa event.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ERCOT will follow-up with RFIs to such units requesting to address potential cause of tripping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ERCOT will prioritize communications based on most significant causes.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E950DFF-A7DB-41BC-92EB-1159A9169B4A}"/>
              </a:ext>
            </a:extLst>
          </p:cNvPr>
          <p:cNvSpPr txBox="1">
            <a:spLocks/>
          </p:cNvSpPr>
          <p:nvPr/>
        </p:nvSpPr>
        <p:spPr>
          <a:xfrm>
            <a:off x="6096000" y="3551207"/>
            <a:ext cx="57351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Smaller unexpected tripping event analysis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95C7083-D383-4B22-8D83-A1CD269FF933}"/>
              </a:ext>
            </a:extLst>
          </p:cNvPr>
          <p:cNvSpPr txBox="1">
            <a:spLocks/>
          </p:cNvSpPr>
          <p:nvPr/>
        </p:nvSpPr>
        <p:spPr>
          <a:xfrm>
            <a:off x="6096000" y="4807700"/>
            <a:ext cx="5899030" cy="1685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Smaller but similar events should be monitored to identify causes of IBR tripping and potentially prevent future larger events.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ERCOT needs to streamline the process and develop events criteria for sending RFIs.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5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700D7-EA93-4B9A-A79D-182F25CE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01088" cy="1325563"/>
          </a:xfrm>
        </p:spPr>
        <p:txBody>
          <a:bodyPr>
            <a:normAutofit/>
          </a:bodyPr>
          <a:lstStyle/>
          <a:p>
            <a:r>
              <a:rPr lang="en-US" dirty="0"/>
              <a:t>Review of NERC and other IBRWG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BB27A-C3BE-4177-9F18-A7CC4AAB1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98" y="1690688"/>
            <a:ext cx="5421702" cy="4672012"/>
          </a:xfrm>
        </p:spPr>
        <p:txBody>
          <a:bodyPr>
            <a:norm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NERC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IBR performance subcommittee is exploring performance of utility scale inverter resources directly connected to bulk power system 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Guidelines and reports on IBR performance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Latest reports include: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Utilizing the excess capability of IBRs for frequency support (NERC paper September 2021)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White paper published December 2021 “Grid Forming Technology” 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Follow-ups on NERC disturbance reports and alerts (Several NERC reports covering all major events including Odessa Disturbance) 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Ongoing activities related to reliability guidelines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292A58-1380-478B-8C41-5868E020A45C}"/>
              </a:ext>
            </a:extLst>
          </p:cNvPr>
          <p:cNvSpPr txBox="1">
            <a:spLocks/>
          </p:cNvSpPr>
          <p:nvPr/>
        </p:nvSpPr>
        <p:spPr>
          <a:xfrm>
            <a:off x="6096000" y="365124"/>
            <a:ext cx="57351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IEEE 2800 Standards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F37FE22-8F54-46CC-B979-A6E3BA3DF9CD}"/>
              </a:ext>
            </a:extLst>
          </p:cNvPr>
          <p:cNvSpPr txBox="1">
            <a:spLocks/>
          </p:cNvSpPr>
          <p:nvPr/>
        </p:nvSpPr>
        <p:spPr>
          <a:xfrm>
            <a:off x="6252713" y="1558416"/>
            <a:ext cx="5101087" cy="4934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 for interconnection and interoperability of IBR interconnecting with transmission systems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Discussed reliability issues with IBR (six major events)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Harmonizes technical minimum capability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consensus based, voluntary IEEE performance standard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Approved in January 2022 and publication in April/May 2022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scope: IBR plant, hybrid IBR plant. Out of scope: hybrid plant (multiple IBR and non-IBR resources operated as one by TS operator), co located plant (multiple resources operated separately by TS operator)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ACTION: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Gap analysis to be performed 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on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ERCOT rules vs. IEEE 2800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32180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700D7-EA93-4B9A-A79D-182F25CE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01088" cy="1325563"/>
          </a:xfrm>
        </p:spPr>
        <p:txBody>
          <a:bodyPr>
            <a:normAutofit/>
          </a:bodyPr>
          <a:lstStyle/>
          <a:p>
            <a:r>
              <a:rPr lang="en-US" dirty="0"/>
              <a:t>PGRR 075 and 085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BB27A-C3BE-4177-9F18-A7CC4AAB1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98" y="1690688"/>
            <a:ext cx="5101087" cy="3657689"/>
          </a:xfrm>
        </p:spPr>
        <p:txBody>
          <a:bodyPr>
            <a:normAutofit fontScale="92500" lnSpcReduction="10000"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PGRR-075 effective May 1, 2020, and PGRR-085 effective March 2021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PGRR-075 Introduced model quality test(MQT) requirements for PSS/E dynamic model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PGRR-085 introduced MQT and unit model validation requirements for PSCAD model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Both: Unit model validation (Resource interconnection) and Plant model verification (commissioning and operation)                                  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Dynamic model requirements (model quality test for PSS/E, model quality test for PSCAD model, unit model validation for PSCAD model and model parameter verification)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292A58-1380-478B-8C41-5868E020A45C}"/>
              </a:ext>
            </a:extLst>
          </p:cNvPr>
          <p:cNvSpPr txBox="1">
            <a:spLocks/>
          </p:cNvSpPr>
          <p:nvPr/>
        </p:nvSpPr>
        <p:spPr>
          <a:xfrm>
            <a:off x="6096000" y="365124"/>
            <a:ext cx="57351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Draft Interconnection Check list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F37FE22-8F54-46CC-B979-A6E3BA3DF9CD}"/>
              </a:ext>
            </a:extLst>
          </p:cNvPr>
          <p:cNvSpPr txBox="1">
            <a:spLocks/>
          </p:cNvSpPr>
          <p:nvPr/>
        </p:nvSpPr>
        <p:spPr>
          <a:xfrm>
            <a:off x="6103190" y="1668423"/>
            <a:ext cx="5101087" cy="4934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It’s a pre draft questionnaire meant to draw attention of all stakeholders to participate in finalizing formal proposal to ensure reliability in reasonable fashion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Five questions focused on making sure that new IBRs read and implemented 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relevant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NERC guidelines, read and implemented recommendations from NERC event reports, read and implemented if new IBR is going to be connected at a distribution level, read and implemented applicable standards and relevant nodal protocol operating guide requirements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 seems there is a push back on this questionnaire as it is. But again, this was an informal proposal meant to engage stakeholders to participate in formulating a formal proposal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74786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700D7-EA93-4B9A-A79D-182F25CE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5808" cy="1325563"/>
          </a:xfrm>
        </p:spPr>
        <p:txBody>
          <a:bodyPr/>
          <a:lstStyle/>
          <a:p>
            <a:r>
              <a:rPr lang="en-US" dirty="0"/>
              <a:t>Priorities and items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BB27A-C3BE-4177-9F18-A7CC4AAB1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98" y="1690688"/>
            <a:ext cx="9177068" cy="4183901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 analysis between ERCOT nodal protocols and guide requirements and IEEE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2800 Standard. Specifically, we wanted to know where IEEE2800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exceeds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ERCOT rules and where both ERCOT and IEEE2800 meet and where ERCOT exceeds IEEE2800.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Strategy of adoption IEEE2800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follow up on RFI on the Odessa event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IBR Ride-Thru failures monthly update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Draft interconnection check list discussion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OEM scenarios and simulations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445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</TotalTime>
  <Words>786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IBR TF update to ROS</vt:lpstr>
      <vt:lpstr>IBR TF meetings  </vt:lpstr>
      <vt:lpstr>Odessa Disturbance updates </vt:lpstr>
      <vt:lpstr>Review of NERC and other IBRWG updates</vt:lpstr>
      <vt:lpstr>PGRR 075 and 085 updates</vt:lpstr>
      <vt:lpstr>Priorities and items for 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 TF update to ROS</dc:title>
  <dc:creator>Mohammad Albaijat</dc:creator>
  <cp:lastModifiedBy>Mohammad Albaijat</cp:lastModifiedBy>
  <cp:revision>3</cp:revision>
  <cp:lastPrinted>2022-04-06T20:16:34Z</cp:lastPrinted>
  <dcterms:created xsi:type="dcterms:W3CDTF">2022-03-31T15:30:17Z</dcterms:created>
  <dcterms:modified xsi:type="dcterms:W3CDTF">2022-04-07T14:54:09Z</dcterms:modified>
</cp:coreProperties>
</file>