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3"/>
    <p:sldMasterId id="2147483846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7" r:id="rId6"/>
    <p:sldId id="320" r:id="rId7"/>
    <p:sldId id="304" r:id="rId8"/>
    <p:sldId id="271" r:id="rId9"/>
    <p:sldId id="307" r:id="rId10"/>
    <p:sldId id="263" r:id="rId11"/>
    <p:sldId id="316" r:id="rId12"/>
    <p:sldId id="317" r:id="rId13"/>
    <p:sldId id="261" r:id="rId14"/>
    <p:sldId id="318" r:id="rId15"/>
    <p:sldId id="319" r:id="rId16"/>
    <p:sldId id="265" r:id="rId17"/>
    <p:sldId id="266" r:id="rId18"/>
    <p:sldId id="267" r:id="rId19"/>
    <p:sldId id="268" r:id="rId20"/>
    <p:sldId id="305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23" autoAdjust="0"/>
    <p:restoredTop sz="90952" autoAdjust="0"/>
  </p:normalViewPr>
  <p:slideViewPr>
    <p:cSldViewPr snapToGrid="0">
      <p:cViewPr varScale="1">
        <p:scale>
          <a:sx n="70" d="100"/>
          <a:sy n="70" d="100"/>
        </p:scale>
        <p:origin x="93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3B863C2-8AE5-4E7D-8514-EDF1701C3B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662CA1-761F-49DD-8A82-560D76A61ED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D43F9D-956A-4D7D-9535-B777B0FB42F8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DC6FD9-7ACA-4E93-A1EE-8FEE361C23F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B1E2C7-C3BD-44A4-9C5F-75E730881E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D7DC3C-8AB2-484E-8603-95E1A684C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838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865B2F-F21E-4F77-989B-FF40EED96EB5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C617F5-F7E7-4082-A0B7-487022105C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05256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686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781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5530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232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70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25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53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6154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183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038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75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326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90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86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3363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3363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C617F5-F7E7-4082-A0B7-487022105C2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25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65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69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5166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93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63527"/>
            <a:ext cx="10058400" cy="1450757"/>
          </a:xfrm>
        </p:spPr>
        <p:txBody>
          <a:bodyPr/>
          <a:lstStyle>
            <a:lvl1pPr marL="0">
              <a:defRPr u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69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214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9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201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6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1947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37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51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861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77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409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074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163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978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381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560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856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79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014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9A29B3E-34B0-4887-8974-26878BAFF8D7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2BE9FF1D-E430-4A7B-9C11-1DEC9AAA44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446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  <p:sldLayoutId id="2147483850" r:id="rId4"/>
    <p:sldLayoutId id="2147483851" r:id="rId5"/>
    <p:sldLayoutId id="2147483852" r:id="rId6"/>
    <p:sldLayoutId id="2147483853" r:id="rId7"/>
    <p:sldLayoutId id="2147483854" r:id="rId8"/>
    <p:sldLayoutId id="2147483855" r:id="rId9"/>
    <p:sldLayoutId id="2147483856" r:id="rId10"/>
    <p:sldLayoutId id="2147483857" r:id="rId11"/>
    <p:sldLayoutId id="214748383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5772" y="571500"/>
            <a:ext cx="11500455" cy="182880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/>
              <a:t>System Protection Working Group</a:t>
            </a:r>
            <a:br>
              <a:rPr lang="en-US" sz="6000" b="1" dirty="0"/>
            </a:br>
            <a:r>
              <a:rPr lang="en-US" sz="6000" b="1" dirty="0"/>
              <a:t>(SPWG)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3056" y="4760305"/>
            <a:ext cx="9005888" cy="1183295"/>
          </a:xfrm>
        </p:spPr>
        <p:txBody>
          <a:bodyPr anchor="ctr">
            <a:noAutofit/>
          </a:bodyPr>
          <a:lstStyle/>
          <a:p>
            <a:pPr algn="ctr"/>
            <a:r>
              <a:rPr lang="en-US" sz="2000" b="1" dirty="0"/>
              <a:t>April 7, 2022</a:t>
            </a:r>
          </a:p>
          <a:p>
            <a:pPr algn="ctr"/>
            <a:r>
              <a:rPr lang="en-US" sz="2000" b="1" dirty="0"/>
              <a:t>Chair: Bret Burford, P.E.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B9758B5C-2ECD-46D3-BCB9-43203909932D}"/>
              </a:ext>
            </a:extLst>
          </p:cNvPr>
          <p:cNvSpPr txBox="1">
            <a:spLocks/>
          </p:cNvSpPr>
          <p:nvPr/>
        </p:nvSpPr>
        <p:spPr>
          <a:xfrm>
            <a:off x="345772" y="2632320"/>
            <a:ext cx="11500455" cy="13808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b="1" dirty="0"/>
              <a:t>Update to ROS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D0F3195B-A4B7-48E8-840A-9AC721FC20B6}"/>
              </a:ext>
            </a:extLst>
          </p:cNvPr>
          <p:cNvCxnSpPr>
            <a:cxnSpLocks/>
          </p:cNvCxnSpPr>
          <p:nvPr/>
        </p:nvCxnSpPr>
        <p:spPr>
          <a:xfrm>
            <a:off x="438150" y="4245220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481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2427514" y="0"/>
            <a:ext cx="8253549" cy="543506"/>
          </a:xfrm>
        </p:spPr>
        <p:txBody>
          <a:bodyPr>
            <a:noAutofit/>
          </a:bodyPr>
          <a:lstStyle/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– 2021 Q4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A1BF578-DCCD-41E7-ACC1-59A1432329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9133995"/>
              </p:ext>
            </p:extLst>
          </p:nvPr>
        </p:nvGraphicFramePr>
        <p:xfrm>
          <a:off x="2873828" y="482493"/>
          <a:ext cx="5355772" cy="5893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2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942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629">
                  <a:extLst>
                    <a:ext uri="{9D8B030D-6E8A-4147-A177-3AD203B41FA5}">
                      <a16:colId xmlns:a16="http://schemas.microsoft.com/office/drawing/2014/main" val="2493804647"/>
                    </a:ext>
                  </a:extLst>
                </a:gridCol>
              </a:tblGrid>
              <a:tr h="256218"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Q4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# of </a:t>
                      </a:r>
                      <a:r>
                        <a:rPr lang="en-US" sz="1000" b="0" dirty="0" err="1">
                          <a:solidFill>
                            <a:schemeClr val="tx1"/>
                          </a:solidFill>
                          <a:effectLst/>
                        </a:rPr>
                        <a:t>Misoperations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345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138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102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&lt; 100 kV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218">
                <a:tc rowSpan="5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Category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Failure to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Slow Trip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during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71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Unnecessary Trip – Non Fault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6218">
                <a:tc rowSpan="4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Relay System Type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Electromechanical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Solid State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Microprocessor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Other/ N/A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6218">
                <a:tc rowSpan="9"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By Equipment Protected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Line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69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Transformer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Generator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 Capacitor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Shunt/Series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Reactor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Dynamic</a:t>
                      </a:r>
                      <a:r>
                        <a:rPr lang="en-US" sz="1000" b="0" baseline="0" dirty="0">
                          <a:solidFill>
                            <a:schemeClr val="tx1"/>
                          </a:solidFill>
                          <a:effectLst/>
                        </a:rPr>
                        <a:t> VAR system</a:t>
                      </a:r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Breaker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218">
                <a:tc vMerge="1">
                  <a:txBody>
                    <a:bodyPr/>
                    <a:lstStyle/>
                    <a:p>
                      <a:endParaRPr lang="en-US" sz="1000" b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Other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76727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500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 2021 Q4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6446B6-85A4-4C3D-84B1-53AC6B12BFD1}"/>
              </a:ext>
            </a:extLst>
          </p:cNvPr>
          <p:cNvSpPr txBox="1">
            <a:spLocks/>
          </p:cNvSpPr>
          <p:nvPr/>
        </p:nvSpPr>
        <p:spPr>
          <a:xfrm>
            <a:off x="1905000" y="762000"/>
            <a:ext cx="8686800" cy="5943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b="1" dirty="0"/>
              <a:t>Summary of Human Performance Issues noted for 2021 Q4: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</a:t>
            </a:r>
            <a:r>
              <a:rPr lang="en-US" sz="1600" dirty="0" err="1"/>
              <a:t>misoperated</a:t>
            </a:r>
            <a:r>
              <a:rPr lang="en-US" sz="1600" dirty="0"/>
              <a:t> due to incorrectly wired CT polarity at the breaker CT terminal block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tripped due to incorrectly set phase instantaneous overcurrent element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tripped due to incorrect CT ratio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138kV line tripped due to temporary protection scheme left in service after completion of construction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Generator trip due to V/Hz trip logic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Generator trip due to incorrect settings being uploaded to the differential relay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345kV bus tripped due to a wiring error</a:t>
            </a:r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algn="l"/>
            <a:endParaRPr lang="en-US" sz="1600" dirty="0"/>
          </a:p>
          <a:p>
            <a:pPr marL="285750" indent="-285750" algn="l">
              <a:buFontTx/>
              <a:buChar char="-"/>
            </a:pPr>
            <a:endParaRPr lang="en-US" sz="1600" dirty="0"/>
          </a:p>
          <a:p>
            <a:pPr algn="l"/>
            <a:endParaRPr lang="en-US" sz="1600" dirty="0"/>
          </a:p>
          <a:p>
            <a:pPr algn="l"/>
            <a:r>
              <a:rPr lang="en-US" sz="1600" b="1" dirty="0"/>
              <a:t>Failure to Trip/Slow Trip </a:t>
            </a:r>
            <a:r>
              <a:rPr lang="en-US" sz="1600" b="1" dirty="0" err="1"/>
              <a:t>Misoperations</a:t>
            </a:r>
            <a:r>
              <a:rPr lang="en-US" sz="1600" b="1" dirty="0"/>
              <a:t> in 2021 Q4:</a:t>
            </a:r>
          </a:p>
          <a:p>
            <a:pPr marL="285750" indent="-285750" algn="l">
              <a:buFontTx/>
              <a:buChar char="-"/>
            </a:pPr>
            <a:r>
              <a:rPr lang="en-US" sz="1600" dirty="0"/>
              <a:t>None</a:t>
            </a:r>
          </a:p>
        </p:txBody>
      </p:sp>
    </p:spTree>
    <p:extLst>
      <p:ext uri="{BB962C8B-B14F-4D97-AF65-F5344CB8AC3E}">
        <p14:creationId xmlns:p14="http://schemas.microsoft.com/office/powerpoint/2010/main" val="3191415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4AD884-F7CE-419F-B5DB-B83DFF9A1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5867" y="947166"/>
            <a:ext cx="7312152" cy="4963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6239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600200" y="12954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/>
              <a:t>Protection System – </a:t>
            </a:r>
            <a:endParaRPr lang="en-US" b="0" i="1" dirty="0"/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Protective relays which respond to electrical quantities,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Communications systems necessary for correct operation of protective functions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Voltage and current sensing devices providing inputs to protective relays,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Station dc supply associated with protective functions (including station batteries, battery chargers, and non-battery-based dc supply), and</a:t>
            </a:r>
          </a:p>
          <a:p>
            <a:pPr lvl="1">
              <a:buClr>
                <a:srgbClr val="FFC000"/>
              </a:buClr>
              <a:buSzPct val="150000"/>
              <a:buFont typeface="Arial" panose="020B0604020202020204" pitchFamily="34" charset="0"/>
              <a:buChar char="•"/>
            </a:pPr>
            <a:r>
              <a:rPr lang="en-US" sz="2400" dirty="0"/>
              <a:t>Control circuitry associated with protective functions through the trip coil(s) of the circuit breakers or other interrupting devices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56224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143000"/>
            <a:ext cx="8382000" cy="4953000"/>
          </a:xfrm>
        </p:spPr>
        <p:txBody>
          <a:bodyPr>
            <a:normAutofit/>
          </a:bodyPr>
          <a:lstStyle/>
          <a:p>
            <a:r>
              <a:rPr lang="en-US" dirty="0"/>
              <a:t>Composite Protection System - </a:t>
            </a:r>
            <a:r>
              <a:rPr lang="en-US" b="0" i="1" dirty="0"/>
              <a:t>The total complement of Protection System(s) that function collectively to protect an Element. Backup protection provided by a different Element’s Protection System(s) is excluded.</a:t>
            </a:r>
          </a:p>
          <a:p>
            <a:pPr marL="0" indent="0">
              <a:buNone/>
            </a:pPr>
            <a:endParaRPr lang="en-US" sz="1400" dirty="0"/>
          </a:p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/>
            </a:pPr>
            <a:r>
              <a:rPr lang="en-US" sz="2400" dirty="0"/>
              <a:t>Failure to Trip – During Fault – A failure of a Composite Protection system to operate for a Fault condition for which it is designed.</a:t>
            </a:r>
          </a:p>
          <a:p>
            <a:pPr marL="857250" lvl="1" indent="-457200">
              <a:buAutoNum type="arabicPeriod" startAt="2"/>
            </a:pPr>
            <a:r>
              <a:rPr lang="en-US" sz="2400" dirty="0"/>
              <a:t>Failure to Trip – Other than Fault - A failure of a Composite Protection system to operate for a non-Fault condition for which it is designed, such as a power swing, undervoltage, overexcitation, or loss of excitation.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7461098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066800"/>
            <a:ext cx="8686800" cy="4953000"/>
          </a:xfrm>
        </p:spPr>
        <p:txBody>
          <a:bodyPr>
            <a:normAutofit/>
          </a:bodyPr>
          <a:lstStyle/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During Fault – A Composite Protection system that is slower than required for a Fault condition if the duration of its operating time resulted in the operation of at least one other Element’s Composite Protection System.</a:t>
            </a:r>
          </a:p>
          <a:p>
            <a:pPr marL="857250" lvl="1" indent="-457200">
              <a:buAutoNum type="arabicPeriod" startAt="3"/>
            </a:pPr>
            <a:r>
              <a:rPr lang="en-US" sz="2400" dirty="0"/>
              <a:t>Slow Trip – Other than Fault - A Composite Protection system that is slower than required for a non-Fault condition, such as a power swing, undervoltage, overexcitation, or loss of excitation, if the duration of its operating time resulted in the operation of at least one other Element’s Composite Protection System.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105729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76200"/>
            <a:ext cx="7620000" cy="685800"/>
          </a:xfrm>
        </p:spPr>
        <p:txBody>
          <a:bodyPr>
            <a:normAutofit fontScale="90000"/>
          </a:bodyPr>
          <a:lstStyle/>
          <a:p>
            <a:r>
              <a:rPr lang="en-US" dirty="0"/>
              <a:t>Definitions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0" y="1066800"/>
            <a:ext cx="8534400" cy="4953000"/>
          </a:xfrm>
        </p:spPr>
        <p:txBody>
          <a:bodyPr>
            <a:normAutofit/>
          </a:bodyPr>
          <a:lstStyle/>
          <a:p>
            <a:r>
              <a:rPr lang="en-US" dirty="0"/>
              <a:t>Misoperation – </a:t>
            </a:r>
            <a:r>
              <a:rPr lang="en-US" b="0" i="1" dirty="0"/>
              <a:t>The failure a Composite Protection System to operate as intended for protection purposes. Any of the following is a Misoperation: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During Fault – An unnecessary Composite Protection system operation for a Fault condition on another Element.</a:t>
            </a:r>
          </a:p>
          <a:p>
            <a:pPr marL="857250" lvl="1" indent="-457200">
              <a:buAutoNum type="arabicPeriod" startAt="5"/>
            </a:pPr>
            <a:r>
              <a:rPr lang="en-US" sz="2400" dirty="0"/>
              <a:t>Unnecessary Trip – Other than Fault - An unnecessary Composite Protection system operation for a non-Fault condition.  A Composite Protection System operation that is caused by personnel during on-site maintenance, testing, inspection, construction, or commissioning activities is not a Misoperation.</a:t>
            </a:r>
          </a:p>
          <a:p>
            <a:pPr marL="400050" lvl="1" indent="0">
              <a:buNone/>
            </a:pPr>
            <a:endParaRPr lang="en-US" sz="2400" i="1" dirty="0"/>
          </a:p>
          <a:p>
            <a:pPr marL="400050" lvl="1" indent="0"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576015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66799" y="590302"/>
            <a:ext cx="10058400" cy="927100"/>
          </a:xfrm>
        </p:spPr>
        <p:txBody>
          <a:bodyPr>
            <a:normAutofit/>
          </a:bodyPr>
          <a:lstStyle/>
          <a:p>
            <a:pPr algn="ctr"/>
            <a:r>
              <a:rPr lang="en-US" b="1" dirty="0"/>
              <a:t>End of SPWG Presentation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1409699" y="2076449"/>
            <a:ext cx="9372600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Next Meeting Scheduled for July 20-21, 2022</a:t>
            </a:r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i="1" dirty="0"/>
              <a:t>Next ERCOT ROS Update will be Provided on August 4</a:t>
            </a:r>
            <a:r>
              <a:rPr lang="en-US" sz="2400" i="1" baseline="30000" dirty="0"/>
              <a:t>th</a:t>
            </a:r>
            <a:r>
              <a:rPr lang="en-US" sz="2400" i="1" dirty="0"/>
              <a:t>, 2022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67BC6AF-6B43-40CC-958D-228F3269810D}"/>
              </a:ext>
            </a:extLst>
          </p:cNvPr>
          <p:cNvCxnSpPr>
            <a:cxnSpLocks/>
          </p:cNvCxnSpPr>
          <p:nvPr/>
        </p:nvCxnSpPr>
        <p:spPr>
          <a:xfrm>
            <a:off x="442912" y="4064245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7A7D45A-4EFC-4146-949D-2A03CA900AD8}"/>
              </a:ext>
            </a:extLst>
          </p:cNvPr>
          <p:cNvSpPr txBox="1"/>
          <p:nvPr/>
        </p:nvSpPr>
        <p:spPr>
          <a:xfrm>
            <a:off x="1409699" y="4448174"/>
            <a:ext cx="93726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dirty="0"/>
              <a:t>Thank You</a:t>
            </a:r>
          </a:p>
          <a:p>
            <a:pPr algn="ctr">
              <a:spcAft>
                <a:spcPts val="600"/>
              </a:spcAft>
            </a:pPr>
            <a:endParaRPr lang="en-US" sz="2400" dirty="0"/>
          </a:p>
          <a:p>
            <a:pPr algn="ctr">
              <a:spcAft>
                <a:spcPts val="600"/>
              </a:spcAft>
            </a:pPr>
            <a:r>
              <a:rPr lang="en-US" sz="2400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307444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76275" y="295275"/>
            <a:ext cx="10058400" cy="927100"/>
          </a:xfrm>
        </p:spPr>
        <p:txBody>
          <a:bodyPr>
            <a:normAutofit/>
          </a:bodyPr>
          <a:lstStyle/>
          <a:p>
            <a:r>
              <a:rPr lang="en-US" b="1" dirty="0"/>
              <a:t>SPWG Meeting Overview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65055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B2D1E26-9F1F-4C31-89DF-305E8E042229}"/>
              </a:ext>
            </a:extLst>
          </p:cNvPr>
          <p:cNvSpPr txBox="1"/>
          <p:nvPr/>
        </p:nvSpPr>
        <p:spPr>
          <a:xfrm>
            <a:off x="1019175" y="1222375"/>
            <a:ext cx="9372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1</a:t>
            </a:r>
            <a:r>
              <a:rPr lang="en-US" sz="2400" baseline="30000" dirty="0"/>
              <a:t>st</a:t>
            </a:r>
            <a:r>
              <a:rPr lang="en-US" sz="2400" dirty="0"/>
              <a:t> SPWG Meeting of 2022 was held on March 2, 2022</a:t>
            </a:r>
          </a:p>
          <a:p>
            <a:pPr marL="28575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Topics Discussed: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Texas RE 2021 Q4 Misoperation Data (included)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NERC SPCWG Activities</a:t>
            </a:r>
          </a:p>
          <a:p>
            <a:pPr marL="1200150" lvl="2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PRC-019-2 – still working and expect to be re-submitted early 2023</a:t>
            </a:r>
          </a:p>
          <a:p>
            <a:pPr marL="1200150" lvl="2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PRC-023 SAR – to be posted for industry comment soon</a:t>
            </a:r>
          </a:p>
          <a:p>
            <a:pPr marL="1200150" lvl="2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dirty="0"/>
              <a:t>PRC-002 SARs – 1</a:t>
            </a:r>
            <a:r>
              <a:rPr lang="en-US" baseline="30000" dirty="0"/>
              <a:t>st</a:t>
            </a:r>
            <a:r>
              <a:rPr lang="en-US" dirty="0"/>
              <a:t> effort involving Notification requirements is getting close to being submitted for industry comment; 2</a:t>
            </a:r>
            <a:r>
              <a:rPr lang="en-US" baseline="30000" dirty="0"/>
              <a:t>nd</a:t>
            </a:r>
            <a:r>
              <a:rPr lang="en-US" dirty="0"/>
              <a:t> effort involving DME for IBR locations has not started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Reviewed latest version of NOGRR226 – UFLS change for 59.4 Hz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Reviewed ERCOT IBR Task Force charter and meeting notes</a:t>
            </a:r>
          </a:p>
        </p:txBody>
      </p:sp>
    </p:spTree>
    <p:extLst>
      <p:ext uri="{BB962C8B-B14F-4D97-AF65-F5344CB8AC3E}">
        <p14:creationId xmlns:p14="http://schemas.microsoft.com/office/powerpoint/2010/main" val="2090729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33412" y="324381"/>
            <a:ext cx="10991850" cy="927100"/>
          </a:xfrm>
        </p:spPr>
        <p:txBody>
          <a:bodyPr>
            <a:noAutofit/>
          </a:bodyPr>
          <a:lstStyle/>
          <a:p>
            <a:r>
              <a:rPr lang="en-US" sz="3200" b="1" dirty="0"/>
              <a:t>Settlement Only Distributed Generation (SODG) Modeling in ASPEN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1090612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AB808F5D-E052-4628-AF65-EAC774C90DCD}"/>
              </a:ext>
            </a:extLst>
          </p:cNvPr>
          <p:cNvSpPr txBox="1"/>
          <p:nvPr/>
        </p:nvSpPr>
        <p:spPr>
          <a:xfrm>
            <a:off x="783771" y="1859340"/>
            <a:ext cx="10798629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ERCOT has added 259 SODG aggregate generator models into the ASPEN case, modeled at the transmission level bus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SPWG majority is that SODG should be modeled on the LV bus of the distribution transformer if it is to be included in ASPEN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ERCOT agreed to model SODG with infinite impedance and offline as a temporary stop gap until we come to a resolution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SODG modeled at the transmission voltage level will lead to inaccurate fault studies, and potential </a:t>
            </a:r>
            <a:r>
              <a:rPr lang="en-US" sz="2400" dirty="0" err="1"/>
              <a:t>misoperations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Distribution transformers need to be accounted for when developing line relay settings on lines with tapped loads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SPWG will continue working towards resolving these modelling concerns</a:t>
            </a:r>
          </a:p>
        </p:txBody>
      </p:sp>
    </p:spTree>
    <p:extLst>
      <p:ext uri="{BB962C8B-B14F-4D97-AF65-F5344CB8AC3E}">
        <p14:creationId xmlns:p14="http://schemas.microsoft.com/office/powerpoint/2010/main" val="29382016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0550" y="295275"/>
            <a:ext cx="10991850" cy="927100"/>
          </a:xfrm>
        </p:spPr>
        <p:txBody>
          <a:bodyPr>
            <a:noAutofit/>
          </a:bodyPr>
          <a:lstStyle/>
          <a:p>
            <a:r>
              <a:rPr lang="en-US" sz="4400" b="1" dirty="0"/>
              <a:t>Inverter Based Resource (IBR) Modeling in ASPEN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08C0561-9AD2-4971-91D8-35DA08A70C43}"/>
              </a:ext>
            </a:extLst>
          </p:cNvPr>
          <p:cNvCxnSpPr>
            <a:cxnSpLocks/>
          </p:cNvCxnSpPr>
          <p:nvPr/>
        </p:nvCxnSpPr>
        <p:spPr>
          <a:xfrm>
            <a:off x="676275" y="1222375"/>
            <a:ext cx="1090612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3FBE236-519D-45BF-A22E-3790A78BC877}"/>
              </a:ext>
            </a:extLst>
          </p:cNvPr>
          <p:cNvSpPr txBox="1"/>
          <p:nvPr/>
        </p:nvSpPr>
        <p:spPr>
          <a:xfrm>
            <a:off x="676275" y="1404487"/>
            <a:ext cx="109918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There are critical issues with the way IBRs are being modeled in ASPEN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Generator models missing current limits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Can lead to fictitiously high fault currents or convergence errors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2-winding instead of 3-winding main power transformers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This causes zero sequence fault current errors in the models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This has been an ongoing issue for many years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IBR models aggregated to 34.5kV and not including </a:t>
            </a:r>
            <a:r>
              <a:rPr lang="en-US" sz="2400" dirty="0" err="1"/>
              <a:t>padmount</a:t>
            </a:r>
            <a:r>
              <a:rPr lang="en-US" sz="2400" dirty="0"/>
              <a:t> transformers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400" dirty="0"/>
              <a:t>ASPEN recommends modeling IBR at the low voltage bus (typically ~400V-800V)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As it stands, the ASPEN models </a:t>
            </a:r>
            <a:r>
              <a:rPr lang="en-US" sz="2400" i="1" dirty="0"/>
              <a:t>do not </a:t>
            </a:r>
            <a:r>
              <a:rPr lang="en-US" sz="2400" dirty="0"/>
              <a:t>converge when running fault studies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ASPEN has developed newer IBR models in conjunction with EPRI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SPWG plans to propose modeling guidelines for IBRs later this year</a:t>
            </a:r>
          </a:p>
        </p:txBody>
      </p:sp>
    </p:spTree>
    <p:extLst>
      <p:ext uri="{BB962C8B-B14F-4D97-AF65-F5344CB8AC3E}">
        <p14:creationId xmlns:p14="http://schemas.microsoft.com/office/powerpoint/2010/main" val="661497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3069520A-1939-4202-AABD-30C856C998F8}"/>
              </a:ext>
            </a:extLst>
          </p:cNvPr>
          <p:cNvSpPr txBox="1">
            <a:spLocks/>
          </p:cNvSpPr>
          <p:nvPr/>
        </p:nvSpPr>
        <p:spPr>
          <a:xfrm>
            <a:off x="345772" y="2028825"/>
            <a:ext cx="11500455" cy="18288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8000" b="0" kern="1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6000" b="1" dirty="0"/>
              <a:t>Protection System </a:t>
            </a:r>
            <a:r>
              <a:rPr lang="en-US" sz="6000" b="1" dirty="0" err="1"/>
              <a:t>Misoperations</a:t>
            </a:r>
            <a:endParaRPr lang="en-US" sz="6000" b="1" dirty="0"/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algn="ctr"/>
            <a:r>
              <a:rPr lang="en-US" sz="6000" b="1" dirty="0">
                <a:solidFill>
                  <a:srgbClr val="FF0000"/>
                </a:solidFill>
              </a:rPr>
              <a:t>2021 Q4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544FA14-8B74-4A8B-843E-CD1A406A56F3}"/>
              </a:ext>
            </a:extLst>
          </p:cNvPr>
          <p:cNvCxnSpPr>
            <a:cxnSpLocks/>
          </p:cNvCxnSpPr>
          <p:nvPr/>
        </p:nvCxnSpPr>
        <p:spPr>
          <a:xfrm>
            <a:off x="438150" y="4245220"/>
            <a:ext cx="11306175" cy="0"/>
          </a:xfrm>
          <a:prstGeom prst="line">
            <a:avLst/>
          </a:prstGeom>
          <a:ln w="19050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37899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924702C-68A1-4470-AC01-463B364DF5FA}"/>
              </a:ext>
            </a:extLst>
          </p:cNvPr>
          <p:cNvSpPr txBox="1">
            <a:spLocks/>
          </p:cNvSpPr>
          <p:nvPr/>
        </p:nvSpPr>
        <p:spPr>
          <a:xfrm>
            <a:off x="1937657" y="227866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2016-2021 Q4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E9FE0E-3C9E-41E6-A6D8-0D993494DC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229" y="978024"/>
            <a:ext cx="10809514" cy="466246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08FCA52-2893-4F10-8023-5804753233AD}"/>
              </a:ext>
            </a:extLst>
          </p:cNvPr>
          <p:cNvSpPr txBox="1"/>
          <p:nvPr/>
        </p:nvSpPr>
        <p:spPr>
          <a:xfrm>
            <a:off x="1741714" y="5640489"/>
            <a:ext cx="624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2021 Q4 </a:t>
            </a:r>
            <a:r>
              <a:rPr lang="en-US" dirty="0" err="1"/>
              <a:t>Misop</a:t>
            </a:r>
            <a:r>
              <a:rPr lang="en-US" dirty="0"/>
              <a:t> rate – 5.87%</a:t>
            </a:r>
          </a:p>
          <a:p>
            <a:r>
              <a:rPr lang="en-US" dirty="0"/>
              <a:t>2021 Annual </a:t>
            </a:r>
            <a:r>
              <a:rPr lang="en-US" dirty="0" err="1"/>
              <a:t>Misop</a:t>
            </a:r>
            <a:r>
              <a:rPr lang="en-US" dirty="0"/>
              <a:t> rate – 5.20%</a:t>
            </a:r>
          </a:p>
        </p:txBody>
      </p:sp>
    </p:spTree>
    <p:extLst>
      <p:ext uri="{BB962C8B-B14F-4D97-AF65-F5344CB8AC3E}">
        <p14:creationId xmlns:p14="http://schemas.microsoft.com/office/powerpoint/2010/main" val="845071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2016-2021 Q4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FB01D5-A0BE-4666-B35A-86D31A9674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793424"/>
            <a:ext cx="10559143" cy="463977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DA24478-2D62-481E-BD9C-E994E193FBA6}"/>
              </a:ext>
            </a:extLst>
          </p:cNvPr>
          <p:cNvSpPr txBox="1"/>
          <p:nvPr/>
        </p:nvSpPr>
        <p:spPr>
          <a:xfrm>
            <a:off x="1491343" y="5418245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Misop</a:t>
            </a:r>
            <a:r>
              <a:rPr lang="en-US" dirty="0"/>
              <a:t> count due to incorrect settings decreased in 2021</a:t>
            </a:r>
          </a:p>
          <a:p>
            <a:r>
              <a:rPr lang="en-US" dirty="0" err="1"/>
              <a:t>Misop</a:t>
            </a:r>
            <a:r>
              <a:rPr lang="en-US" dirty="0"/>
              <a:t> counts due to other/explainable and unknown increased in 2021</a:t>
            </a:r>
          </a:p>
        </p:txBody>
      </p:sp>
    </p:spTree>
    <p:extLst>
      <p:ext uri="{BB962C8B-B14F-4D97-AF65-F5344CB8AC3E}">
        <p14:creationId xmlns:p14="http://schemas.microsoft.com/office/powerpoint/2010/main" val="1201973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E4E429-BE88-49BF-B99D-3EE1CDA2D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8171" y="868541"/>
            <a:ext cx="9144000" cy="5120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930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05000" y="18197"/>
            <a:ext cx="8316686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Protection System </a:t>
            </a:r>
            <a:r>
              <a:rPr lang="en-US" sz="2800" dirty="0" err="1"/>
              <a:t>Misoperations</a:t>
            </a:r>
            <a:r>
              <a:rPr lang="en-US" sz="2800" dirty="0"/>
              <a:t>:  2016-2021 Q4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5B9230-FD95-406B-9EAB-14FF93F328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32597"/>
            <a:ext cx="10591799" cy="5209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859984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1_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trospect">
    <a:dk1>
      <a:sysClr val="windowText" lastClr="000000"/>
    </a:dk1>
    <a:lt1>
      <a:sysClr val="window" lastClr="FFFFFF"/>
    </a:lt1>
    <a:dk2>
      <a:srgbClr val="344068"/>
    </a:dk2>
    <a:lt2>
      <a:srgbClr val="D9E0E6"/>
    </a:lt2>
    <a:accent1>
      <a:srgbClr val="1CADE4"/>
    </a:accent1>
    <a:accent2>
      <a:srgbClr val="2683C6"/>
    </a:accent2>
    <a:accent3>
      <a:srgbClr val="28C4CC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WrappedLabelHistory xmlns:xsd="http://www.w3.org/2001/XMLSchema" xmlns:xsi="http://www.w3.org/2001/XMLSchema-instance" xmlns="http://www.boldonjames.com/2016/02/Classifier/internal/wrappedLabelHistory">
  <Value>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JlOWMwYjhkNy1iZGI0LTRmZDMtYjYyYS1mNTAzMjdhYWVmY2UiIG9yaWdpbj0idXNlclNlbGVjdGVkIj48ZWxlbWVudCB1aWQ9IjUwYzMxODI0LTA3ODAtNDkxMC04N2QxLWVhYWZmZDE4MmQ0MiIgdmFsdWU9IiIgeG1sbnM9Imh0dHA6Ly93d3cuYm9sZG9uamFtZXMuY29tLzIwMDgvMDEvc2llL2ludGVybmFsL2xhYmVsIiAvPjxlbGVtZW50IHVpZD0iNzRmYjJhNjYtYTZhMC00NjcyLWI2YWQtNDg4ZTVhNDgyNWQ1IiB2YWx1ZT0iIiB4bWxucz0iaHR0cDovL3d3dy5ib2xkb25qYW1lcy5jb20vMjAwOC8wMS9zaWUvaW50ZXJuYWwvbGFiZWwiIC8+PGVsZW1lbnQgdWlkPSJkMTRmNWMzNi1mNDRhLTQzMTUtYjQzOC0wMDVjZmU4ZjA2OWYiIHZhbHVlPSIiIHhtbG5zPSJodHRwOi8vd3d3LmJvbGRvbmphbWVzLmNvbS8yMDA4LzAxL3NpZS9pbnRlcm5hbC9sYWJlbCIgLz48L3Npc2w+PFVzZXJOYW1lPkNPUlBcYzAxMDgzMDwvVXNlck5hbWU+PERhdGVUaW1lPjMvMTEvMjAyMiAxNzo0MDoyMDwvRGF0ZVRpbWU+PExhYmVsU3RyaW5nPkFFUCBJbnRlcm5hbDwvTGFiZWxTdHJpbmc+PC9pdGVtPjwvbGFiZWxIaXN0b3J5Pg==</Value>
</WrappedLabelHistory>
</file>

<file path=customXml/item2.xml><?xml version="1.0" encoding="utf-8"?>
<sisl xmlns:xsd="http://www.w3.org/2001/XMLSchema" xmlns:xsi="http://www.w3.org/2001/XMLSchema-instance" xmlns="http://www.boldonjames.com/2008/01/sie/internal/label" sislVersion="0" policy="e9c0b8d7-bdb4-4fd3-b62a-f50327aaefce" origin="userSelected">
  <element uid="50c31824-0780-4910-87d1-eaaffd182d42" value=""/>
  <element uid="74fb2a66-a6a0-4672-b6ad-488e5a4825d5" value=""/>
  <element uid="d14f5c36-f44a-4315-b438-005cfe8f069f" value=""/>
</sisl>
</file>

<file path=customXml/itemProps1.xml><?xml version="1.0" encoding="utf-8"?>
<ds:datastoreItem xmlns:ds="http://schemas.openxmlformats.org/officeDocument/2006/customXml" ds:itemID="{487CCB21-59DA-4F44-A8D1-89FABA5AC22A}">
  <ds:schemaRefs>
    <ds:schemaRef ds:uri="http://www.w3.org/2001/XMLSchema"/>
    <ds:schemaRef ds:uri="http://www.boldonjames.com/2016/02/Classifier/internal/wrappedLabelHistory"/>
  </ds:schemaRefs>
</ds:datastoreItem>
</file>

<file path=customXml/itemProps2.xml><?xml version="1.0" encoding="utf-8"?>
<ds:datastoreItem xmlns:ds="http://schemas.openxmlformats.org/officeDocument/2006/customXml" ds:itemID="{A25BCD3F-7957-4281-B0B9-6094835BA755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1009</TotalTime>
  <Words>1105</Words>
  <Application>Microsoft Office PowerPoint</Application>
  <PresentationFormat>Widescreen</PresentationFormat>
  <Paragraphs>178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Retrospect</vt:lpstr>
      <vt:lpstr>1_Retrospect</vt:lpstr>
      <vt:lpstr>System Protection Working Group (SPWG)</vt:lpstr>
      <vt:lpstr>SPWG Meeting Overview</vt:lpstr>
      <vt:lpstr>Settlement Only Distributed Generation (SODG) Modeling in ASPEN</vt:lpstr>
      <vt:lpstr>Inverter Based Resource (IBR) Modeling in ASPEN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Protection System Misoperations – 2021 Q4</vt:lpstr>
      <vt:lpstr>PowerPoint Presentation</vt:lpstr>
      <vt:lpstr>PowerPoint Presentation</vt:lpstr>
      <vt:lpstr>Definitions</vt:lpstr>
      <vt:lpstr>Definitions</vt:lpstr>
      <vt:lpstr>Definitions</vt:lpstr>
      <vt:lpstr>Definitions</vt:lpstr>
      <vt:lpstr>End of SPWG Presentation</vt:lpstr>
    </vt:vector>
  </TitlesOfParts>
  <Company>Austin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Protection Working Group (SPWG) Update to ROS</dc:title>
  <dc:creator>Karlik, John</dc:creator>
  <cp:lastModifiedBy>Bret Burford</cp:lastModifiedBy>
  <cp:revision>84</cp:revision>
  <dcterms:created xsi:type="dcterms:W3CDTF">2020-04-09T23:35:20Z</dcterms:created>
  <dcterms:modified xsi:type="dcterms:W3CDTF">2022-03-25T17:20:22Z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367428c-8df2-41b3-925f-2e32f93f53ed_Enabled">
    <vt:lpwstr>true</vt:lpwstr>
  </property>
  <property fmtid="{D5CDD505-2E9C-101B-9397-08002B2CF9AE}" pid="3" name="MSIP_Label_f367428c-8df2-41b3-925f-2e32f93f53ed_SetDate">
    <vt:lpwstr>2021-12-01T19:15:57Z</vt:lpwstr>
  </property>
  <property fmtid="{D5CDD505-2E9C-101B-9397-08002B2CF9AE}" pid="4" name="MSIP_Label_f367428c-8df2-41b3-925f-2e32f93f53ed_Method">
    <vt:lpwstr>Standard</vt:lpwstr>
  </property>
  <property fmtid="{D5CDD505-2E9C-101B-9397-08002B2CF9AE}" pid="5" name="MSIP_Label_f367428c-8df2-41b3-925f-2e32f93f53ed_Name">
    <vt:lpwstr>f367428c-8df2-41b3-925f-2e32f93f53ed</vt:lpwstr>
  </property>
  <property fmtid="{D5CDD505-2E9C-101B-9397-08002B2CF9AE}" pid="6" name="MSIP_Label_f367428c-8df2-41b3-925f-2e32f93f53ed_SiteId">
    <vt:lpwstr>6c1ea1fd-d5ee-4dc8-bcfe-8877bd40388b</vt:lpwstr>
  </property>
  <property fmtid="{D5CDD505-2E9C-101B-9397-08002B2CF9AE}" pid="7" name="MSIP_Label_f367428c-8df2-41b3-925f-2e32f93f53ed_ActionId">
    <vt:lpwstr>e8d0e23c-1b59-40d2-8337-eb37248062a3</vt:lpwstr>
  </property>
  <property fmtid="{D5CDD505-2E9C-101B-9397-08002B2CF9AE}" pid="8" name="MSIP_Label_f367428c-8df2-41b3-925f-2e32f93f53ed_ContentBits">
    <vt:lpwstr>0</vt:lpwstr>
  </property>
  <property fmtid="{D5CDD505-2E9C-101B-9397-08002B2CF9AE}" pid="9" name="docIndexRef">
    <vt:lpwstr>37252bcd-3e1a-4eb5-b825-8bb1e6a9b23c</vt:lpwstr>
  </property>
  <property fmtid="{D5CDD505-2E9C-101B-9397-08002B2CF9AE}" pid="10" name="bjClsUserRVM">
    <vt:lpwstr>[]</vt:lpwstr>
  </property>
  <property fmtid="{D5CDD505-2E9C-101B-9397-08002B2CF9AE}" pid="11" name="bjSaver">
    <vt:lpwstr>hsZz30oPjXbSwqAfMjkX+CSggKe5h42T</vt:lpwstr>
  </property>
  <property fmtid="{D5CDD505-2E9C-101B-9397-08002B2CF9AE}" pid="12" name="bjDocumentLabelXML">
    <vt:lpwstr>&lt;?xml version="1.0" encoding="us-ascii"?&gt;&lt;sisl xmlns:xsd="http://www.w3.org/2001/XMLSchema" xmlns:xsi="http://www.w3.org/2001/XMLSchema-instance" sislVersion="0" policy="e9c0b8d7-bdb4-4fd3-b62a-f50327aaefce" origin="userSelected" xmlns="http://www.boldonj</vt:lpwstr>
  </property>
  <property fmtid="{D5CDD505-2E9C-101B-9397-08002B2CF9AE}" pid="13" name="bjDocumentLabelXML-0">
    <vt:lpwstr>ames.com/2008/01/sie/internal/label"&gt;&lt;element uid="50c31824-0780-4910-87d1-eaaffd182d42" value="" /&gt;&lt;element uid="74fb2a66-a6a0-4672-b6ad-488e5a4825d5" value="" /&gt;&lt;element uid="d14f5c36-f44a-4315-b438-005cfe8f069f" value="" /&gt;&lt;/sisl&gt;</vt:lpwstr>
  </property>
  <property fmtid="{D5CDD505-2E9C-101B-9397-08002B2CF9AE}" pid="14" name="bjDocumentSecurityLabel">
    <vt:lpwstr>AEP Internal</vt:lpwstr>
  </property>
  <property fmtid="{D5CDD505-2E9C-101B-9397-08002B2CF9AE}" pid="15" name="bjLabelHistoryID">
    <vt:lpwstr>{487CCB21-59DA-4F44-A8D1-89FABA5AC22A}</vt:lpwstr>
  </property>
</Properties>
</file>