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16" r:id="rId2"/>
  </p:sldMasterIdLst>
  <p:notesMasterIdLst>
    <p:notesMasterId r:id="rId16"/>
  </p:notesMasterIdLst>
  <p:handoutMasterIdLst>
    <p:handoutMasterId r:id="rId17"/>
  </p:handoutMasterIdLst>
  <p:sldIdLst>
    <p:sldId id="268" r:id="rId3"/>
    <p:sldId id="272" r:id="rId4"/>
    <p:sldId id="279" r:id="rId5"/>
    <p:sldId id="280" r:id="rId6"/>
    <p:sldId id="282" r:id="rId7"/>
    <p:sldId id="283" r:id="rId8"/>
    <p:sldId id="284" r:id="rId9"/>
    <p:sldId id="274" r:id="rId10"/>
    <p:sldId id="281" r:id="rId11"/>
    <p:sldId id="285" r:id="rId12"/>
    <p:sldId id="270" r:id="rId13"/>
    <p:sldId id="271" r:id="rId14"/>
    <p:sldId id="266" r:id="rId15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63" autoAdjust="0"/>
    <p:restoredTop sz="94660"/>
  </p:normalViewPr>
  <p:slideViewPr>
    <p:cSldViewPr>
      <p:cViewPr varScale="1">
        <p:scale>
          <a:sx n="108" d="100"/>
          <a:sy n="108" d="100"/>
        </p:scale>
        <p:origin x="1452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45" d="100"/>
          <a:sy n="45" d="100"/>
        </p:scale>
        <p:origin x="2280" y="5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56E9F4A-4066-491C-8F25-BCC5643327B9}" type="datetimeFigureOut">
              <a:rPr lang="en-US" smtClean="0"/>
              <a:t>4/6/2022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0AAC5BAE-5329-436C-BB9D-CF26C6291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84800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A1447C23-70FF-4D54-8A37-93BEF4D37D87}" type="datetimeFigureOut">
              <a:rPr lang="en-US" smtClean="0"/>
              <a:t>4/6/2022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3938A51B-00BD-480F-A961-AEEFF753F5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533323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5883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62249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0855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901917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297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3299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2140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22096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8156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1794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4653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1216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65245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38458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4464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95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6370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14465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3197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8453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9636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/>
              <a:t>December TAC &amp; Board of Directors Update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2958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1/9/2018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December TAC &amp; Board of Directors Update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45462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0103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r>
              <a:rPr lang="en-US"/>
              <a:t>1/9/2018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December TAC &amp; Board of Directors Update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12594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5038" y="304800"/>
            <a:ext cx="7543800" cy="3566160"/>
          </a:xfrm>
        </p:spPr>
        <p:txBody>
          <a:bodyPr/>
          <a:lstStyle/>
          <a:p>
            <a:r>
              <a:rPr lang="en-US" dirty="0"/>
              <a:t>TAC Update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34538" y="4419600"/>
            <a:ext cx="8052262" cy="1676400"/>
          </a:xfrm>
        </p:spPr>
        <p:txBody>
          <a:bodyPr>
            <a:noAutofit/>
          </a:bodyPr>
          <a:lstStyle/>
          <a:p>
            <a:pPr algn="ctr"/>
            <a:r>
              <a:rPr lang="en-US" sz="2000" b="1" dirty="0"/>
              <a:t>April 13, 2022</a:t>
            </a:r>
          </a:p>
          <a:p>
            <a:r>
              <a:rPr lang="en-US" sz="2000" b="1" dirty="0"/>
              <a:t>John Schatz 				           Debbie McKeever</a:t>
            </a:r>
          </a:p>
          <a:p>
            <a:r>
              <a:rPr lang="en-US" sz="2000" b="1" dirty="0"/>
              <a:t>LUMINANT GENERATION			ONCOR</a:t>
            </a:r>
          </a:p>
          <a:p>
            <a:r>
              <a:rPr lang="en-US" sz="2000" b="1" dirty="0"/>
              <a:t>rms chair					RMS VICE-CHAIR</a:t>
            </a:r>
          </a:p>
        </p:txBody>
      </p:sp>
    </p:spTree>
    <p:extLst>
      <p:ext uri="{BB962C8B-B14F-4D97-AF65-F5344CB8AC3E}">
        <p14:creationId xmlns:p14="http://schemas.microsoft.com/office/powerpoint/2010/main" val="20588128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28600" y="115887"/>
            <a:ext cx="8763000" cy="646113"/>
          </a:xfrm>
        </p:spPr>
        <p:txBody>
          <a:bodyPr>
            <a:normAutofit fontScale="90000"/>
          </a:bodyPr>
          <a:lstStyle/>
          <a:p>
            <a:br>
              <a:rPr lang="en-US" sz="4000" b="1" dirty="0"/>
            </a:br>
            <a:r>
              <a:rPr lang="en-US" sz="4000" b="1" dirty="0"/>
              <a:t>    </a:t>
            </a:r>
            <a:r>
              <a:rPr lang="en-US" sz="4000" dirty="0"/>
              <a:t>RMS Highlights – April 5</a:t>
            </a:r>
            <a:r>
              <a:rPr lang="en-US" sz="4000" baseline="30000" dirty="0"/>
              <a:t>th</a:t>
            </a:r>
            <a:r>
              <a:rPr lang="en-US" sz="4000" dirty="0"/>
              <a:t> </a:t>
            </a:r>
            <a:endParaRPr lang="en-US" sz="2700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685800" y="743743"/>
            <a:ext cx="7391400" cy="5733257"/>
          </a:xfrm>
        </p:spPr>
        <p:txBody>
          <a:bodyPr>
            <a:normAutofit lnSpcReduction="10000"/>
          </a:bodyPr>
          <a:lstStyle/>
          <a:p>
            <a:pPr marL="0" lvl="1" indent="0">
              <a:buNone/>
            </a:pPr>
            <a:br>
              <a:rPr lang="en-US" sz="800" b="1" u="sng" dirty="0"/>
            </a:br>
            <a:endParaRPr lang="en-US" sz="800" b="1" u="sng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/>
              <a:t>RMGRR168, Modify ERCOT Responsibilities During the Mass Transition 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1600" dirty="0"/>
              <a:t>         RMS Approved 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US" sz="20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/>
              <a:t>Draft NPRR, related to RMGRR168, Modify ERCOT Responsibilities During the Mass Transition 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1600" dirty="0"/>
              <a:t>          RMS endorsed submittal of NPRR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US" sz="2000" dirty="0"/>
          </a:p>
          <a:p>
            <a:pPr marL="525780" lvl="2" indent="-342900">
              <a:buClr>
                <a:srgbClr val="E48312"/>
              </a:buClr>
              <a:buFont typeface="Wingdings" panose="05000000000000000000" pitchFamily="2" charset="2"/>
              <a:buChar char="§"/>
            </a:pPr>
            <a:r>
              <a:rPr lang="en-US" sz="2000" dirty="0"/>
              <a:t>Developed to clarify processes and responsibilities associated with Customer Billing Customer Information Files (CBCI)</a:t>
            </a:r>
          </a:p>
          <a:p>
            <a:pPr marL="342900" lvl="1" indent="-342900">
              <a:buClr>
                <a:srgbClr val="E48312"/>
              </a:buClr>
              <a:buFont typeface="Wingdings" panose="05000000000000000000" pitchFamily="2" charset="2"/>
              <a:buChar char="§"/>
            </a:pPr>
            <a:endParaRPr lang="en-US" sz="2000" dirty="0">
              <a:solidFill>
                <a:srgbClr val="000000">
                  <a:lumMod val="75000"/>
                  <a:lumOff val="25000"/>
                </a:srgbClr>
              </a:solidFill>
            </a:endParaRPr>
          </a:p>
          <a:p>
            <a:pPr marL="525780" lvl="2" indent="-342900">
              <a:buClr>
                <a:srgbClr val="E48312"/>
              </a:buClr>
              <a:buFont typeface="Wingdings" panose="05000000000000000000" pitchFamily="2" charset="2"/>
              <a:buChar char="§"/>
            </a:pPr>
            <a:r>
              <a:rPr lang="en-US" sz="2000" dirty="0"/>
              <a:t>CBCI files are used during Mass Transition events </a:t>
            </a:r>
          </a:p>
          <a:p>
            <a:pPr marL="342900" lvl="1" indent="-342900">
              <a:buClr>
                <a:srgbClr val="E48312"/>
              </a:buClr>
              <a:buFont typeface="Wingdings" panose="05000000000000000000" pitchFamily="2" charset="2"/>
              <a:buChar char="§"/>
            </a:pPr>
            <a:endParaRPr lang="en-US" sz="2000" dirty="0"/>
          </a:p>
          <a:p>
            <a:pPr marL="525780" lvl="2" indent="-342900">
              <a:buClr>
                <a:srgbClr val="E48312"/>
              </a:buClr>
              <a:buFont typeface="Wingdings" panose="05000000000000000000" pitchFamily="2" charset="2"/>
              <a:buChar char="§"/>
            </a:pPr>
            <a:r>
              <a:rPr lang="en-US" sz="2000" dirty="0"/>
              <a:t>POLRs and TDSPs rely on the customer data contained in the files</a:t>
            </a:r>
          </a:p>
          <a:p>
            <a:pPr marL="0" lvl="1" indent="0">
              <a:buClr>
                <a:srgbClr val="E48312"/>
              </a:buClr>
              <a:buNone/>
            </a:pPr>
            <a:endParaRPr lang="en-US" sz="2000" dirty="0">
              <a:solidFill>
                <a:srgbClr val="000000">
                  <a:lumMod val="75000"/>
                  <a:lumOff val="25000"/>
                </a:srgbClr>
              </a:solidFill>
            </a:endParaRPr>
          </a:p>
          <a:p>
            <a:pPr marL="0" lvl="1" indent="0">
              <a:buClr>
                <a:srgbClr val="E48312"/>
              </a:buClr>
              <a:buNone/>
            </a:pPr>
            <a:endParaRPr lang="en-US" sz="2000" dirty="0">
              <a:solidFill>
                <a:srgbClr val="000000">
                  <a:lumMod val="75000"/>
                  <a:lumOff val="25000"/>
                </a:srgbClr>
              </a:solidFill>
            </a:endParaRPr>
          </a:p>
          <a:p>
            <a:r>
              <a:rPr lang="en-US" dirty="0"/>
              <a:t> </a:t>
            </a:r>
            <a:endParaRPr lang="en-US" sz="2400" dirty="0"/>
          </a:p>
          <a:p>
            <a:pPr marL="857250" lvl="1" indent="-857250">
              <a:buFont typeface="Wingdings" panose="05000000000000000000" pitchFamily="2" charset="2"/>
              <a:buChar char="§"/>
            </a:pPr>
            <a:endParaRPr lang="en-US" sz="6400" b="1" dirty="0"/>
          </a:p>
          <a:p>
            <a:pPr marL="0" lvl="1" indent="0">
              <a:buNone/>
            </a:pPr>
            <a:endParaRPr lang="en-US" sz="6400" b="1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15F28AF-C8F2-4201-A7AC-CCCAA0DD0B75}"/>
              </a:ext>
            </a:extLst>
          </p:cNvPr>
          <p:cNvCxnSpPr/>
          <p:nvPr/>
        </p:nvCxnSpPr>
        <p:spPr>
          <a:xfrm>
            <a:off x="685800" y="838200"/>
            <a:ext cx="7162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A799451-ED23-4192-A317-AFB1DD03D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25344" y="6459786"/>
            <a:ext cx="984019" cy="365125"/>
          </a:xfrm>
        </p:spPr>
        <p:txBody>
          <a:bodyPr/>
          <a:lstStyle/>
          <a:p>
            <a:fld id="{EDEDA31E-5185-4CB0-88E0-309A957138BF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14854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97061" y="192087"/>
            <a:ext cx="7518400" cy="646113"/>
          </a:xfrm>
        </p:spPr>
        <p:txBody>
          <a:bodyPr>
            <a:normAutofit/>
          </a:bodyPr>
          <a:lstStyle/>
          <a:p>
            <a:r>
              <a:rPr lang="en-US" sz="4000" dirty="0"/>
              <a:t>TNMP 3G – Remediation Update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28601" y="838201"/>
            <a:ext cx="8763000" cy="5486400"/>
          </a:xfrm>
        </p:spPr>
        <p:txBody>
          <a:bodyPr>
            <a:normAutofit fontScale="92500"/>
          </a:bodyPr>
          <a:lstStyle/>
          <a:p>
            <a:pPr marL="171450" lvl="1" indent="-171450">
              <a:buFont typeface="Wingdings" panose="05000000000000000000" pitchFamily="2" charset="2"/>
              <a:buChar char="§"/>
            </a:pPr>
            <a:r>
              <a:rPr lang="en-US" sz="2200" dirty="0"/>
              <a:t>   TNMP has increased resources for installation of NextGen meters</a:t>
            </a:r>
          </a:p>
          <a:p>
            <a:pPr marL="525780" lvl="2" indent="-342900">
              <a:buFont typeface="Wingdings" panose="05000000000000000000" pitchFamily="2" charset="2"/>
              <a:buChar char="§"/>
            </a:pPr>
            <a:r>
              <a:rPr lang="en-US" sz="1800" dirty="0"/>
              <a:t>Installation efforts have ramped up and are occurring across TNMP’s territory </a:t>
            </a:r>
          </a:p>
          <a:p>
            <a:pPr marL="342900" lvl="1" indent="-342900">
              <a:buFont typeface="Wingdings" panose="05000000000000000000" pitchFamily="2" charset="2"/>
              <a:buChar char="§"/>
            </a:pPr>
            <a:endParaRPr lang="en-US" sz="2200" dirty="0"/>
          </a:p>
          <a:p>
            <a:pPr marL="342900" lvl="1" indent="-342900">
              <a:buFont typeface="Wingdings" panose="05000000000000000000" pitchFamily="2" charset="2"/>
              <a:buChar char="§"/>
            </a:pPr>
            <a:r>
              <a:rPr lang="en-US" sz="2200" dirty="0"/>
              <a:t>Issues noted primarily involve delays in meter reads and increased estimated billing  </a:t>
            </a:r>
          </a:p>
          <a:p>
            <a:pPr marL="342900" lvl="1" indent="-342900">
              <a:buFont typeface="Wingdings" panose="05000000000000000000" pitchFamily="2" charset="2"/>
              <a:buChar char="§"/>
            </a:pPr>
            <a:endParaRPr lang="en-US" sz="2200" dirty="0"/>
          </a:p>
          <a:p>
            <a:pPr marL="342900" lvl="1" indent="-342900">
              <a:buFont typeface="Wingdings" panose="05000000000000000000" pitchFamily="2" charset="2"/>
              <a:buChar char="§"/>
            </a:pPr>
            <a:r>
              <a:rPr lang="en-US" sz="2200" dirty="0"/>
              <a:t>Completion of installation of all NextGen meters is anticipated by end of July, 2022</a:t>
            </a:r>
          </a:p>
          <a:p>
            <a:pPr marL="342900" lvl="1" indent="-342900">
              <a:buFont typeface="Wingdings" panose="05000000000000000000" pitchFamily="2" charset="2"/>
              <a:buChar char="§"/>
            </a:pPr>
            <a:endParaRPr lang="en-US" sz="2200" dirty="0"/>
          </a:p>
          <a:p>
            <a:pPr marL="342900" lvl="1" indent="-342900">
              <a:buFont typeface="Wingdings" panose="05000000000000000000" pitchFamily="2" charset="2"/>
              <a:buChar char="§"/>
            </a:pPr>
            <a:r>
              <a:rPr lang="en-US" sz="2200" dirty="0" err="1"/>
              <a:t>LodeStar</a:t>
            </a:r>
            <a:r>
              <a:rPr lang="en-US" sz="2200" dirty="0"/>
              <a:t> Enhanced (LSE) files will not be sent until the Load Profile is changed</a:t>
            </a:r>
          </a:p>
          <a:p>
            <a:pPr marL="342900" lvl="1" indent="-342900">
              <a:buFont typeface="Wingdings" panose="05000000000000000000" pitchFamily="2" charset="2"/>
              <a:buChar char="§"/>
            </a:pPr>
            <a:endParaRPr lang="en-US" sz="2200" dirty="0"/>
          </a:p>
          <a:p>
            <a:pPr marL="342900" lvl="1" indent="-342900">
              <a:buFont typeface="Wingdings" panose="05000000000000000000" pitchFamily="2" charset="2"/>
              <a:buChar char="§"/>
            </a:pPr>
            <a:r>
              <a:rPr lang="en-US" sz="2200" dirty="0"/>
              <a:t>Load Profile changes will occur on the meter cycle following the meter exchange</a:t>
            </a:r>
          </a:p>
          <a:p>
            <a:pPr marL="342900" lvl="1" indent="-342900">
              <a:buFont typeface="Wingdings" panose="05000000000000000000" pitchFamily="2" charset="2"/>
              <a:buChar char="§"/>
            </a:pPr>
            <a:endParaRPr lang="en-US" sz="2200" dirty="0"/>
          </a:p>
          <a:p>
            <a:pPr marL="342900" lvl="1" indent="-342900">
              <a:buFont typeface="Wingdings" panose="05000000000000000000" pitchFamily="2" charset="2"/>
              <a:buChar char="§"/>
            </a:pPr>
            <a:r>
              <a:rPr lang="en-US" sz="2200" dirty="0"/>
              <a:t>TNMP is providing reports  per CR DUNS# remaining 3G ESIs</a:t>
            </a:r>
          </a:p>
          <a:p>
            <a:pPr marL="525780" lvl="2" indent="-342900">
              <a:buFont typeface="Wingdings" panose="05000000000000000000" pitchFamily="2" charset="2"/>
              <a:buChar char="§"/>
            </a:pPr>
            <a:r>
              <a:rPr lang="en-US" sz="1800" dirty="0"/>
              <a:t>Reports are available via TNMP’s Competitive Retailer Information Portal (CRIP)</a:t>
            </a:r>
          </a:p>
          <a:p>
            <a:pPr marL="0" indent="0">
              <a:buNone/>
            </a:pPr>
            <a:endParaRPr lang="en-US" sz="2200" b="1" dirty="0"/>
          </a:p>
          <a:p>
            <a:pPr marL="0" indent="0">
              <a:buNone/>
            </a:pPr>
            <a:endParaRPr lang="en-US" sz="1800" b="1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15F28AF-C8F2-4201-A7AC-CCCAA0DD0B75}"/>
              </a:ext>
            </a:extLst>
          </p:cNvPr>
          <p:cNvCxnSpPr/>
          <p:nvPr/>
        </p:nvCxnSpPr>
        <p:spPr>
          <a:xfrm>
            <a:off x="685800" y="838200"/>
            <a:ext cx="7162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A799451-ED23-4192-A317-AFB1DD03D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25344" y="6459786"/>
            <a:ext cx="984019" cy="365125"/>
          </a:xfrm>
        </p:spPr>
        <p:txBody>
          <a:bodyPr/>
          <a:lstStyle/>
          <a:p>
            <a:fld id="{EDEDA31E-5185-4CB0-88E0-309A957138BF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79305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97061" y="115887"/>
            <a:ext cx="7518400" cy="646113"/>
          </a:xfrm>
        </p:spPr>
        <p:txBody>
          <a:bodyPr>
            <a:normAutofit/>
          </a:bodyPr>
          <a:lstStyle/>
          <a:p>
            <a:r>
              <a:rPr lang="en-US" sz="4000" dirty="0"/>
              <a:t>TNMP 3G Remediation Update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685800" y="789432"/>
            <a:ext cx="7162800" cy="5486400"/>
          </a:xfrm>
        </p:spPr>
        <p:txBody>
          <a:bodyPr>
            <a:normAutofit lnSpcReduction="10000"/>
          </a:bodyPr>
          <a:lstStyle/>
          <a:p>
            <a:pPr marL="0" lvl="1" indent="0">
              <a:buNone/>
            </a:pPr>
            <a:br>
              <a:rPr lang="en-US" sz="800" b="1" u="sng" dirty="0"/>
            </a:br>
            <a:endParaRPr lang="en-US" sz="1900" dirty="0"/>
          </a:p>
          <a:p>
            <a:pPr lvl="0"/>
            <a:r>
              <a:rPr lang="en-US" dirty="0"/>
              <a:t>TNMP installations for </a:t>
            </a:r>
            <a:r>
              <a:rPr lang="en-US" dirty="0" err="1"/>
              <a:t>NextGen</a:t>
            </a:r>
            <a:r>
              <a:rPr lang="en-US" dirty="0"/>
              <a:t>  meters as reported via Market Notice or Update to RMS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 April 5		45,834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 March 31	40,810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 March 22	29,557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 March 15	22,748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 March 09	17,141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 Total 3G meters reported as of 4</a:t>
            </a:r>
            <a:r>
              <a:rPr lang="en-US" baseline="30000" dirty="0"/>
              <a:t>th</a:t>
            </a:r>
            <a:r>
              <a:rPr lang="en-US" dirty="0"/>
              <a:t> Quarter 2021 = 146,300 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 Updates to be provided through the duration of the project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 Questions should be directed to Andrea Couch     Andrea.Couch@tnmp.com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 marL="0" lvl="1" indent="0">
              <a:buNone/>
            </a:pPr>
            <a:endParaRPr lang="en-US" sz="1900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15F28AF-C8F2-4201-A7AC-CCCAA0DD0B75}"/>
              </a:ext>
            </a:extLst>
          </p:cNvPr>
          <p:cNvCxnSpPr/>
          <p:nvPr/>
        </p:nvCxnSpPr>
        <p:spPr>
          <a:xfrm>
            <a:off x="685800" y="838200"/>
            <a:ext cx="7162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A799451-ED23-4192-A317-AFB1DD03D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25344" y="6459786"/>
            <a:ext cx="984019" cy="365125"/>
          </a:xfrm>
        </p:spPr>
        <p:txBody>
          <a:bodyPr/>
          <a:lstStyle/>
          <a:p>
            <a:fld id="{EDEDA31E-5185-4CB0-88E0-309A957138BF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00568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4294967295"/>
          </p:nvPr>
        </p:nvPicPr>
        <p:blipFill>
          <a:blip r:embed="rId3"/>
          <a:stretch>
            <a:fillRect/>
          </a:stretch>
        </p:blipFill>
        <p:spPr>
          <a:xfrm>
            <a:off x="3552192" y="2567149"/>
            <a:ext cx="2145978" cy="2145978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15F28AF-C8F2-4201-A7AC-CCCAA0DD0B75}"/>
              </a:ext>
            </a:extLst>
          </p:cNvPr>
          <p:cNvCxnSpPr/>
          <p:nvPr/>
        </p:nvCxnSpPr>
        <p:spPr>
          <a:xfrm>
            <a:off x="685800" y="838200"/>
            <a:ext cx="7162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A799451-ED23-4192-A317-AFB1DD03D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25344" y="6459786"/>
            <a:ext cx="984019" cy="365125"/>
          </a:xfrm>
        </p:spPr>
        <p:txBody>
          <a:bodyPr/>
          <a:lstStyle/>
          <a:p>
            <a:fld id="{EDEDA31E-5185-4CB0-88E0-309A957138BF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39582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28600" y="115887"/>
            <a:ext cx="8763000" cy="646113"/>
          </a:xfrm>
        </p:spPr>
        <p:txBody>
          <a:bodyPr>
            <a:normAutofit fontScale="90000"/>
          </a:bodyPr>
          <a:lstStyle/>
          <a:p>
            <a:br>
              <a:rPr lang="en-US" sz="4000" b="1" dirty="0"/>
            </a:br>
            <a:r>
              <a:rPr lang="en-US" sz="2700" dirty="0"/>
              <a:t>Working Group and Task Force </a:t>
            </a:r>
            <a:br>
              <a:rPr lang="en-US" sz="2700" dirty="0"/>
            </a:br>
            <a:r>
              <a:rPr lang="en-US" sz="2700" dirty="0"/>
              <a:t>			2021 Accomplishments and 2022 Goals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52400" y="743743"/>
            <a:ext cx="8839200" cy="5733257"/>
          </a:xfrm>
        </p:spPr>
        <p:txBody>
          <a:bodyPr>
            <a:normAutofit fontScale="25000" lnSpcReduction="20000"/>
          </a:bodyPr>
          <a:lstStyle/>
          <a:p>
            <a:pPr marL="0" lvl="1" indent="0">
              <a:buNone/>
            </a:pPr>
            <a:br>
              <a:rPr lang="en-US" sz="800" b="1" u="sng" dirty="0"/>
            </a:br>
            <a:endParaRPr lang="en-US" sz="800" b="1" u="sng" dirty="0"/>
          </a:p>
          <a:p>
            <a:pPr marL="0" lvl="1" indent="0">
              <a:buNone/>
            </a:pPr>
            <a:r>
              <a:rPr lang="en-US" sz="6400" b="1" dirty="0"/>
              <a:t>PWG 2021 Accomplishments:</a:t>
            </a:r>
          </a:p>
          <a:p>
            <a:pPr lvl="1">
              <a:spcBef>
                <a:spcPct val="50000"/>
              </a:spcBef>
              <a:buFont typeface="Wingdings" panose="05000000000000000000" pitchFamily="2" charset="2"/>
              <a:buChar char="§"/>
            </a:pPr>
            <a:r>
              <a:rPr lang="en-US" altLang="en-US" sz="6200" b="1" dirty="0"/>
              <a:t>LPGRR068, Add BUSLRG and BUSLRGDG Profile Types</a:t>
            </a:r>
          </a:p>
          <a:p>
            <a:pPr lvl="1">
              <a:spcBef>
                <a:spcPct val="50000"/>
              </a:spcBef>
              <a:buFont typeface="Wingdings" panose="05000000000000000000" pitchFamily="2" charset="2"/>
              <a:buChar char="§"/>
            </a:pPr>
            <a:r>
              <a:rPr lang="en-US" altLang="en-US" sz="6200" b="1" dirty="0"/>
              <a:t>Hosted AMS IDR Workshop III October 2021</a:t>
            </a:r>
          </a:p>
          <a:p>
            <a:pPr lvl="1">
              <a:spcBef>
                <a:spcPct val="50000"/>
              </a:spcBef>
              <a:buFont typeface="Wingdings" panose="05000000000000000000" pitchFamily="2" charset="2"/>
              <a:buChar char="§"/>
            </a:pPr>
            <a:r>
              <a:rPr lang="en-US" altLang="en-US" sz="6200" b="1" dirty="0"/>
              <a:t>Completed 2021 Annual Validation Process for both Business and Residential ESIs </a:t>
            </a:r>
          </a:p>
          <a:p>
            <a:pPr lvl="1">
              <a:spcBef>
                <a:spcPct val="50000"/>
              </a:spcBef>
              <a:buFont typeface="Wingdings" panose="05000000000000000000" pitchFamily="2" charset="2"/>
              <a:buChar char="§"/>
            </a:pPr>
            <a:r>
              <a:rPr lang="en-US" altLang="en-US" sz="6200" b="1" dirty="0"/>
              <a:t>PWG helped facilitate a forum for ERCOT and TDSPs for potential solutions on submitting additional generation related data for unregistered DG</a:t>
            </a:r>
          </a:p>
          <a:p>
            <a:pPr lvl="1">
              <a:spcBef>
                <a:spcPct val="50000"/>
              </a:spcBef>
              <a:buFont typeface="Wingdings" panose="05000000000000000000" pitchFamily="2" charset="2"/>
              <a:buChar char="§"/>
            </a:pPr>
            <a:r>
              <a:rPr lang="en-US" altLang="en-US" sz="6200" b="1" dirty="0"/>
              <a:t>Completed 2020 Weather Sensitivity (WS) changes in Feb 2021; Initiated 2021 WS changes in Nov 2021 with expected completion date by Feb 2, 2022</a:t>
            </a:r>
          </a:p>
          <a:p>
            <a:pPr lvl="1">
              <a:spcBef>
                <a:spcPct val="50000"/>
              </a:spcBef>
              <a:buFont typeface="Wingdings" panose="05000000000000000000" pitchFamily="2" charset="2"/>
              <a:buChar char="§"/>
            </a:pPr>
            <a:r>
              <a:rPr lang="en-US" altLang="en-US" sz="6200" b="1" dirty="0"/>
              <a:t>Emergency Conditions Issue – IDR Data Expectations – RECTF</a:t>
            </a:r>
          </a:p>
          <a:p>
            <a:pPr lvl="1">
              <a:spcBef>
                <a:spcPct val="50000"/>
              </a:spcBef>
              <a:buFont typeface="Wingdings" panose="05000000000000000000" pitchFamily="2" charset="2"/>
              <a:buChar char="§"/>
            </a:pPr>
            <a:r>
              <a:rPr lang="en-US" altLang="en-US" sz="6200" b="1" dirty="0"/>
              <a:t>NPRR1102, ERCOT Discretion for Adjusting Non-Interval Data Recorder (NIDR) </a:t>
            </a:r>
            <a:r>
              <a:rPr lang="en-US" altLang="en-US" sz="6200" b="1" dirty="0" err="1"/>
              <a:t>Backcasted</a:t>
            </a:r>
            <a:endParaRPr lang="en-US" altLang="en-US" sz="6200" b="1" dirty="0"/>
          </a:p>
          <a:p>
            <a:pPr lvl="1">
              <a:spcBef>
                <a:spcPct val="50000"/>
              </a:spcBef>
              <a:buFont typeface="Wingdings" panose="05000000000000000000" pitchFamily="2" charset="2"/>
              <a:buChar char="§"/>
            </a:pPr>
            <a:r>
              <a:rPr lang="en-US" altLang="en-US" sz="6200" b="1" dirty="0"/>
              <a:t>Discussion on UFE reallocation – presented to RMS for suggested holistic review by WMS</a:t>
            </a:r>
          </a:p>
          <a:p>
            <a:pPr marL="342900" lvl="1" indent="-342900">
              <a:buFont typeface="Wingdings" panose="05000000000000000000" pitchFamily="2" charset="2"/>
              <a:buChar char="§"/>
            </a:pPr>
            <a:endParaRPr lang="en-US" sz="5600" b="1" dirty="0"/>
          </a:p>
          <a:p>
            <a:pPr marL="0" lvl="1" indent="0">
              <a:buNone/>
            </a:pPr>
            <a:r>
              <a:rPr lang="en-US" sz="6400" b="1" dirty="0"/>
              <a:t>PWG 2022 Goals:</a:t>
            </a:r>
          </a:p>
          <a:p>
            <a:pPr lvl="1">
              <a:spcBef>
                <a:spcPct val="50000"/>
              </a:spcBef>
              <a:buFont typeface="Wingdings" panose="05000000000000000000" pitchFamily="2" charset="2"/>
              <a:buChar char="§"/>
            </a:pPr>
            <a:r>
              <a:rPr lang="en-US" altLang="en-US" sz="6200" b="1" dirty="0"/>
              <a:t>Support market efforts for IDR/AMS transition plans</a:t>
            </a:r>
          </a:p>
          <a:p>
            <a:pPr lvl="1">
              <a:spcBef>
                <a:spcPct val="50000"/>
              </a:spcBef>
              <a:buFont typeface="Wingdings" panose="05000000000000000000" pitchFamily="2" charset="2"/>
              <a:buChar char="§"/>
            </a:pPr>
            <a:r>
              <a:rPr lang="en-US" altLang="en-US" sz="6200" b="1" dirty="0"/>
              <a:t>Completion of 2022 Annual Validation Process</a:t>
            </a:r>
          </a:p>
          <a:p>
            <a:pPr lvl="1">
              <a:spcBef>
                <a:spcPct val="50000"/>
              </a:spcBef>
              <a:buFont typeface="Wingdings" panose="05000000000000000000" pitchFamily="2" charset="2"/>
              <a:buChar char="§"/>
            </a:pPr>
            <a:r>
              <a:rPr lang="en-US" altLang="en-US" sz="6200" b="1" dirty="0"/>
              <a:t>Completion of 2021 and initiation of 2022 Weather Sensitivity Change Reports</a:t>
            </a:r>
          </a:p>
          <a:p>
            <a:pPr lvl="1">
              <a:spcBef>
                <a:spcPct val="50000"/>
              </a:spcBef>
              <a:buFont typeface="Wingdings" panose="05000000000000000000" pitchFamily="2" charset="2"/>
              <a:buChar char="§"/>
            </a:pPr>
            <a:r>
              <a:rPr lang="en-US" altLang="en-US" sz="6200" b="1" dirty="0"/>
              <a:t>Review enhancements to Load Profiling Guide where applicable</a:t>
            </a:r>
          </a:p>
          <a:p>
            <a:pPr lvl="1">
              <a:spcBef>
                <a:spcPct val="50000"/>
              </a:spcBef>
              <a:buFont typeface="Wingdings" panose="05000000000000000000" pitchFamily="2" charset="2"/>
              <a:buChar char="§"/>
            </a:pPr>
            <a:r>
              <a:rPr lang="en-US" altLang="en-US" sz="6200" b="1" dirty="0"/>
              <a:t>Support efforts related to Load Profiles (e.g., monitoring Lubbock integrations and Crypto)</a:t>
            </a:r>
          </a:p>
          <a:p>
            <a:pPr marL="0" lvl="1" indent="0">
              <a:buNone/>
            </a:pPr>
            <a:r>
              <a:rPr lang="en-US" sz="6400" dirty="0"/>
              <a:t>	</a:t>
            </a:r>
          </a:p>
          <a:p>
            <a:pPr marL="0" lvl="1" indent="0">
              <a:buNone/>
            </a:pPr>
            <a:endParaRPr lang="en-US" sz="2400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15F28AF-C8F2-4201-A7AC-CCCAA0DD0B75}"/>
              </a:ext>
            </a:extLst>
          </p:cNvPr>
          <p:cNvCxnSpPr/>
          <p:nvPr/>
        </p:nvCxnSpPr>
        <p:spPr>
          <a:xfrm>
            <a:off x="685800" y="838200"/>
            <a:ext cx="7162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A799451-ED23-4192-A317-AFB1DD03D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25344" y="6459786"/>
            <a:ext cx="984019" cy="365125"/>
          </a:xfrm>
        </p:spPr>
        <p:txBody>
          <a:bodyPr/>
          <a:lstStyle/>
          <a:p>
            <a:fld id="{EDEDA31E-5185-4CB0-88E0-309A957138BF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07025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28600" y="115887"/>
            <a:ext cx="8763000" cy="646113"/>
          </a:xfrm>
        </p:spPr>
        <p:txBody>
          <a:bodyPr>
            <a:normAutofit fontScale="90000"/>
          </a:bodyPr>
          <a:lstStyle/>
          <a:p>
            <a:br>
              <a:rPr lang="en-US" sz="4000" b="1" dirty="0"/>
            </a:br>
            <a:r>
              <a:rPr lang="en-US" sz="2700" dirty="0"/>
              <a:t>Working Group and Task Force </a:t>
            </a:r>
            <a:br>
              <a:rPr lang="en-US" sz="2700" dirty="0"/>
            </a:br>
            <a:r>
              <a:rPr lang="en-US" sz="2700" dirty="0"/>
              <a:t>			2021 Accomplishments and 2022 Goals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52400" y="743743"/>
            <a:ext cx="8839200" cy="5733257"/>
          </a:xfrm>
        </p:spPr>
        <p:txBody>
          <a:bodyPr>
            <a:normAutofit fontScale="32500" lnSpcReduction="20000"/>
          </a:bodyPr>
          <a:lstStyle/>
          <a:p>
            <a:pPr marL="0" lvl="1" indent="0">
              <a:buNone/>
            </a:pPr>
            <a:br>
              <a:rPr lang="en-US" sz="800" b="1" u="sng" dirty="0"/>
            </a:br>
            <a:endParaRPr lang="en-US" sz="800" b="1" u="sng" dirty="0"/>
          </a:p>
          <a:p>
            <a:pPr marL="0" lvl="1" indent="0">
              <a:buNone/>
            </a:pPr>
            <a:r>
              <a:rPr lang="en-US" sz="6400" b="1" dirty="0"/>
              <a:t>RMTTF 2021 Accomplishments:</a:t>
            </a:r>
          </a:p>
          <a:p>
            <a:pPr lvl="1">
              <a:spcBef>
                <a:spcPct val="50000"/>
              </a:spcBef>
              <a:buFont typeface="Wingdings" panose="05000000000000000000" pitchFamily="2" charset="2"/>
              <a:buChar char="§"/>
            </a:pPr>
            <a:r>
              <a:rPr lang="en-US" altLang="en-US" sz="6200" b="1" dirty="0"/>
              <a:t>Facilitated the following Instructor led training classes educating 300 MP representatives</a:t>
            </a:r>
          </a:p>
          <a:p>
            <a:pPr lvl="1">
              <a:spcBef>
                <a:spcPct val="50000"/>
              </a:spcBef>
              <a:buFont typeface="Wingdings" panose="05000000000000000000" pitchFamily="2" charset="2"/>
              <a:buChar char="§"/>
            </a:pPr>
            <a:endParaRPr lang="en-US" altLang="en-US" sz="6200" b="1" dirty="0"/>
          </a:p>
          <a:p>
            <a:pPr lvl="1">
              <a:spcBef>
                <a:spcPct val="50000"/>
              </a:spcBef>
              <a:buFont typeface="Wingdings" panose="05000000000000000000" pitchFamily="2" charset="2"/>
              <a:buChar char="§"/>
            </a:pPr>
            <a:endParaRPr lang="en-US" altLang="en-US" sz="6200" b="1" dirty="0"/>
          </a:p>
          <a:p>
            <a:pPr lvl="1">
              <a:spcBef>
                <a:spcPct val="50000"/>
              </a:spcBef>
              <a:buFont typeface="Wingdings" panose="05000000000000000000" pitchFamily="2" charset="2"/>
              <a:buChar char="§"/>
            </a:pPr>
            <a:endParaRPr lang="en-US" altLang="en-US" sz="6200" b="1" dirty="0"/>
          </a:p>
          <a:p>
            <a:pPr lvl="1">
              <a:spcBef>
                <a:spcPct val="50000"/>
              </a:spcBef>
              <a:buFont typeface="Wingdings" panose="05000000000000000000" pitchFamily="2" charset="2"/>
              <a:buChar char="§"/>
            </a:pPr>
            <a:endParaRPr lang="en-US" altLang="en-US" sz="6200" b="1" dirty="0"/>
          </a:p>
          <a:p>
            <a:pPr lvl="1">
              <a:spcBef>
                <a:spcPct val="50000"/>
              </a:spcBef>
              <a:buFont typeface="Wingdings" panose="05000000000000000000" pitchFamily="2" charset="2"/>
              <a:buChar char="§"/>
            </a:pPr>
            <a:endParaRPr lang="en-US" altLang="en-US" sz="6200" b="1" dirty="0"/>
          </a:p>
          <a:p>
            <a:pPr lvl="1">
              <a:spcBef>
                <a:spcPct val="50000"/>
              </a:spcBef>
              <a:buFont typeface="Wingdings" panose="05000000000000000000" pitchFamily="2" charset="2"/>
              <a:buChar char="§"/>
            </a:pPr>
            <a:endParaRPr lang="en-US" altLang="en-US" sz="6200" b="1" dirty="0"/>
          </a:p>
          <a:p>
            <a:pPr lvl="1">
              <a:spcBef>
                <a:spcPct val="50000"/>
              </a:spcBef>
              <a:buFont typeface="Wingdings" panose="05000000000000000000" pitchFamily="2" charset="2"/>
              <a:buChar char="§"/>
            </a:pPr>
            <a:endParaRPr lang="en-US" altLang="en-US" sz="6200" b="1" dirty="0"/>
          </a:p>
          <a:p>
            <a:pPr lvl="1">
              <a:spcBef>
                <a:spcPct val="50000"/>
              </a:spcBef>
              <a:buFont typeface="Wingdings" panose="05000000000000000000" pitchFamily="2" charset="2"/>
              <a:buChar char="§"/>
            </a:pPr>
            <a:endParaRPr lang="en-US" altLang="en-US" sz="6200" b="1" dirty="0"/>
          </a:p>
          <a:p>
            <a:pPr marL="0" lvl="1" indent="0">
              <a:buNone/>
            </a:pPr>
            <a:endParaRPr lang="en-US" sz="4900" b="1" dirty="0"/>
          </a:p>
          <a:p>
            <a:pPr marL="0" fontAlgn="t">
              <a:spcBef>
                <a:spcPts val="0"/>
              </a:spcBef>
              <a:spcAft>
                <a:spcPts val="0"/>
              </a:spcAft>
            </a:pPr>
            <a:endParaRPr lang="en-US" sz="4900" b="1" dirty="0">
              <a:solidFill>
                <a:srgbClr val="000000"/>
              </a:solidFill>
            </a:endParaRPr>
          </a:p>
          <a:p>
            <a:pPr marL="0" fontAlgn="t">
              <a:spcBef>
                <a:spcPts val="0"/>
              </a:spcBef>
              <a:spcAft>
                <a:spcPts val="0"/>
              </a:spcAft>
            </a:pPr>
            <a:endParaRPr lang="en-US" sz="4900" b="1" dirty="0">
              <a:solidFill>
                <a:srgbClr val="000000"/>
              </a:solidFill>
            </a:endParaRPr>
          </a:p>
          <a:p>
            <a:pPr marL="0" fontAlgn="t">
              <a:spcBef>
                <a:spcPts val="0"/>
              </a:spcBef>
              <a:spcAft>
                <a:spcPts val="0"/>
              </a:spcAft>
            </a:pPr>
            <a:endParaRPr lang="en-US" sz="4900" b="1" dirty="0">
              <a:solidFill>
                <a:srgbClr val="000000"/>
              </a:solidFill>
            </a:endParaRPr>
          </a:p>
          <a:p>
            <a:pPr marL="0" fontAlgn="t">
              <a:spcBef>
                <a:spcPts val="0"/>
              </a:spcBef>
              <a:spcAft>
                <a:spcPts val="0"/>
              </a:spcAft>
            </a:pPr>
            <a:endParaRPr lang="en-US" sz="4900" b="1" dirty="0">
              <a:solidFill>
                <a:srgbClr val="000000"/>
              </a:solidFill>
            </a:endParaRPr>
          </a:p>
          <a:p>
            <a:pPr marL="0" fontAlgn="t">
              <a:spcBef>
                <a:spcPts val="0"/>
              </a:spcBef>
              <a:spcAft>
                <a:spcPts val="0"/>
              </a:spcAft>
            </a:pPr>
            <a:r>
              <a:rPr lang="en-US" sz="4900" b="1" dirty="0">
                <a:solidFill>
                  <a:srgbClr val="000000"/>
                </a:solidFill>
              </a:rPr>
              <a:t>All Instructor Led Training classes were held remote</a:t>
            </a:r>
            <a:endParaRPr lang="en-US" sz="4900" dirty="0"/>
          </a:p>
          <a:p>
            <a:pPr marL="0" lvl="1" indent="0">
              <a:buNone/>
            </a:pPr>
            <a:endParaRPr lang="en-US" sz="6400" b="1" dirty="0"/>
          </a:p>
          <a:p>
            <a:pPr marL="0" lvl="1" indent="0">
              <a:buNone/>
            </a:pPr>
            <a:endParaRPr lang="en-US" sz="6400" b="1" dirty="0"/>
          </a:p>
          <a:p>
            <a:pPr marL="0" lvl="1" indent="0">
              <a:buNone/>
            </a:pPr>
            <a:endParaRPr lang="en-US" sz="6400" b="1" dirty="0"/>
          </a:p>
          <a:p>
            <a:pPr marL="0" lvl="1" indent="0">
              <a:buNone/>
            </a:pPr>
            <a:endParaRPr lang="en-US" sz="6400" b="1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15F28AF-C8F2-4201-A7AC-CCCAA0DD0B75}"/>
              </a:ext>
            </a:extLst>
          </p:cNvPr>
          <p:cNvCxnSpPr/>
          <p:nvPr/>
        </p:nvCxnSpPr>
        <p:spPr>
          <a:xfrm>
            <a:off x="685800" y="838200"/>
            <a:ext cx="7162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A799451-ED23-4192-A317-AFB1DD03D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25344" y="6459786"/>
            <a:ext cx="984019" cy="365125"/>
          </a:xfrm>
        </p:spPr>
        <p:txBody>
          <a:bodyPr/>
          <a:lstStyle/>
          <a:p>
            <a:fld id="{EDEDA31E-5185-4CB0-88E0-309A957138BF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66F49D6-D77A-4D2C-BE80-4A717E8AC5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8746" y="1774149"/>
            <a:ext cx="5426454" cy="4169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91611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28600" y="115887"/>
            <a:ext cx="8763000" cy="646113"/>
          </a:xfrm>
        </p:spPr>
        <p:txBody>
          <a:bodyPr>
            <a:normAutofit fontScale="90000"/>
          </a:bodyPr>
          <a:lstStyle/>
          <a:p>
            <a:br>
              <a:rPr lang="en-US" sz="4000" b="1" dirty="0"/>
            </a:br>
            <a:r>
              <a:rPr lang="en-US" sz="2700" dirty="0"/>
              <a:t>Working Group and Task Force </a:t>
            </a:r>
            <a:br>
              <a:rPr lang="en-US" sz="2700" dirty="0"/>
            </a:br>
            <a:r>
              <a:rPr lang="en-US" sz="2700" dirty="0"/>
              <a:t>			2021 Accomplishments and 2022 Goals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28600" y="743743"/>
            <a:ext cx="8763000" cy="5733257"/>
          </a:xfrm>
        </p:spPr>
        <p:txBody>
          <a:bodyPr>
            <a:normAutofit fontScale="47500" lnSpcReduction="20000"/>
          </a:bodyPr>
          <a:lstStyle/>
          <a:p>
            <a:pPr marL="0" lvl="1" indent="0">
              <a:buNone/>
            </a:pPr>
            <a:br>
              <a:rPr lang="en-US" sz="800" b="1" u="sng" dirty="0"/>
            </a:br>
            <a:endParaRPr lang="en-US" sz="800" b="1" u="sng" dirty="0"/>
          </a:p>
          <a:p>
            <a:pPr marL="0" lvl="1" indent="0">
              <a:buNone/>
            </a:pPr>
            <a:r>
              <a:rPr lang="en-US" sz="5100" b="1" dirty="0"/>
              <a:t>RMTTF 2021 Accomplishments continued:</a:t>
            </a:r>
          </a:p>
          <a:p>
            <a:pPr marL="0" fontAlgn="t">
              <a:spcBef>
                <a:spcPts val="0"/>
              </a:spcBef>
              <a:spcAft>
                <a:spcPts val="0"/>
              </a:spcAft>
            </a:pPr>
            <a:endParaRPr lang="en-US" sz="4900" b="1" dirty="0">
              <a:solidFill>
                <a:srgbClr val="000000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4200" dirty="0">
                <a:solidFill>
                  <a:schemeClr val="tx1"/>
                </a:solidFill>
              </a:rPr>
              <a:t> Revised training materials and supported Online Training modules including: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3400" dirty="0">
              <a:solidFill>
                <a:schemeClr val="tx1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4200" dirty="0">
                <a:solidFill>
                  <a:schemeClr val="tx1"/>
                </a:solidFill>
              </a:rPr>
              <a:t>MarkeTrak on-line modules – 174 Total Participants in 2021 </a:t>
            </a:r>
            <a:r>
              <a:rPr lang="en-US" sz="4200" i="1" dirty="0">
                <a:solidFill>
                  <a:srgbClr val="FF0000"/>
                </a:solidFill>
              </a:rPr>
              <a:t>( 1360 all time)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4200" dirty="0">
                <a:solidFill>
                  <a:schemeClr val="tx1"/>
                </a:solidFill>
              </a:rPr>
              <a:t>Retail 101 on-line module – 398 Total Participants in 2021 </a:t>
            </a:r>
            <a:r>
              <a:rPr lang="en-US" sz="4200" i="1" dirty="0">
                <a:solidFill>
                  <a:srgbClr val="FF0000"/>
                </a:solidFill>
              </a:rPr>
              <a:t>( 1522 all time)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4200" dirty="0">
                <a:solidFill>
                  <a:schemeClr val="tx1"/>
                </a:solidFill>
              </a:rPr>
              <a:t>Mass Transition on-line module - 67 Total Participants in 2021 </a:t>
            </a:r>
            <a:r>
              <a:rPr lang="en-US" sz="4200" dirty="0">
                <a:solidFill>
                  <a:srgbClr val="FF0000"/>
                </a:solidFill>
              </a:rPr>
              <a:t>( </a:t>
            </a:r>
            <a:r>
              <a:rPr lang="en-US" sz="4200" i="1" dirty="0">
                <a:solidFill>
                  <a:srgbClr val="FF0000"/>
                </a:solidFill>
              </a:rPr>
              <a:t>74 all time </a:t>
            </a:r>
            <a:r>
              <a:rPr lang="en-US" sz="4200" dirty="0">
                <a:solidFill>
                  <a:srgbClr val="FF0000"/>
                </a:solidFill>
              </a:rPr>
              <a:t>)</a:t>
            </a:r>
            <a:endParaRPr lang="en-US" sz="4200" dirty="0">
              <a:solidFill>
                <a:schemeClr val="tx1"/>
              </a:solidFill>
            </a:endParaRPr>
          </a:p>
          <a:p>
            <a:pPr marL="480060" indent="-571500" fontAlgn="t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4200" b="1" dirty="0">
              <a:solidFill>
                <a:srgbClr val="000000"/>
              </a:solidFill>
            </a:endParaRPr>
          </a:p>
          <a:p>
            <a:pPr fontAlgn="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4200" dirty="0">
                <a:solidFill>
                  <a:srgbClr val="000000"/>
                </a:solidFill>
              </a:rPr>
              <a:t> Facilitated Retail 101 training classes and provided SME support for ERCOT led instruction </a:t>
            </a:r>
          </a:p>
          <a:p>
            <a:pPr marL="480060" indent="-571500" fontAlgn="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4200" dirty="0">
              <a:solidFill>
                <a:srgbClr val="000000"/>
              </a:solidFill>
            </a:endParaRPr>
          </a:p>
          <a:p>
            <a:pPr fontAlgn="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4200" dirty="0">
                <a:solidFill>
                  <a:srgbClr val="000000"/>
                </a:solidFill>
              </a:rPr>
              <a:t> Conducted MarkeTrak and Inadvertent Gain and Switch Hold instructor led training.  </a:t>
            </a:r>
          </a:p>
          <a:p>
            <a:pPr fontAlgn="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4200" dirty="0">
              <a:solidFill>
                <a:srgbClr val="000000"/>
              </a:solidFill>
            </a:endParaRPr>
          </a:p>
          <a:p>
            <a:pPr fontAlgn="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4200" dirty="0">
                <a:solidFill>
                  <a:srgbClr val="000000"/>
                </a:solidFill>
              </a:rPr>
              <a:t> Continued revisions for TXSET 101 Training materials to support an on-line module</a:t>
            </a:r>
          </a:p>
          <a:p>
            <a:pPr fontAlgn="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4200" dirty="0">
              <a:solidFill>
                <a:srgbClr val="000000"/>
              </a:solidFill>
            </a:endParaRPr>
          </a:p>
          <a:p>
            <a:pPr fontAlgn="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4200" dirty="0">
                <a:solidFill>
                  <a:srgbClr val="000000"/>
                </a:solidFill>
              </a:rPr>
              <a:t> Supported Market notifications and communications for training  </a:t>
            </a:r>
            <a:endParaRPr lang="en-US" sz="4200" dirty="0"/>
          </a:p>
          <a:p>
            <a:pPr fontAlgn="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4200" dirty="0">
              <a:solidFill>
                <a:srgbClr val="000000"/>
              </a:solidFill>
            </a:endParaRPr>
          </a:p>
          <a:p>
            <a:pPr fontAlgn="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4200" dirty="0">
                <a:solidFill>
                  <a:srgbClr val="000000"/>
                </a:solidFill>
              </a:rPr>
              <a:t> Revised Mass Transition on-line module in support of Emergency Conditions List</a:t>
            </a:r>
            <a:endParaRPr lang="en-US" sz="4200" dirty="0"/>
          </a:p>
          <a:p>
            <a:pPr marL="857250" lvl="1" indent="-857250">
              <a:buFont typeface="Wingdings" panose="05000000000000000000" pitchFamily="2" charset="2"/>
              <a:buChar char="§"/>
            </a:pPr>
            <a:endParaRPr lang="en-US" sz="6400" b="1" dirty="0"/>
          </a:p>
          <a:p>
            <a:pPr marL="0" lvl="1" indent="0">
              <a:buNone/>
            </a:pPr>
            <a:endParaRPr lang="en-US" sz="6400" b="1" dirty="0"/>
          </a:p>
          <a:p>
            <a:pPr marL="0" lvl="1" indent="0">
              <a:buNone/>
            </a:pPr>
            <a:endParaRPr lang="en-US" sz="6400" b="1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15F28AF-C8F2-4201-A7AC-CCCAA0DD0B75}"/>
              </a:ext>
            </a:extLst>
          </p:cNvPr>
          <p:cNvCxnSpPr/>
          <p:nvPr/>
        </p:nvCxnSpPr>
        <p:spPr>
          <a:xfrm>
            <a:off x="685800" y="838200"/>
            <a:ext cx="7162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A799451-ED23-4192-A317-AFB1DD03D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25344" y="6459786"/>
            <a:ext cx="984019" cy="365125"/>
          </a:xfrm>
        </p:spPr>
        <p:txBody>
          <a:bodyPr/>
          <a:lstStyle/>
          <a:p>
            <a:fld id="{EDEDA31E-5185-4CB0-88E0-309A957138BF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15078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28600" y="115887"/>
            <a:ext cx="8763000" cy="646113"/>
          </a:xfrm>
        </p:spPr>
        <p:txBody>
          <a:bodyPr>
            <a:normAutofit fontScale="90000"/>
          </a:bodyPr>
          <a:lstStyle/>
          <a:p>
            <a:br>
              <a:rPr lang="en-US" sz="4000" b="1" dirty="0"/>
            </a:br>
            <a:r>
              <a:rPr lang="en-US" sz="2700" dirty="0"/>
              <a:t>Working Group and Task Force </a:t>
            </a:r>
            <a:br>
              <a:rPr lang="en-US" sz="2700" dirty="0"/>
            </a:br>
            <a:r>
              <a:rPr lang="en-US" sz="2700" dirty="0"/>
              <a:t>			2021 Accomplishments and 2022 Goals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28600" y="743743"/>
            <a:ext cx="8763000" cy="5733257"/>
          </a:xfrm>
        </p:spPr>
        <p:txBody>
          <a:bodyPr>
            <a:normAutofit fontScale="92500" lnSpcReduction="20000"/>
          </a:bodyPr>
          <a:lstStyle/>
          <a:p>
            <a:pPr marL="0" lvl="1" indent="0">
              <a:buNone/>
            </a:pPr>
            <a:br>
              <a:rPr lang="en-US" sz="800" b="1" u="sng" dirty="0"/>
            </a:br>
            <a:endParaRPr lang="en-US" sz="800" b="1" u="sng" dirty="0"/>
          </a:p>
          <a:p>
            <a:pPr marL="0" lvl="1" indent="0">
              <a:buNone/>
            </a:pPr>
            <a:r>
              <a:rPr lang="en-US" sz="2800" dirty="0"/>
              <a:t>RMTTF 2022 Goals:</a:t>
            </a:r>
          </a:p>
          <a:p>
            <a:pPr marL="0" fontAlgn="t">
              <a:spcBef>
                <a:spcPts val="0"/>
              </a:spcBef>
              <a:spcAft>
                <a:spcPts val="0"/>
              </a:spcAft>
            </a:pPr>
            <a:endParaRPr lang="en-US" sz="2800" dirty="0">
              <a:solidFill>
                <a:srgbClr val="000000"/>
              </a:solidFill>
            </a:endParaRPr>
          </a:p>
          <a:p>
            <a:pPr lvl="1" fontAlgn="t">
              <a:buFont typeface="Wingdings" panose="05000000000000000000" pitchFamily="2" charset="2"/>
              <a:buChar char="§"/>
            </a:pPr>
            <a:r>
              <a:rPr lang="en-US" sz="2200" dirty="0"/>
              <a:t>Collectively with ERCOT facilitate Retail 101 training classes by providing TDSP and CR SMEs for ERCOT led instruction.  </a:t>
            </a:r>
          </a:p>
          <a:p>
            <a:pPr lvl="2" fontAlgn="t"/>
            <a:r>
              <a:rPr lang="en-US" sz="2200" dirty="0"/>
              <a:t>Classes to be offered at least three times a year and aligned with ERCOT Market Testing Flight schedule</a:t>
            </a:r>
          </a:p>
          <a:p>
            <a:pPr lvl="2" fontAlgn="t"/>
            <a:endParaRPr lang="en-US" sz="2200" dirty="0"/>
          </a:p>
          <a:p>
            <a:pPr lvl="1" fontAlgn="t">
              <a:buFont typeface="Wingdings" panose="05000000000000000000" pitchFamily="2" charset="2"/>
              <a:buChar char="§"/>
            </a:pPr>
            <a:r>
              <a:rPr lang="en-US" sz="2200" dirty="0"/>
              <a:t>Conduct MarkeTrak and IGL/Switch Hold instructor led training</a:t>
            </a:r>
          </a:p>
          <a:p>
            <a:pPr marL="201168" lvl="1" indent="0" fontAlgn="t">
              <a:buNone/>
            </a:pPr>
            <a:r>
              <a:rPr lang="en-US" sz="2200" dirty="0"/>
              <a:t> 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200" dirty="0"/>
              <a:t>Support ERCOT processes for in person and/or on-line training 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US" sz="2200" dirty="0"/>
          </a:p>
          <a:p>
            <a:pPr lvl="1" fontAlgn="t">
              <a:buFont typeface="Wingdings" panose="05000000000000000000" pitchFamily="2" charset="2"/>
              <a:buChar char="§"/>
            </a:pPr>
            <a:r>
              <a:rPr lang="en-US" sz="2200" dirty="0"/>
              <a:t>Finalize TXSET 101 on-line module for 24x7 Web-based training by mid 2022</a:t>
            </a:r>
          </a:p>
          <a:p>
            <a:pPr lvl="1" fontAlgn="t">
              <a:buFont typeface="Wingdings" panose="05000000000000000000" pitchFamily="2" charset="2"/>
              <a:buChar char="§"/>
            </a:pPr>
            <a:endParaRPr lang="en-US" sz="2200" dirty="0"/>
          </a:p>
          <a:p>
            <a:pPr lvl="1" fontAlgn="t">
              <a:buFont typeface="Wingdings" panose="05000000000000000000" pitchFamily="2" charset="2"/>
              <a:buChar char="§"/>
            </a:pPr>
            <a:r>
              <a:rPr lang="en-US" sz="2200" dirty="0"/>
              <a:t>Support ERCOT market notifications and communications for training efforts </a:t>
            </a:r>
          </a:p>
          <a:p>
            <a:pPr lvl="1" fontAlgn="t">
              <a:buFont typeface="Wingdings" panose="05000000000000000000" pitchFamily="2" charset="2"/>
              <a:buChar char="§"/>
            </a:pPr>
            <a:endParaRPr lang="en-US" sz="2200" dirty="0"/>
          </a:p>
          <a:p>
            <a:pPr lvl="1" fontAlgn="t">
              <a:buFont typeface="Wingdings" panose="05000000000000000000" pitchFamily="2" charset="2"/>
              <a:buChar char="§"/>
            </a:pPr>
            <a:r>
              <a:rPr lang="en-US" sz="2200" dirty="0"/>
              <a:t>Support ERCOT training for MarkeTrak technical refresh scheduled to GO LIVE early June 2022.  </a:t>
            </a:r>
          </a:p>
          <a:p>
            <a:pPr lvl="1" fontAlgn="t">
              <a:buFont typeface="Wingdings" panose="05000000000000000000" pitchFamily="2" charset="2"/>
              <a:buChar char="§"/>
            </a:pPr>
            <a:endParaRPr lang="en-US" sz="2200" dirty="0"/>
          </a:p>
          <a:p>
            <a:pPr lvl="1" fontAlgn="t">
              <a:buFont typeface="Wingdings" panose="05000000000000000000" pitchFamily="2" charset="2"/>
              <a:buChar char="§"/>
            </a:pPr>
            <a:r>
              <a:rPr lang="en-US" sz="2200" dirty="0"/>
              <a:t>Conduct training workshops on relevant changes</a:t>
            </a:r>
          </a:p>
          <a:p>
            <a:pPr marL="857250" lvl="1" indent="-857250">
              <a:buFont typeface="Wingdings" panose="05000000000000000000" pitchFamily="2" charset="2"/>
              <a:buChar char="§"/>
            </a:pPr>
            <a:endParaRPr lang="en-US" sz="6400" b="1" dirty="0"/>
          </a:p>
          <a:p>
            <a:pPr marL="0" lvl="1" indent="0">
              <a:buNone/>
            </a:pPr>
            <a:endParaRPr lang="en-US" sz="6400" b="1" dirty="0"/>
          </a:p>
          <a:p>
            <a:pPr marL="0" lvl="1" indent="0">
              <a:buNone/>
            </a:pPr>
            <a:endParaRPr lang="en-US" sz="6400" b="1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15F28AF-C8F2-4201-A7AC-CCCAA0DD0B75}"/>
              </a:ext>
            </a:extLst>
          </p:cNvPr>
          <p:cNvCxnSpPr/>
          <p:nvPr/>
        </p:nvCxnSpPr>
        <p:spPr>
          <a:xfrm>
            <a:off x="685800" y="838200"/>
            <a:ext cx="7162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A799451-ED23-4192-A317-AFB1DD03D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25344" y="6459786"/>
            <a:ext cx="984019" cy="365125"/>
          </a:xfrm>
        </p:spPr>
        <p:txBody>
          <a:bodyPr/>
          <a:lstStyle/>
          <a:p>
            <a:fld id="{EDEDA31E-5185-4CB0-88E0-309A957138BF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82897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97060" y="115887"/>
            <a:ext cx="7937339" cy="646113"/>
          </a:xfrm>
        </p:spPr>
        <p:txBody>
          <a:bodyPr>
            <a:noAutofit/>
          </a:bodyPr>
          <a:lstStyle/>
          <a:p>
            <a:r>
              <a:rPr lang="en-US" sz="2400" dirty="0">
                <a:latin typeface="+mn-lt"/>
              </a:rPr>
              <a:t>Working Group and Task Force </a:t>
            </a:r>
            <a:br>
              <a:rPr lang="en-US" sz="2400" dirty="0">
                <a:latin typeface="+mn-lt"/>
              </a:rPr>
            </a:br>
            <a:r>
              <a:rPr lang="en-US" sz="2400" dirty="0">
                <a:latin typeface="+mn-lt"/>
              </a:rPr>
              <a:t>			2021 Accomplishments and 2022 Goals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52400" y="789432"/>
            <a:ext cx="8915399" cy="5486400"/>
          </a:xfrm>
        </p:spPr>
        <p:txBody>
          <a:bodyPr>
            <a:normAutofit/>
          </a:bodyPr>
          <a:lstStyle/>
          <a:p>
            <a:pPr marL="0" lvl="1" indent="0">
              <a:buNone/>
            </a:pPr>
            <a:br>
              <a:rPr lang="en-US" sz="800" b="1" u="sng" dirty="0"/>
            </a:br>
            <a:endParaRPr lang="en-US" sz="1900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15F28AF-C8F2-4201-A7AC-CCCAA0DD0B75}"/>
              </a:ext>
            </a:extLst>
          </p:cNvPr>
          <p:cNvCxnSpPr/>
          <p:nvPr/>
        </p:nvCxnSpPr>
        <p:spPr>
          <a:xfrm>
            <a:off x="685800" y="838200"/>
            <a:ext cx="7162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A799451-ED23-4192-A317-AFB1DD03D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25344" y="6459786"/>
            <a:ext cx="984019" cy="365125"/>
          </a:xfrm>
        </p:spPr>
        <p:txBody>
          <a:bodyPr/>
          <a:lstStyle/>
          <a:p>
            <a:fld id="{EDEDA31E-5185-4CB0-88E0-309A957138BF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62000" y="13716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7198" y="990600"/>
            <a:ext cx="8382001" cy="5724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indent="0">
              <a:buNone/>
            </a:pPr>
            <a:r>
              <a:rPr lang="en-US" sz="2400" dirty="0"/>
              <a:t>TDTMS Accomplishments:</a:t>
            </a:r>
          </a:p>
          <a:p>
            <a:pPr fontAlgn="t"/>
            <a:endParaRPr lang="en-US" b="1" dirty="0"/>
          </a:p>
          <a:p>
            <a:pPr marL="285750" indent="-285750" fontAlgn="t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dirty="0"/>
              <a:t>Supported Texas data transport improvement initiatives and continuous joint efforts with other retail market working groups</a:t>
            </a:r>
          </a:p>
          <a:p>
            <a:pPr marL="285750" indent="-285750" fontAlgn="t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dirty="0"/>
              <a:t>Collectively with TX SET development of an IAG solution for consideration of TXSET v5.0 enhancements</a:t>
            </a:r>
          </a:p>
          <a:p>
            <a:pPr marL="285750" indent="-285750" fontAlgn="t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dirty="0"/>
              <a:t>Developed SCR817 MarkeTrak Validation Revisions</a:t>
            </a:r>
          </a:p>
          <a:p>
            <a:pPr marL="285750" indent="-285750" fontAlgn="t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dirty="0"/>
              <a:t>Collectively with TX SET determined business and technical changes for inclusion of ERCOT MIS  API functionality in NPRR1095 TXSET v5.0 Changes and RMGRR169 </a:t>
            </a:r>
          </a:p>
          <a:p>
            <a:pPr marL="285750" indent="-285750" fontAlgn="t">
              <a:buFont typeface="Wingdings" panose="05000000000000000000" pitchFamily="2" charset="2"/>
              <a:buChar char="§"/>
            </a:pPr>
            <a:endParaRPr lang="en-US" dirty="0"/>
          </a:p>
          <a:p>
            <a:pPr marL="285750" indent="-285750" fontAlgn="t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dirty="0"/>
              <a:t>As part of the RECTF (Retail Emergency Conditions Task Force) established SLA and associated procedures for ERCOT Listserv communication platform</a:t>
            </a:r>
          </a:p>
          <a:p>
            <a:pPr marL="285750" indent="-285750" fontAlgn="t">
              <a:buFont typeface="Wingdings" panose="05000000000000000000" pitchFamily="2" charset="2"/>
              <a:buChar char="§"/>
            </a:pPr>
            <a:endParaRPr lang="en-US" dirty="0"/>
          </a:p>
          <a:p>
            <a:pPr marL="285750" indent="-285750" fontAlgn="t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dirty="0"/>
              <a:t>Provided continued support of market education opportunities as discovered in the MarkeTrak subtype analyses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/>
          </a:p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dirty="0"/>
              <a:t>Performed biannual detailed analysis for all MarkeTrak subtype volumes and applied results to support MarkeTrak enhancements SCRs 815 &amp; 817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43528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97060" y="115887"/>
            <a:ext cx="7937339" cy="646113"/>
          </a:xfrm>
        </p:spPr>
        <p:txBody>
          <a:bodyPr>
            <a:noAutofit/>
          </a:bodyPr>
          <a:lstStyle/>
          <a:p>
            <a:r>
              <a:rPr lang="en-US" sz="2400" dirty="0">
                <a:latin typeface="+mn-lt"/>
              </a:rPr>
              <a:t>Working Group and Task Force </a:t>
            </a:r>
            <a:br>
              <a:rPr lang="en-US" sz="2400" dirty="0">
                <a:latin typeface="+mn-lt"/>
              </a:rPr>
            </a:br>
            <a:r>
              <a:rPr lang="en-US" sz="2400" dirty="0">
                <a:latin typeface="+mn-lt"/>
              </a:rPr>
              <a:t>			2021 Accomplishments and 2022 Goals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52400" y="789432"/>
            <a:ext cx="8915399" cy="5486400"/>
          </a:xfrm>
        </p:spPr>
        <p:txBody>
          <a:bodyPr>
            <a:normAutofit/>
          </a:bodyPr>
          <a:lstStyle/>
          <a:p>
            <a:pPr marL="0" lvl="1" indent="0">
              <a:buNone/>
            </a:pPr>
            <a:br>
              <a:rPr lang="en-US" sz="800" b="1" u="sng" dirty="0"/>
            </a:br>
            <a:endParaRPr lang="en-US" sz="1900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15F28AF-C8F2-4201-A7AC-CCCAA0DD0B75}"/>
              </a:ext>
            </a:extLst>
          </p:cNvPr>
          <p:cNvCxnSpPr/>
          <p:nvPr/>
        </p:nvCxnSpPr>
        <p:spPr>
          <a:xfrm>
            <a:off x="685800" y="838200"/>
            <a:ext cx="7162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A799451-ED23-4192-A317-AFB1DD03D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25344" y="6459786"/>
            <a:ext cx="984019" cy="365125"/>
          </a:xfrm>
        </p:spPr>
        <p:txBody>
          <a:bodyPr/>
          <a:lstStyle/>
          <a:p>
            <a:fld id="{EDEDA31E-5185-4CB0-88E0-309A957138BF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62000" y="13716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7198" y="990600"/>
            <a:ext cx="8382001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indent="0">
              <a:buNone/>
            </a:pPr>
            <a:r>
              <a:rPr lang="en-US" sz="2400" dirty="0"/>
              <a:t>TDTMS 2022 Goals:</a:t>
            </a:r>
          </a:p>
          <a:p>
            <a:pPr fontAlgn="t"/>
            <a:endParaRPr lang="en-US" b="1" dirty="0"/>
          </a:p>
          <a:p>
            <a:pPr marL="285750" indent="-285750" fontAlgn="t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dirty="0"/>
              <a:t>Support Texas data transport improvement initiatives</a:t>
            </a:r>
          </a:p>
          <a:p>
            <a:pPr marL="285750" indent="-285750" fontAlgn="t">
              <a:buFont typeface="Wingdings" panose="05000000000000000000" pitchFamily="2" charset="2"/>
              <a:buChar char="§"/>
            </a:pPr>
            <a:endParaRPr lang="en-US" dirty="0"/>
          </a:p>
          <a:p>
            <a:pPr marL="285750" indent="-285750" fontAlgn="t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dirty="0"/>
              <a:t>Collaborate with ERCOT and RMTTF to determine and develop training materials needed to support for the scheduled 4</a:t>
            </a:r>
            <a:r>
              <a:rPr lang="en-US" baseline="30000" dirty="0"/>
              <a:t>th</a:t>
            </a:r>
            <a:r>
              <a:rPr lang="en-US" dirty="0"/>
              <a:t> quarter 2022 MarkeTrak Upgrade</a:t>
            </a:r>
          </a:p>
          <a:p>
            <a:pPr marL="285750" indent="-285750" fontAlgn="t">
              <a:buFont typeface="Wingdings" panose="05000000000000000000" pitchFamily="2" charset="2"/>
              <a:buChar char="§"/>
            </a:pPr>
            <a:endParaRPr lang="en-US" dirty="0"/>
          </a:p>
          <a:p>
            <a:pPr marL="285750" indent="-285750" fontAlgn="t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dirty="0"/>
              <a:t>Quarterly review and analysis of monthly ERCOT Inadvertent Gain report </a:t>
            </a:r>
          </a:p>
          <a:p>
            <a:pPr marL="285750" indent="-285750" fontAlgn="t">
              <a:buFont typeface="Wingdings" panose="05000000000000000000" pitchFamily="2" charset="2"/>
              <a:buChar char="§"/>
            </a:pPr>
            <a:endParaRPr lang="en-US" dirty="0"/>
          </a:p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dirty="0"/>
              <a:t>Support/monitor/promote ERCOT’s efforts in the MarkeTrak Technical Refresh and SCR815 MarkeTrak Enhancements, i.e. encouraging RMTE participation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/>
          </a:p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dirty="0"/>
              <a:t>Perform biannual review of overall MarkeTrak subtype volumes for trends and the need for further analysis of various subtypes based on data points established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/>
          </a:p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dirty="0"/>
              <a:t>Perform IAG data analysis using framework established in 2020 to identify metrics/trends for market participants performance using ERCOT provided data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96011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97060" y="115887"/>
            <a:ext cx="7937339" cy="646113"/>
          </a:xfrm>
        </p:spPr>
        <p:txBody>
          <a:bodyPr>
            <a:noAutofit/>
          </a:bodyPr>
          <a:lstStyle/>
          <a:p>
            <a:r>
              <a:rPr lang="en-US" sz="2400" dirty="0">
                <a:latin typeface="+mn-lt"/>
              </a:rPr>
              <a:t>Working Group and Task Force </a:t>
            </a:r>
            <a:br>
              <a:rPr lang="en-US" sz="2400" dirty="0">
                <a:latin typeface="+mn-lt"/>
              </a:rPr>
            </a:br>
            <a:r>
              <a:rPr lang="en-US" sz="2400" dirty="0">
                <a:latin typeface="+mn-lt"/>
              </a:rPr>
              <a:t>			2021 Accomplishments and 2022 Goals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52400" y="789432"/>
            <a:ext cx="8915399" cy="5486400"/>
          </a:xfrm>
        </p:spPr>
        <p:txBody>
          <a:bodyPr>
            <a:normAutofit/>
          </a:bodyPr>
          <a:lstStyle/>
          <a:p>
            <a:pPr marL="0" lvl="1" indent="0">
              <a:buNone/>
            </a:pPr>
            <a:br>
              <a:rPr lang="en-US" sz="800" b="1" u="sng" dirty="0"/>
            </a:br>
            <a:endParaRPr lang="en-US" sz="1900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15F28AF-C8F2-4201-A7AC-CCCAA0DD0B75}"/>
              </a:ext>
            </a:extLst>
          </p:cNvPr>
          <p:cNvCxnSpPr/>
          <p:nvPr/>
        </p:nvCxnSpPr>
        <p:spPr>
          <a:xfrm>
            <a:off x="685800" y="838200"/>
            <a:ext cx="7162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A799451-ED23-4192-A317-AFB1DD03D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25344" y="6459786"/>
            <a:ext cx="984019" cy="365125"/>
          </a:xfrm>
        </p:spPr>
        <p:txBody>
          <a:bodyPr/>
          <a:lstStyle/>
          <a:p>
            <a:fld id="{EDEDA31E-5185-4CB0-88E0-309A957138BF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62000" y="13716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1030069"/>
            <a:ext cx="8305800" cy="4975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indent="0">
              <a:buNone/>
            </a:pPr>
            <a:r>
              <a:rPr lang="en-US" sz="2400" dirty="0"/>
              <a:t>TX SET 2021 Accomplishments:</a:t>
            </a:r>
          </a:p>
          <a:p>
            <a:pPr marL="342900" lvl="0" indent="-342900" defTabSz="91440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Wingdings" panose="05000000000000000000" pitchFamily="2" charset="2"/>
              <a:buChar char="§"/>
            </a:pPr>
            <a:r>
              <a:rPr lang="en-US" sz="2000" dirty="0"/>
              <a:t>Developed NPRR1095 including 16 TX SET Change Controls </a:t>
            </a:r>
          </a:p>
          <a:p>
            <a:pPr marL="91440" indent="-91440" defTabSz="91440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Wingdings" panose="05000000000000000000" pitchFamily="2" charset="2"/>
              <a:buChar char="§"/>
            </a:pPr>
            <a:r>
              <a:rPr lang="en-US" sz="2000" dirty="0"/>
              <a:t>    Supported Texas Retail Market Flight Testing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/>
          </a:p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dirty="0"/>
              <a:t> Developed Retail Market Guide Revision Requests</a:t>
            </a:r>
          </a:p>
          <a:p>
            <a:pPr lvl="0"/>
            <a:r>
              <a:rPr lang="en-US" dirty="0"/>
              <a:t>	165: Modify ERCOT Pre-Launch Responsibilities in a Mass Transition</a:t>
            </a:r>
            <a:endParaRPr lang="en-US" sz="2000" dirty="0"/>
          </a:p>
          <a:p>
            <a:pPr lvl="0"/>
            <a:r>
              <a:rPr lang="en-US" dirty="0"/>
              <a:t>	168: Modify ERCOT Responsibilities During the Mass Transition</a:t>
            </a:r>
            <a:endParaRPr lang="en-US" sz="2000" dirty="0"/>
          </a:p>
          <a:p>
            <a:r>
              <a:rPr lang="en-US" dirty="0"/>
              <a:t> </a:t>
            </a:r>
            <a:endParaRPr lang="en-US" sz="2000" dirty="0"/>
          </a:p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dirty="0"/>
              <a:t> Developed and recommended Approval 2022 Market Flight Schedule</a:t>
            </a:r>
            <a:endParaRPr lang="en-US" sz="2000" dirty="0"/>
          </a:p>
          <a:p>
            <a:r>
              <a:rPr lang="en-US" dirty="0"/>
              <a:t> </a:t>
            </a:r>
          </a:p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dirty="0"/>
              <a:t> As part of the RECTF, developed changes to the TDSP AMS data practices matrix   Collaborated with TDTMS to the develop an Inadvertent Gain/Loss transactional process solution.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/>
          </a:p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dirty="0"/>
              <a:t> Supported Summer and Winter Preparedness Workshops</a:t>
            </a:r>
          </a:p>
          <a:p>
            <a:r>
              <a:rPr lang="en-US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0842043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28600" y="115887"/>
            <a:ext cx="8763000" cy="646113"/>
          </a:xfrm>
        </p:spPr>
        <p:txBody>
          <a:bodyPr>
            <a:normAutofit fontScale="90000"/>
          </a:bodyPr>
          <a:lstStyle/>
          <a:p>
            <a:br>
              <a:rPr lang="en-US" sz="4000" b="1" dirty="0"/>
            </a:br>
            <a:r>
              <a:rPr lang="en-US" sz="2700" dirty="0"/>
              <a:t>Working Group and Task Force </a:t>
            </a:r>
            <a:br>
              <a:rPr lang="en-US" sz="2700" dirty="0"/>
            </a:br>
            <a:r>
              <a:rPr lang="en-US" sz="2700" dirty="0"/>
              <a:t>			2021 Accomplishments and 2022 Goals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28600" y="743743"/>
            <a:ext cx="8763000" cy="5733257"/>
          </a:xfrm>
        </p:spPr>
        <p:txBody>
          <a:bodyPr>
            <a:normAutofit fontScale="92500" lnSpcReduction="20000"/>
          </a:bodyPr>
          <a:lstStyle/>
          <a:p>
            <a:pPr marL="0" lvl="1" indent="0">
              <a:buNone/>
            </a:pPr>
            <a:br>
              <a:rPr lang="en-US" sz="800" b="1" u="sng" dirty="0"/>
            </a:br>
            <a:endParaRPr lang="en-US" sz="800" b="1" u="sng" dirty="0"/>
          </a:p>
          <a:p>
            <a:pPr marL="0" lvl="1" indent="0">
              <a:buNone/>
            </a:pPr>
            <a:r>
              <a:rPr lang="en-US" sz="2800" dirty="0"/>
              <a:t>TX SET 2022 Goals: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en-US" dirty="0"/>
              <a:t>  Continue to Update Texas SET procedures, Retail Market Guide and Protocols as  directed by RMS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en-US" dirty="0"/>
              <a:t>  Monitor RMGRR 168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en-US" dirty="0"/>
              <a:t>  Monitor RMGRR 169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en-US" dirty="0"/>
              <a:t>  Monitor NPRR 1095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en-US" dirty="0"/>
              <a:t>  Submit RMGRR for CBCI Revisions</a:t>
            </a:r>
            <a:endParaRPr lang="en-US" sz="2000" dirty="0"/>
          </a:p>
          <a:p>
            <a:pPr lvl="0">
              <a:buFont typeface="Wingdings" panose="05000000000000000000" pitchFamily="2" charset="2"/>
              <a:buChar char="§"/>
            </a:pPr>
            <a:r>
              <a:rPr lang="en-US" dirty="0"/>
              <a:t>  Support and Review Changes to the Texas Market Test Plan (TMTP)</a:t>
            </a:r>
            <a:endParaRPr lang="en-US" sz="2400" dirty="0"/>
          </a:p>
          <a:p>
            <a:pPr lvl="0">
              <a:buFont typeface="Wingdings" panose="05000000000000000000" pitchFamily="2" charset="2"/>
              <a:buChar char="§"/>
            </a:pPr>
            <a:r>
              <a:rPr lang="en-US" dirty="0"/>
              <a:t>  Analyze Issues as they are presented to Texas SET</a:t>
            </a:r>
            <a:endParaRPr lang="en-US" sz="2400" dirty="0"/>
          </a:p>
          <a:p>
            <a:pPr lvl="0">
              <a:buFont typeface="Wingdings" panose="05000000000000000000" pitchFamily="2" charset="2"/>
              <a:buChar char="§"/>
            </a:pPr>
            <a:r>
              <a:rPr lang="en-US" dirty="0"/>
              <a:t> Monitor Flight Testing and Recommend Changes to Scripts as Needed</a:t>
            </a:r>
            <a:endParaRPr lang="en-US" sz="24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Begin review of 5.0 requirements for testing impacts</a:t>
            </a:r>
            <a:endParaRPr lang="en-US" sz="2000" dirty="0"/>
          </a:p>
          <a:p>
            <a:pPr lvl="0">
              <a:buFont typeface="Wingdings" panose="05000000000000000000" pitchFamily="2" charset="2"/>
              <a:buChar char="§"/>
            </a:pPr>
            <a:r>
              <a:rPr lang="en-US" dirty="0"/>
              <a:t>  Review and Endorse Flight Testing Schedule Changes as Needed</a:t>
            </a:r>
            <a:endParaRPr lang="en-US" sz="2400" dirty="0"/>
          </a:p>
          <a:p>
            <a:pPr lvl="0">
              <a:buFont typeface="Wingdings" panose="05000000000000000000" pitchFamily="2" charset="2"/>
              <a:buChar char="§"/>
            </a:pPr>
            <a:r>
              <a:rPr lang="en-US" dirty="0"/>
              <a:t>  Support the Business and Functional Requirements for a Texas SET 5.0 Release </a:t>
            </a:r>
            <a:endParaRPr lang="en-US" sz="2400" dirty="0"/>
          </a:p>
          <a:p>
            <a:pPr lvl="0">
              <a:buFont typeface="Wingdings" panose="05000000000000000000" pitchFamily="2" charset="2"/>
              <a:buChar char="§"/>
            </a:pPr>
            <a:r>
              <a:rPr lang="en-US" dirty="0"/>
              <a:t>  Monitor Mass Transition Preparedness Testing</a:t>
            </a:r>
            <a:endParaRPr lang="en-US" sz="2400" dirty="0"/>
          </a:p>
          <a:p>
            <a:r>
              <a:rPr lang="en-US" dirty="0"/>
              <a:t> </a:t>
            </a:r>
            <a:endParaRPr lang="en-US" sz="2400" dirty="0"/>
          </a:p>
          <a:p>
            <a:pPr marL="857250" lvl="1" indent="-857250">
              <a:buFont typeface="Wingdings" panose="05000000000000000000" pitchFamily="2" charset="2"/>
              <a:buChar char="§"/>
            </a:pPr>
            <a:endParaRPr lang="en-US" sz="6400" b="1" dirty="0"/>
          </a:p>
          <a:p>
            <a:pPr marL="0" lvl="1" indent="0">
              <a:buNone/>
            </a:pPr>
            <a:endParaRPr lang="en-US" sz="6400" b="1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15F28AF-C8F2-4201-A7AC-CCCAA0DD0B75}"/>
              </a:ext>
            </a:extLst>
          </p:cNvPr>
          <p:cNvCxnSpPr/>
          <p:nvPr/>
        </p:nvCxnSpPr>
        <p:spPr>
          <a:xfrm>
            <a:off x="685800" y="838200"/>
            <a:ext cx="7162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A799451-ED23-4192-A317-AFB1DD03D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25344" y="6459786"/>
            <a:ext cx="984019" cy="365125"/>
          </a:xfrm>
        </p:spPr>
        <p:txBody>
          <a:bodyPr/>
          <a:lstStyle/>
          <a:p>
            <a:fld id="{EDEDA31E-5185-4CB0-88E0-309A957138BF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5750052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sisl xmlns:xsi="http://www.w3.org/2001/XMLSchema-instance" xmlns:xsd="http://www.w3.org/2001/XMLSchema" xmlns="http://www.boldonjames.com/2008/01/sie/internal/label" sislVersion="0" policy="e9c0b8d7-bdb4-4fd3-b62a-f50327aaefce" origin="autoSelectedSuggestion">
  <element uid="c5f8eb12-5b27-439d-aaa6-3402af626fa3" value=""/>
  <element uid="c64218ab-b8d1-40b6-a478-cb8be1e10ecc" value=""/>
</sisl>
</file>

<file path=customXml/itemProps1.xml><?xml version="1.0" encoding="utf-8"?>
<ds:datastoreItem xmlns:ds="http://schemas.openxmlformats.org/officeDocument/2006/customXml" ds:itemID="{1C712C5D-CFB0-48EA-98C3-864164357757}">
  <ds:schemaRefs>
    <ds:schemaRef ds:uri="http://www.w3.org/2001/XMLSchema"/>
    <ds:schemaRef ds:uri="http://www.boldonjames.com/2008/01/sie/internal/label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17392</TotalTime>
  <Words>1305</Words>
  <Application>Microsoft Office PowerPoint</Application>
  <PresentationFormat>On-screen Show (4:3)</PresentationFormat>
  <Paragraphs>211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Wingdings</vt:lpstr>
      <vt:lpstr>Retrospect</vt:lpstr>
      <vt:lpstr>TAC Update</vt:lpstr>
      <vt:lpstr> Working Group and Task Force     2021 Accomplishments and 2022 Goals</vt:lpstr>
      <vt:lpstr> Working Group and Task Force     2021 Accomplishments and 2022 Goals</vt:lpstr>
      <vt:lpstr> Working Group and Task Force     2021 Accomplishments and 2022 Goals</vt:lpstr>
      <vt:lpstr> Working Group and Task Force     2021 Accomplishments and 2022 Goals</vt:lpstr>
      <vt:lpstr>Working Group and Task Force     2021 Accomplishments and 2022 Goals</vt:lpstr>
      <vt:lpstr>Working Group and Task Force     2021 Accomplishments and 2022 Goals</vt:lpstr>
      <vt:lpstr>Working Group and Task Force     2021 Accomplishments and 2022 Goals</vt:lpstr>
      <vt:lpstr> Working Group and Task Force     2021 Accomplishments and 2022 Goals</vt:lpstr>
      <vt:lpstr>     RMS Highlights – April 5th </vt:lpstr>
      <vt:lpstr>TNMP 3G – Remediation Update </vt:lpstr>
      <vt:lpstr>TNMP 3G Remediation Update </vt:lpstr>
      <vt:lpstr>PowerPoint Presentation</vt:lpstr>
    </vt:vector>
  </TitlesOfParts>
  <Company>NRG Energy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TAC update to RMS</dc:title>
  <dc:creator>Jim Lee</dc:creator>
  <cp:keywords/>
  <cp:lastModifiedBy>Schatz, John</cp:lastModifiedBy>
  <cp:revision>302</cp:revision>
  <cp:lastPrinted>2022-03-22T21:40:05Z</cp:lastPrinted>
  <dcterms:created xsi:type="dcterms:W3CDTF">2018-01-08T22:15:17Z</dcterms:created>
  <dcterms:modified xsi:type="dcterms:W3CDTF">2022-04-06T19:25:26Z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IndexRef">
    <vt:lpwstr>66fbd887-84f1-44c6-b614-caad1dd41da1</vt:lpwstr>
  </property>
  <property fmtid="{D5CDD505-2E9C-101B-9397-08002B2CF9AE}" pid="3" name="bjSaver">
    <vt:lpwstr>hVeZjyyepu7wfUb3kwBo4T82bAn9HrXq</vt:lpwstr>
  </property>
  <property fmtid="{D5CDD505-2E9C-101B-9397-08002B2CF9AE}" pid="4" name="bjDocumentSecurityLabel">
    <vt:lpwstr>AEP Public</vt:lpwstr>
  </property>
  <property fmtid="{D5CDD505-2E9C-101B-9397-08002B2CF9AE}" pid="5" name="bjDocumentLabelXML">
    <vt:lpwstr>&lt;?xml version="1.0" encoding="us-ascii"?&gt;&lt;sisl xmlns:xsi="http://www.w3.org/2001/XMLSchema-instance" xmlns:xsd="http://www.w3.org/2001/XMLSchema" sislVersion="0" policy="e9c0b8d7-bdb4-4fd3-b62a-f50327aaefce" origin="autoSelectedSuggestion" xmlns="http://w</vt:lpwstr>
  </property>
  <property fmtid="{D5CDD505-2E9C-101B-9397-08002B2CF9AE}" pid="6" name="bjDocumentLabelXML-0">
    <vt:lpwstr>ww.boldonjames.com/2008/01/sie/internal/label"&gt;&lt;element uid="c5f8eb12-5b27-439d-aaa6-3402af626fa3" value="" /&gt;&lt;element uid="c64218ab-b8d1-40b6-a478-cb8be1e10ecc" value="" /&gt;&lt;/sisl&gt;</vt:lpwstr>
  </property>
  <property fmtid="{D5CDD505-2E9C-101B-9397-08002B2CF9AE}" pid="7" name="Visual Markings Removed">
    <vt:lpwstr>No</vt:lpwstr>
  </property>
</Properties>
</file>