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  <p:sldMasterId id="2147493505" r:id="rId7"/>
  </p:sldMasterIdLst>
  <p:notesMasterIdLst>
    <p:notesMasterId r:id="rId25"/>
  </p:notesMasterIdLst>
  <p:handoutMasterIdLst>
    <p:handoutMasterId r:id="rId26"/>
  </p:handoutMasterIdLst>
  <p:sldIdLst>
    <p:sldId id="260" r:id="rId8"/>
    <p:sldId id="284" r:id="rId9"/>
    <p:sldId id="261" r:id="rId10"/>
    <p:sldId id="294" r:id="rId11"/>
    <p:sldId id="300" r:id="rId12"/>
    <p:sldId id="296" r:id="rId13"/>
    <p:sldId id="26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0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31,284,898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8,261,666</a:t>
            </a:r>
            <a:r>
              <a:rPr lang="en-US" sz="1800" dirty="0"/>
              <a:t> </a:t>
            </a:r>
            <a:r>
              <a:rPr lang="en-US" dirty="0"/>
              <a:t>  M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26.41%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1,423,230</a:t>
            </a:r>
            <a:r>
              <a:rPr lang="en-US" sz="1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4.55 %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BDCF7-7174-4B2F-BDBF-4916F34F7E88}"/>
              </a:ext>
            </a:extLst>
          </p:cNvPr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70853CE-E833-47AF-B32F-D116184AD13F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7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A465E4C-347E-4B7B-90E0-8B154B4FE8FA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2E983D-329F-487C-A20A-0D010F4BF8E8}"/>
              </a:ext>
            </a:extLst>
          </p:cNvPr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5911C4C-56EB-4B12-B980-36A7BA9F3307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0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71EF8B-BEC4-4652-A6B2-2A671C1B3406}"/>
              </a:ext>
            </a:extLst>
          </p:cNvPr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EA424BF-726C-4900-AD48-C3668BEBE9D6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6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2D7F1A-3A06-4E29-BE3C-3AF96A47AF5E}"/>
              </a:ext>
            </a:extLst>
          </p:cNvPr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1350C14-4D45-4777-ABC7-77A433AD2CCC}"/>
              </a:ext>
            </a:extLst>
          </p:cNvPr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3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E5D2CA7-E4E0-46B8-8749-036E18AC1E96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3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38884-6987-4DB9-845A-212B28C17031}"/>
              </a:ext>
            </a:extLst>
          </p:cNvPr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4/7/22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4/7/22</a:t>
            </a:r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3/3/22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69D554-F23C-4A3A-8E1B-3D825B832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5FAE21-BE84-4B34-8FE9-458FF23A8434}"/>
              </a:ext>
            </a:extLst>
          </p:cNvPr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4/7/22</a:t>
            </a:r>
          </a:p>
        </p:txBody>
      </p:sp>
    </p:spTree>
    <p:extLst>
      <p:ext uri="{BB962C8B-B14F-4D97-AF65-F5344CB8AC3E}">
        <p14:creationId xmlns:p14="http://schemas.microsoft.com/office/powerpoint/2010/main" val="39351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  <p:sldLayoutId id="2147493507" r:id="rId2"/>
    <p:sldLayoutId id="2147493508" r:id="rId3"/>
    <p:sldLayoutId id="2147493509" r:id="rId4"/>
    <p:sldLayoutId id="2147493510" r:id="rId5"/>
    <p:sldLayoutId id="2147493511" r:id="rId6"/>
    <p:sldLayoutId id="2147493512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07,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75D87-2731-4DC5-964A-55E5BDE7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2" y="798348"/>
            <a:ext cx="8681456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E51AD-1E35-41B1-87C6-00A786C84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7" y="761769"/>
            <a:ext cx="8138865" cy="52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B93FEA-BBF2-437F-A965-6CFF0EDE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2" y="789203"/>
            <a:ext cx="7840136" cy="51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959AD-510E-4973-995C-95C92060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2" y="761769"/>
            <a:ext cx="8157155" cy="51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D7A83-8489-45BE-B16C-F378E767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798348"/>
            <a:ext cx="8681456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A2DAA-155F-45D1-AF60-EE362786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4" y="761769"/>
            <a:ext cx="8459536" cy="52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B3AA7-3CEA-4983-9B94-2662EDAB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2" y="761769"/>
            <a:ext cx="8157155" cy="51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3B12B-B785-46B1-9EF0-60E1CE52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3" y="722141"/>
            <a:ext cx="8496485" cy="52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664" y="757237"/>
            <a:ext cx="8249986" cy="515778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Report Overview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February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>
              <a:lnSpc>
                <a:spcPct val="20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kern="0" dirty="0"/>
              <a:t>	PDCWG Meeting 3/16/2022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Inertia Analysis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Overview of the ROS meeting 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Reports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800" dirty="0"/>
              <a:t>There was 1 FME in February</a:t>
            </a:r>
          </a:p>
          <a:p>
            <a:pPr lvl="1"/>
            <a:r>
              <a:rPr lang="en-US" sz="2200" dirty="0"/>
              <a:t>2/22/2022 6:18:28</a:t>
            </a:r>
          </a:p>
          <a:p>
            <a:pPr lvl="2"/>
            <a:r>
              <a:rPr lang="en-US" sz="1900" dirty="0"/>
              <a:t>Loss of 764 MW generation</a:t>
            </a:r>
          </a:p>
          <a:p>
            <a:pPr lvl="2"/>
            <a:r>
              <a:rPr lang="en-US" sz="1900" dirty="0"/>
              <a:t>Interconnection Frequency Response: 1,698 MW/0.1 Hz</a:t>
            </a:r>
          </a:p>
          <a:p>
            <a:pPr lvl="2"/>
            <a:r>
              <a:rPr lang="en-US" sz="1900" dirty="0"/>
              <a:t>37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35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2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Energy Storage Resources    </a:t>
            </a:r>
          </a:p>
          <a:p>
            <a:pPr lvl="2"/>
            <a:r>
              <a:rPr lang="en-US" sz="1900" dirty="0"/>
              <a:t>3 of 35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5 of 35 Evaluated Generation Resources had less than 75% of their expected Sustained Primary Frequency Response.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6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996F-5747-4FE6-8EAC-AE521FB4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2" y="744467"/>
            <a:ext cx="7979096" cy="5106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5CE61-2E7B-4AE6-94EA-4589DC1812AD}"/>
              </a:ext>
            </a:extLst>
          </p:cNvPr>
          <p:cNvSpPr/>
          <p:nvPr/>
        </p:nvSpPr>
        <p:spPr>
          <a:xfrm>
            <a:off x="5935087" y="4313890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1096.30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EB2E9-1EEC-4663-B8E2-2846EFC9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758721"/>
            <a:ext cx="7620660" cy="5213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F3209-2061-4EAB-B4B3-DD7E8C875549}"/>
              </a:ext>
            </a:extLst>
          </p:cNvPr>
          <p:cNvSpPr txBox="1"/>
          <p:nvPr/>
        </p:nvSpPr>
        <p:spPr>
          <a:xfrm>
            <a:off x="3886200" y="1066800"/>
            <a:ext cx="3693319" cy="307777"/>
          </a:xfrm>
          <a:prstGeom prst="rect">
            <a:avLst/>
          </a:prstGeom>
          <a:solidFill>
            <a:srgbClr val="00ACC8"/>
          </a:solidFill>
          <a:ln w="25400" cap="flat" cmpd="sng" algn="ctr">
            <a:solidFill>
              <a:srgbClr val="00ACC8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12-Month Rolling Average: 171.30%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RCOT Colors">
    <a:dk1>
      <a:sysClr val="windowText" lastClr="000000"/>
    </a:dk1>
    <a:lt1>
      <a:sysClr val="window" lastClr="FFFFFF"/>
    </a:lt1>
    <a:dk2>
      <a:srgbClr val="00385E"/>
    </a:dk2>
    <a:lt2>
      <a:srgbClr val="EEECE1"/>
    </a:lt2>
    <a:accent1>
      <a:srgbClr val="008373"/>
    </a:accent1>
    <a:accent2>
      <a:srgbClr val="056BB8"/>
    </a:accent2>
    <a:accent3>
      <a:srgbClr val="680546"/>
    </a:accent3>
    <a:accent4>
      <a:srgbClr val="FDC709"/>
    </a:accent4>
    <a:accent5>
      <a:srgbClr val="E5E5E2"/>
    </a:accent5>
    <a:accent6>
      <a:srgbClr val="1F8A45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17488</TotalTime>
  <Words>210</Words>
  <Application>Microsoft Office PowerPoint</Application>
  <PresentationFormat>On-screen Show (4:3)</PresentationFormat>
  <Paragraphs>62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1_Office Theme</vt:lpstr>
      <vt:lpstr>2_Office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706</cp:revision>
  <cp:lastPrinted>2021-08-03T14:43:19Z</cp:lastPrinted>
  <dcterms:created xsi:type="dcterms:W3CDTF">2010-04-12T23:12:02Z</dcterms:created>
  <dcterms:modified xsi:type="dcterms:W3CDTF">2022-04-05T11:58:22Z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