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8"/>
  </p:notesMasterIdLst>
  <p:sldIdLst>
    <p:sldId id="259" r:id="rId5"/>
    <p:sldId id="567" r:id="rId6"/>
    <p:sldId id="568" r:id="rId7"/>
    <p:sldId id="557" r:id="rId8"/>
    <p:sldId id="564" r:id="rId9"/>
    <p:sldId id="566" r:id="rId10"/>
    <p:sldId id="558" r:id="rId11"/>
    <p:sldId id="397" r:id="rId12"/>
    <p:sldId id="562" r:id="rId13"/>
    <p:sldId id="563" r:id="rId14"/>
    <p:sldId id="559" r:id="rId15"/>
    <p:sldId id="561" r:id="rId16"/>
    <p:sldId id="556" r:id="rId17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155850-AD13-451C-A509-655A1FC46C2B}" v="12" dt="2022-04-05T01:01:35.9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27" autoAdjust="0"/>
    <p:restoredTop sz="94689" autoAdjust="0"/>
  </p:normalViewPr>
  <p:slideViewPr>
    <p:cSldViewPr>
      <p:cViewPr varScale="1">
        <p:scale>
          <a:sx n="93" d="100"/>
          <a:sy n="93" d="100"/>
        </p:scale>
        <p:origin x="153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15" tIns="47107" rIns="94215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15" tIns="47107" rIns="94215" bIns="47107" rtlCol="0"/>
          <a:lstStyle>
            <a:lvl1pPr algn="r">
              <a:defRPr sz="1200"/>
            </a:lvl1pPr>
          </a:lstStyle>
          <a:p>
            <a:fld id="{FD72825D-FAD1-44C9-A936-D3B05620559B}" type="datetimeFigureOut">
              <a:rPr lang="en-US" smtClean="0"/>
              <a:t>4/5/2022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9863" y="1173163"/>
            <a:ext cx="42227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5" tIns="47107" rIns="94215" bIns="471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15" tIns="47107" rIns="94215" bIns="4710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15" tIns="47107" rIns="94215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15" tIns="47107" rIns="94215" bIns="47107" rtlCol="0" anchor="b"/>
          <a:lstStyle>
            <a:lvl1pPr algn="r">
              <a:defRPr sz="1200"/>
            </a:lvl1pPr>
          </a:lstStyle>
          <a:p>
            <a:fld id="{8173BF9B-2C3B-43FA-A144-61917F5B45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04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562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6294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4745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620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93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643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5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265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983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546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23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88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41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4454-638D-4CDA-96EC-F48A41E4577A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4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34C5-54C4-4F73-B95C-276B78932489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7E629-27F3-4CFE-B1A4-00FD0E109988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82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92C8B-7147-4879-B515-FE340CEADBC5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C8167-BFE4-48A5-8F49-790D68A38F1B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286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151A-681F-4C1C-8618-8D75861646FE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3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42D8-921F-4F16-8287-ED9717A1059E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3CB2-9D54-4564-883D-C626569AC025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5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DCC9-15BD-49A7-89BE-8652CDA88AB8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FC4B-A1C0-4CCC-8A78-3963B4F1FCFA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09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35B5C-79FB-466E-83B8-9B63B58271BB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8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2FBC8-4DDF-4D2F-8871-1B0230143133}" type="datetime1">
              <a:rPr lang="en-US" smtClean="0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81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.tableau.com/app/profile/ercot.resource.adequacy/viz/ERCOTInterconnectionQueueTrends/SuccessRatesDashboard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A297C-19A3-4FDB-AF11-D50A84315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Playfair Display Bold" panose="00000800000000000000" pitchFamily="2" charset="0"/>
                <a:cs typeface="Arial" panose="020B0604020202020204" pitchFamily="34" charset="0"/>
              </a:rPr>
              <a:t>Supply Analysis Working Group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CF99A-BC66-4C43-9AA2-5CFBD25ED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009901"/>
            <a:ext cx="8077200" cy="1752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April 4, 2022, report to WMS</a:t>
            </a:r>
          </a:p>
          <a:p>
            <a:pPr marL="0" indent="0" algn="ctr">
              <a:buNone/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Caitlin Smith, Chair</a:t>
            </a:r>
          </a:p>
          <a:p>
            <a:pPr marL="0" indent="0" algn="ctr">
              <a:buNone/>
            </a:pP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Pete Warnken, Vice Chair </a:t>
            </a:r>
          </a:p>
          <a:p>
            <a:pPr marL="0" indent="0" algn="ctr">
              <a:buNone/>
            </a:pP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Ian Haley, Returning/Acting Co-Vice Chair</a:t>
            </a:r>
          </a:p>
          <a:p>
            <a:pPr marL="0" indent="0" algn="ctr">
              <a:buNone/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65CB5B-DDF3-42C7-A2F0-155F47D0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820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layfair Display Bold" panose="00000800000000000000" pitchFamily="2" charset="0"/>
              </a:rPr>
              <a:t>4. Resource Adequacy </a:t>
            </a:r>
            <a:r>
              <a:rPr lang="en-US" sz="2400" b="1" dirty="0">
                <a:latin typeface="Playfair Display Bold" panose="00000800000000000000" pitchFamily="2" charset="0"/>
              </a:rPr>
              <a:t>Modeling Projects for 2022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NERC Probabilistic Assessment (</a:t>
            </a:r>
            <a:r>
              <a:rPr lang="en-US" sz="2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ProbA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) Study: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Overview: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Complements NERC’s Long Term Reliability Assessment (LTRA) by providing probabilistic reliability statistics of the forecasted resource portfolios reported in the LTRA data submissions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ProbA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conducted every even-numbered year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Two study years: 2024, 2026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NERC Probabilistic Assessment Working Group oversees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ProbA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scheduling, data submission and reporting procedures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The study must include at least one risk scenario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Key Milestones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Base Case study completion in early August; PAWG peer review of Base Case results completed by 8/23/2022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Summary of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ProbA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study and Base Case results to be included in NERC LTRA report to be release in mid-December 2022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Scenario risk results due 1/11/2023 for all Assessment Areas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ProbA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Risk Scenario report released in June 2023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7465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layfair Display Bold" panose="00000800000000000000" pitchFamily="2" charset="0"/>
              </a:rPr>
              <a:t>5. </a:t>
            </a:r>
            <a:r>
              <a:rPr lang="en-US" sz="2400" b="1" dirty="0">
                <a:latin typeface="Playfair Display Bold" panose="00000800000000000000" pitchFamily="2" charset="0"/>
              </a:rPr>
              <a:t>Additional Study Updates</a:t>
            </a:r>
            <a:endParaRPr lang="en-US" sz="2800" dirty="0">
              <a:latin typeface="Playfair Display Bold" panose="000008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CONE Study NPRR and Study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Previous effort to implement a study and methodology to use when a change or update is needed to the Cost of New Entry (CONE) value paused after Winter Storm Uri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Will resume discussing NPRR draft at next SAWG meeting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Plan to begin study with consultant at the end of 2022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  <a:tabLst>
                <a:tab pos="3600450" algn="l"/>
              </a:tabLst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Reserve Margin Study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Typically every even numbered year to estimate Economically Optimum and Market Equilibrium Reserve Margins (EORM and MERM), also paused after Winter Storm Uri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ERCOT to resume process of procuring consultant for study now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Study results expected in mid-2023</a:t>
            </a: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9169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layfair Display Bold" panose="00000800000000000000" pitchFamily="2" charset="0"/>
              </a:rPr>
              <a:t>6. Annual DG Report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/>
          </a:bodyPr>
          <a:lstStyle/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3600450" algn="l"/>
              </a:tabLst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 descr="Chart, bar chart&#10;&#10;Description automatically generated">
            <a:extLst>
              <a:ext uri="{FF2B5EF4-FFF2-40B4-BE49-F238E27FC236}">
                <a16:creationId xmlns:a16="http://schemas.microsoft.com/office/drawing/2014/main" id="{D61A1CAC-120C-4158-9D07-2106D51F87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38199"/>
            <a:ext cx="6248400" cy="437610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E51FBA9-B9C4-4AF7-90B4-2775AA843BEF}"/>
              </a:ext>
            </a:extLst>
          </p:cNvPr>
          <p:cNvSpPr txBox="1"/>
          <p:nvPr/>
        </p:nvSpPr>
        <p:spPr>
          <a:xfrm>
            <a:off x="457200" y="5290507"/>
            <a:ext cx="84582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Major areas of DG growth in ERCOT (Total DG as of 2021= 2920 MW)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Solar PV &lt;1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Natural gas &gt; 1 MW (co-located with load)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DGR Energy Storage&gt; 1 MW</a:t>
            </a:r>
          </a:p>
        </p:txBody>
      </p:sp>
    </p:spTree>
    <p:extLst>
      <p:ext uri="{BB962C8B-B14F-4D97-AF65-F5344CB8AC3E}">
        <p14:creationId xmlns:p14="http://schemas.microsoft.com/office/powerpoint/2010/main" val="14340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b="1" dirty="0">
                <a:latin typeface="Playfair Display Bold" panose="00000800000000000000" pitchFamily="2" charset="0"/>
              </a:rPr>
              <a:t>SAWG News!!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New leadership nomination: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Co-Vice Chair: Ian Haley, Luminant Generation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Vote at May WMS</a:t>
            </a:r>
          </a:p>
          <a:p>
            <a:pPr marL="457200" lvl="1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Next Meeting: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May 13</a:t>
            </a:r>
            <a:r>
              <a:rPr lang="en-US" sz="16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In person + WebEx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4907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25475"/>
          </a:xfrm>
        </p:spPr>
        <p:txBody>
          <a:bodyPr>
            <a:normAutofit fontScale="90000"/>
          </a:bodyPr>
          <a:lstStyle/>
          <a:p>
            <a:pPr algn="l"/>
            <a:br>
              <a:rPr kumimoji="0" lang="en-US" sz="2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</a:b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layfair Display Bold" panose="00000800000000000000" pitchFamily="2" charset="0"/>
                <a:ea typeface="Source Sans Pro" panose="020B0503030403020204" pitchFamily="34" charset="0"/>
              </a:rPr>
              <a:t>1. Mid-Term Load Forecast Presentation </a:t>
            </a:r>
            <a:b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740" y="930275"/>
            <a:ext cx="8229600" cy="56288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Review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All internally developed forecasts (E, E1, E2, and E3) are configured exactly the same: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Same exact model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Same application of error correction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Same application of tuning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The only difference is the weather forecast that is used in each forecast model</a:t>
            </a: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Model Update 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On a seasonal basis or when weather patterns change, the internally developed forecasts (E, E1, E2, and E3) will be updated with a model that is appropriate for the conditions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951CA8-1672-47E5-9E27-A7EA90FA53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199" y="3479470"/>
            <a:ext cx="5026983" cy="314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033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25475"/>
          </a:xfrm>
        </p:spPr>
        <p:txBody>
          <a:bodyPr>
            <a:normAutofit fontScale="90000"/>
          </a:bodyPr>
          <a:lstStyle/>
          <a:p>
            <a:pPr algn="l"/>
            <a:br>
              <a:rPr kumimoji="0" lang="en-US" sz="2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</a:b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layfair Display Bold" panose="00000800000000000000" pitchFamily="2" charset="0"/>
                <a:ea typeface="Source Sans Pro" panose="020B0503030403020204" pitchFamily="34" charset="0"/>
              </a:rPr>
              <a:t>1. </a:t>
            </a:r>
            <a:r>
              <a:rPr lang="en-US" sz="2700" b="1" dirty="0">
                <a:latin typeface="Playfair Display Bold" panose="00000800000000000000" pitchFamily="2" charset="0"/>
                <a:ea typeface="Source Sans Pro" panose="020B0503030403020204" pitchFamily="34" charset="0"/>
              </a:rPr>
              <a:t>Mid-Term 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layfair Display Bold" panose="00000800000000000000" pitchFamily="2" charset="0"/>
                <a:ea typeface="Source Sans Pro" panose="020B0503030403020204" pitchFamily="34" charset="0"/>
              </a:rPr>
              <a:t>Load Forecast Presentation </a:t>
            </a:r>
            <a:b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740" y="930275"/>
            <a:ext cx="8229600" cy="56288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Using the coldest weather forecast during Winter Storm Landon resulted in a high forecast error for February 4</a:t>
            </a:r>
          </a:p>
          <a:p>
            <a:pPr>
              <a:spcBef>
                <a:spcPts val="0"/>
              </a:spcBef>
              <a:tabLst>
                <a:tab pos="3600450" algn="l"/>
              </a:tabLst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The actual load exceeded the forecast even though the coldest weather forecast was being used in the selected forecast during the second cold event</a:t>
            </a:r>
          </a:p>
          <a:p>
            <a:pPr>
              <a:spcBef>
                <a:spcPts val="0"/>
              </a:spcBef>
              <a:tabLst>
                <a:tab pos="3600450" algn="l"/>
              </a:tabLst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Winter weather is more unpredictable, has more variability than other seasons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Selecting the coldest weather forecast reduces the risk of the actual load exceeding the forecasted load but does not eliminate it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1560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70" y="605547"/>
            <a:ext cx="8229600" cy="625475"/>
          </a:xfrm>
        </p:spPr>
        <p:txBody>
          <a:bodyPr>
            <a:normAutofit fontScale="90000"/>
          </a:bodyPr>
          <a:lstStyle/>
          <a:p>
            <a:pPr algn="l"/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layfair Display Bold" panose="00000800000000000000" pitchFamily="2" charset="0"/>
              </a:rPr>
              <a:t>2. Planned Project Success Factor Analysis </a:t>
            </a:r>
            <a:b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70" y="1190839"/>
            <a:ext cx="8229600" cy="5791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New Planned Report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Success rates of planned generation projects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Development cycle trends for planned projects (from initial request to operational)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Delays to the in-service dates for planned projects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Demo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  <a:hlinkClick r:id="rId3"/>
              </a:rPr>
              <a:t>https://public.tableau.com/app/profile/ercot.resource.adequacy/viz/ERCOTInterconnectionQueueTrends/SuccessRatesDashboard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198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70" y="605547"/>
            <a:ext cx="8229600" cy="625475"/>
          </a:xfrm>
        </p:spPr>
        <p:txBody>
          <a:bodyPr>
            <a:normAutofit fontScale="90000"/>
          </a:bodyPr>
          <a:lstStyle/>
          <a:p>
            <a:pPr algn="l"/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layfair Display Bold" panose="00000800000000000000" pitchFamily="2" charset="0"/>
              </a:rPr>
              <a:t>2. Planned Project Success Factor Analysis </a:t>
            </a:r>
            <a:b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70" y="990600"/>
            <a:ext cx="8229600" cy="599143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Success Rates and Development Cycle Analysis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limited to projects requested between 2002 and 2018 into the ERCOT queue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Successful projects are defined as a planned generation projects that have become operational resources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only projects with a Full Interconnection Study (FIS) requested included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 descr="Table&#10;&#10;Description automatically generated">
            <a:extLst>
              <a:ext uri="{FF2B5EF4-FFF2-40B4-BE49-F238E27FC236}">
                <a16:creationId xmlns:a16="http://schemas.microsoft.com/office/drawing/2014/main" id="{5DFC270C-BA6F-4283-84CB-880382EDCC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372" y="2590800"/>
            <a:ext cx="5431427" cy="404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339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70" y="605547"/>
            <a:ext cx="8229600" cy="625475"/>
          </a:xfrm>
        </p:spPr>
        <p:txBody>
          <a:bodyPr>
            <a:normAutofit fontScale="90000"/>
          </a:bodyPr>
          <a:lstStyle/>
          <a:p>
            <a:pPr algn="l"/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layfair Display Bold" panose="00000800000000000000" pitchFamily="2" charset="0"/>
              </a:rPr>
              <a:t>2. Planned Project Success Factor Analysis </a:t>
            </a:r>
            <a:b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970" y="990600"/>
            <a:ext cx="8229600" cy="599143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Success Rates and Development Cycle Analysis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limited to projects requested between 2002 and 2018 into the ERCOT queue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Successful projects are defined as a planned generation projects that have become operational resources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only projects with a Full Interconnection Study (FIS) requested included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 descr="Chart&#10;&#10;Description automatically generated">
            <a:extLst>
              <a:ext uri="{FF2B5EF4-FFF2-40B4-BE49-F238E27FC236}">
                <a16:creationId xmlns:a16="http://schemas.microsoft.com/office/drawing/2014/main" id="{45F7ED2D-6CC3-4091-ADD6-4FD948E914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78" y="2514600"/>
            <a:ext cx="7607636" cy="391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789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70" y="605547"/>
            <a:ext cx="8229600" cy="625475"/>
          </a:xfrm>
        </p:spPr>
        <p:txBody>
          <a:bodyPr>
            <a:normAutofit fontScale="90000"/>
          </a:bodyPr>
          <a:lstStyle/>
          <a:p>
            <a:pPr algn="l"/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layfair Display Bold" panose="00000800000000000000" pitchFamily="2" charset="0"/>
              </a:rPr>
              <a:t>3. </a:t>
            </a:r>
            <a:r>
              <a:rPr lang="en-US" sz="2700" b="1" dirty="0">
                <a:latin typeface="Playfair Display Bold" panose="00000800000000000000" pitchFamily="2" charset="0"/>
              </a:rPr>
              <a:t>Revamping the SARA Report 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layfair Display Bold" panose="00000800000000000000" pitchFamily="2" charset="0"/>
              </a:rPr>
              <a:t> </a:t>
            </a:r>
            <a:b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873" y="1050275"/>
            <a:ext cx="8229600" cy="5791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Goals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Increase release frequency for more timely resource updates and fine-tuning of capacity forecasts and scenario assumptions for seasonal peak demand hours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Discussing rolling monthly reporting with the PUCT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Incorporate probabilistic risk assessment metrics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Report multi-hour capacity reserve information to acknowledge net load risks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Implement online interactive dashboard with data visualization tools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Next Steps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This will be a standing discussion item at SAWG 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Would like to progress on the new report by the end of the year 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Plan is to keep releasing the seasonal SARA the rest of the year, while working on the revamp</a:t>
            </a: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600450" algn="l"/>
              </a:tabLst>
            </a:pP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1282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layfair Display Bold" panose="00000800000000000000" pitchFamily="2" charset="0"/>
              </a:rPr>
              <a:t>4. Resource Adequacy </a:t>
            </a:r>
            <a:r>
              <a:rPr lang="en-US" sz="2400" b="1" dirty="0">
                <a:latin typeface="Playfair Display Bold" panose="00000800000000000000" pitchFamily="2" charset="0"/>
              </a:rPr>
              <a:t>Modeling Projects for 2022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ELCC: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Overview: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probability-based measure of the reliability benefit of a resource type (or combination of resource types) for the system during periods that have the highest risk of capacity reserve shortfalls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estimation is based on probabilistic system simulations, the most common being Monte Carlo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forward-looking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Objectives: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Use SERVM Monte Carlo simulations to do the following:</a:t>
            </a:r>
          </a:p>
          <a:p>
            <a:pPr lvl="3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Determine renewable and battery storage ELCC values for individual high-risk hours by season</a:t>
            </a:r>
          </a:p>
          <a:p>
            <a:pPr lvl="3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Conduct sensitivity analysis of ELCC values with respect to resource penetration levels, alternative technology types (solar), and grid location 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Intent is to lay the groundwork for specifying the recommended ELCC methodology for resource adequacy and planning studies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Key Milestones: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Project completion targeted for 7/30/2022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Study report and SAWG presentation expected in September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Next step is to develop Protocol revision request language to integrate into a broader NPRR on revised CDR methodologies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9835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pPr algn="l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Playfair Display Bold" panose="00000800000000000000" pitchFamily="2" charset="0"/>
              </a:rPr>
              <a:t>4. Resource Adequacy </a:t>
            </a:r>
            <a:r>
              <a:rPr lang="en-US" sz="2400" b="1" dirty="0">
                <a:latin typeface="Playfair Display Bold" panose="00000800000000000000" pitchFamily="2" charset="0"/>
              </a:rPr>
              <a:t>Modeling Projects for 2022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Zonal Study: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Objectives: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Determine the system reliability and reserve margin impacts of a zonal SERVM model as compared to the current single-zone model design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Study Tasks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Define load zones in the SERVM model and establish zonal transfer limits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Convert the current ERCOT Long-Term Load Forecast into zonal load profiles and assign generating units to load zones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Run SERVM simulations for two study years: 2023 and 2026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Compare reliability and reserve margins results to the original single-zone model</a:t>
            </a:r>
          </a:p>
          <a:p>
            <a:pPr lvl="1">
              <a:spcBef>
                <a:spcPts val="0"/>
              </a:spcBef>
              <a:tabLst>
                <a:tab pos="3600450" algn="l"/>
              </a:tabLst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Key Milestones: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Targeting study completion by mid-to-late June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Will keep SAWG apprised of the study project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Study report and SAWG presentation expected in July</a:t>
            </a: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  <a:tabLst>
                <a:tab pos="3600450" algn="l"/>
              </a:tabLst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</a:pPr>
            <a:endParaRPr lang="en-US" sz="16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lvl="1" indent="0">
              <a:spcBef>
                <a:spcPts val="0"/>
              </a:spcBef>
              <a:buNone/>
              <a:tabLst>
                <a:tab pos="1371600" algn="l"/>
              </a:tabLst>
            </a:pPr>
            <a:endParaRPr lang="en-US" sz="2000" dirty="0">
              <a:solidFill>
                <a:schemeClr val="bg1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00150" lvl="2">
              <a:spcBef>
                <a:spcPts val="0"/>
              </a:spcBef>
            </a:pP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0050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D7FB2E800D0445AB60BE4CF6693240" ma:contentTypeVersion="9" ma:contentTypeDescription="Create a new document." ma:contentTypeScope="" ma:versionID="cba75499531ceb3f246cf6adc3a33ce8">
  <xsd:schema xmlns:xsd="http://www.w3.org/2001/XMLSchema" xmlns:xs="http://www.w3.org/2001/XMLSchema" xmlns:p="http://schemas.microsoft.com/office/2006/metadata/properties" xmlns:ns3="ace0c983-095b-4ab2-a133-4fa3e902b0fc" targetNamespace="http://schemas.microsoft.com/office/2006/metadata/properties" ma:root="true" ma:fieldsID="3a86683aa51a3373566f47fbb9006bc8" ns3:_="">
    <xsd:import namespace="ace0c983-095b-4ab2-a133-4fa3e902b0f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e0c983-095b-4ab2-a133-4fa3e902b0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E2ECC2F-A9D3-446E-81C4-139727DC35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CE2DDC-B89F-47CA-A5CF-08D365F4B8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e0c983-095b-4ab2-a133-4fa3e902b0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2F5E0E-2CBD-45B1-B655-24315E7D52AD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ace0c983-095b-4ab2-a133-4fa3e902b0f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17930</TotalTime>
  <Words>1089</Words>
  <Application>Microsoft Office PowerPoint</Application>
  <PresentationFormat>On-screen Show (4:3)</PresentationFormat>
  <Paragraphs>233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Playfair Display Bold</vt:lpstr>
      <vt:lpstr>Source Sans Pro</vt:lpstr>
      <vt:lpstr>Office Theme</vt:lpstr>
      <vt:lpstr>Supply Analysis Working Group Update</vt:lpstr>
      <vt:lpstr> 1. Mid-Term Load Forecast Presentation  </vt:lpstr>
      <vt:lpstr> 1. Mid-Term Load Forecast Presentation  </vt:lpstr>
      <vt:lpstr>2. Planned Project Success Factor Analysis  </vt:lpstr>
      <vt:lpstr>2. Planned Project Success Factor Analysis  </vt:lpstr>
      <vt:lpstr>2. Planned Project Success Factor Analysis  </vt:lpstr>
      <vt:lpstr>3. Revamping the SARA Report   </vt:lpstr>
      <vt:lpstr>4. Resource Adequacy Modeling Projects for 2022 </vt:lpstr>
      <vt:lpstr>4. Resource Adequacy Modeling Projects for 2022 </vt:lpstr>
      <vt:lpstr>4. Resource Adequacy Modeling Projects for 2022 </vt:lpstr>
      <vt:lpstr>5. Additional Study Updates</vt:lpstr>
      <vt:lpstr>6. Annual DG Report </vt:lpstr>
      <vt:lpstr>SAWG News!! 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Reliant Energy</dc:creator>
  <cp:lastModifiedBy>Warnken, Pete</cp:lastModifiedBy>
  <cp:revision>360</cp:revision>
  <cp:lastPrinted>2021-05-04T18:42:18Z</cp:lastPrinted>
  <dcterms:created xsi:type="dcterms:W3CDTF">2018-10-08T15:17:08Z</dcterms:created>
  <dcterms:modified xsi:type="dcterms:W3CDTF">2022-04-05T13:16:16Z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0x0101008CD7FB2E800D0445AB60BE4CF6693240</vt:lpwstr>
  </property>
</Properties>
</file>