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9" r:id="rId5"/>
    <p:sldId id="567" r:id="rId6"/>
    <p:sldId id="568" r:id="rId7"/>
    <p:sldId id="557" r:id="rId8"/>
    <p:sldId id="564" r:id="rId9"/>
    <p:sldId id="566" r:id="rId10"/>
    <p:sldId id="558" r:id="rId11"/>
    <p:sldId id="397" r:id="rId12"/>
    <p:sldId id="562" r:id="rId13"/>
    <p:sldId id="563" r:id="rId14"/>
    <p:sldId id="559" r:id="rId15"/>
    <p:sldId id="561" r:id="rId16"/>
    <p:sldId id="556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55850-AD13-451C-A509-655A1FC46C2B}" v="12" dt="2022-04-05T01:01:35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7" autoAdjust="0"/>
    <p:restoredTop sz="94689" autoAdjust="0"/>
  </p:normalViewPr>
  <p:slideViewPr>
    <p:cSldViewPr>
      <p:cViewPr varScale="1">
        <p:scale>
          <a:sx n="93" d="100"/>
          <a:sy n="93" d="100"/>
        </p:scale>
        <p:origin x="15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6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29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4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2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3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43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65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8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46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23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8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4454-638D-4CDA-96EC-F48A41E4577A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4C5-54C4-4F73-B95C-276B78932489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E629-27F3-4CFE-B1A4-00FD0E10998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2C8B-7147-4879-B515-FE340CEADBC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8167-BFE4-48A5-8F49-790D68A38F1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51A-681F-4C1C-8618-8D75861646F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42D8-921F-4F16-8287-ED9717A1059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3CB2-9D54-4564-883D-C626569AC02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DCC9-15BD-49A7-89BE-8652CDA88AB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FC4B-A1C0-4CCC-8A78-3963B4F1FCFA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5B5C-79FB-466E-83B8-9B63B58271B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FBC8-4DDF-4D2F-8871-1B0230143133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app/profile/ercot.resource.adequacy/viz/ERCOTInterconnectionQueueTrends/SuccessRatesDashboar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layfair Display Bold" panose="00000800000000000000" pitchFamily="2" charset="0"/>
                <a:cs typeface="Arial" panose="020B0604020202020204" pitchFamily="34" charset="0"/>
              </a:rPr>
              <a:t>Supply Analysis Working Group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09901"/>
            <a:ext cx="8077200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April 4, 2022, report to WMS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Caitlin Smith, Chair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Pete Warnken, Vice Chair 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Ian Haley, Returning/Acting Co-Vice Chair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4. Resource Adequacy </a:t>
            </a:r>
            <a:r>
              <a:rPr lang="en-US" sz="2400" b="1" dirty="0">
                <a:latin typeface="Playfair Display Bold" panose="00000800000000000000" pitchFamily="2" charset="0"/>
              </a:rPr>
              <a:t>Modeling Projects for 2022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NERC Probabilistic Assessment (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) Study: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Overview: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Complements NERC’s Long Term Reliability Assessment (LTRA) by providing probabilistic reliability statistics of the forecasted resource portfolios reported in the LTRA data submissions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conducted every even-numbered year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Two study years: 2024, 2026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NERC Probabilistic Assessment Working Group oversees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scheduling, data submission and reporting procedures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The study must include at least one risk scenario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Key Milestones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Base Case study completion in early August; PAWG peer review of Base Case results completed by 8/23/2022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Summary of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study and Base Case results to be included in NERC LTRA report to be release in mid-December 2022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Scenario risk results due 1/11/2023 for all Assessment Areas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Risk Scenario report released in June 2023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46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5. </a:t>
            </a:r>
            <a:r>
              <a:rPr lang="en-US" sz="2400" b="1" dirty="0">
                <a:latin typeface="Playfair Display Bold" panose="00000800000000000000" pitchFamily="2" charset="0"/>
              </a:rPr>
              <a:t>Additional Study Updates</a:t>
            </a:r>
            <a:endParaRPr lang="en-US" sz="2800" dirty="0">
              <a:latin typeface="Playfair Display Bold" panose="00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CONE Study NPRR and Study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Previous effort to implement a study and methodology to use when a change or update is needed to the Cost of New Entry (CONE) value paused after Winter Storm Uri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Will resume discussing NPRR draft at next SAWG meeting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Plan to begin study with consultant at the end of 2022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Reserve Margin Study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Typically every even numbered year to estimate Economically Optimum and Market Equilibrium Reserve Margins (EORM and MERM), also paused after Winter Storm Uri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ERCOT to resume process of procuring consultant for study now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Study results expected in mid-2023</a:t>
            </a: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16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6. Annual DG Report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D61A1CAC-120C-4158-9D07-2106D51F8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199"/>
            <a:ext cx="6248400" cy="43761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51FBA9-B9C4-4AF7-90B4-2775AA843BEF}"/>
              </a:ext>
            </a:extLst>
          </p:cNvPr>
          <p:cNvSpPr txBox="1"/>
          <p:nvPr/>
        </p:nvSpPr>
        <p:spPr>
          <a:xfrm>
            <a:off x="457200" y="5290507"/>
            <a:ext cx="8458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Major areas of DG growth in ERCOT (Total DG as of 2021= 2920 MW)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Natural gas &gt; 1 MW (co-located with 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DGR Energy Storage&gt; 1 MW</a:t>
            </a:r>
          </a:p>
        </p:txBody>
      </p:sp>
    </p:spTree>
    <p:extLst>
      <p:ext uri="{BB962C8B-B14F-4D97-AF65-F5344CB8AC3E}">
        <p14:creationId xmlns:p14="http://schemas.microsoft.com/office/powerpoint/2010/main" val="1434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>
                <a:latin typeface="Playfair Display Bold" panose="00000800000000000000" pitchFamily="2" charset="0"/>
              </a:rPr>
              <a:t>SAWG News!!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New leadership nomination: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Co-Vice Chair: Ian Haley, Luminant Generation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Vote at May WMS</a:t>
            </a:r>
          </a:p>
          <a:p>
            <a:pPr marL="457200" lvl="1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Next Meeting: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May 13</a:t>
            </a:r>
            <a:r>
              <a:rPr lang="en-US" sz="1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 person + WebEx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90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b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  <a:ea typeface="Source Sans Pro" panose="020B0503030403020204" pitchFamily="34" charset="0"/>
              </a:rPr>
              <a:t>1. Mid-Term Load Forecast Presentation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40" y="930275"/>
            <a:ext cx="8229600" cy="56288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Review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All internally developed forecasts (E, E1, E2, and E3) are configured exactly the same: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Same exact model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Same application of error correction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Same application of tuning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The only difference is the weather forecast that is used in each forecast model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Model Update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On a seasonal basis or when weather patterns change, the internally developed forecasts (E, E1, E2, and E3) will be updated with a model that is appropriate for the conditions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951CA8-1672-47E5-9E27-A7EA90FA5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199" y="3479470"/>
            <a:ext cx="5026983" cy="314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3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b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  <a:ea typeface="Source Sans Pro" panose="020B0503030403020204" pitchFamily="34" charset="0"/>
              </a:rPr>
              <a:t>1. </a:t>
            </a:r>
            <a:r>
              <a:rPr lang="en-US" sz="2700" b="1" dirty="0">
                <a:latin typeface="Playfair Display Bold" panose="00000800000000000000" pitchFamily="2" charset="0"/>
                <a:ea typeface="Source Sans Pro" panose="020B0503030403020204" pitchFamily="34" charset="0"/>
              </a:rPr>
              <a:t>Mid-Term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  <a:ea typeface="Source Sans Pro" panose="020B0503030403020204" pitchFamily="34" charset="0"/>
              </a:rPr>
              <a:t>Load Forecast Presentation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40" y="930275"/>
            <a:ext cx="8229600" cy="56288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Using the coldest weather forecast during Winter Storm Landon resulted in a high forecast error for February 4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The actual load exceeded the forecast even though the coldest weather forecast was being used in the selected forecast during the second cold event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Winter weather is more unpredictable, has more variability than other seasons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Selecting the coldest weather forecast reduces the risk of the actual load exceeding the forecasted load but does not eliminate it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56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2. Planned Project Success Factor Analysis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70" y="1190839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New Planned Report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Success rates of planned generation projects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Development cycle trends for planned projects (from initial request to operational)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Delays to the in-service dates for planned projects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Demo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  <a:hlinkClick r:id="rId3"/>
              </a:rPr>
              <a:t>https://public.tableau.com/app/profile/ercot.resource.adequacy/viz/ERCOTInterconnectionQueueTrends/SuccessRatesDashboard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19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2. Planned Project Success Factor Analysis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70" y="990600"/>
            <a:ext cx="8229600" cy="59914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Success Rates and Development Cycle Analysis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limited to projects requested between 2002 and 2018 into the ERCOT queue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Successful projects are defined as a planned generation projects that have become operational resources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only projects with a Full Interconnection Study (FIS) requested included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5DFC270C-BA6F-4283-84CB-880382EDC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372" y="2590800"/>
            <a:ext cx="5431427" cy="40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3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2. Planned Project Success Factor Analysis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70" y="990600"/>
            <a:ext cx="8229600" cy="59914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Success Rates and Development Cycle Analysis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limited to projects requested between 2002 and 2018 into the ERCOT queue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Successful projects are defined as a planned generation projects that have become operational resources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only projects with a Full Interconnection Study (FIS) requested included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45F7ED2D-6CC3-4091-ADD6-4FD948E914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78" y="2514600"/>
            <a:ext cx="7607636" cy="391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8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0" y="605547"/>
            <a:ext cx="8229600" cy="625475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3. </a:t>
            </a:r>
            <a:r>
              <a:rPr lang="en-US" sz="2700" b="1" dirty="0">
                <a:latin typeface="Playfair Display Bold" panose="00000800000000000000" pitchFamily="2" charset="0"/>
              </a:rPr>
              <a:t>Revamping the SARA Report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 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73" y="1050275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Goals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Increase release frequency for more timely resource updates and fine-tuning of capacity forecasts and scenario assumptions for seasonal peak demand hours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Discussing rolling monthly reporting with the PUCT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Incorporate probabilistic risk assessment metrics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Report multi-hour capacity reserve information to acknowledge net load risks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Implement online interactive dashboard with data visualization tools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Next Steps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This will be a standing discussion item at SAWG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Would like to progress on the new report by the end of the year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Plan is to keep releasing the seasonal SARA the rest of the year, while working on the revamp</a:t>
            </a: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28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4. Resource Adequacy </a:t>
            </a:r>
            <a:r>
              <a:rPr lang="en-US" sz="2400" b="1" dirty="0">
                <a:latin typeface="Playfair Display Bold" panose="00000800000000000000" pitchFamily="2" charset="0"/>
              </a:rPr>
              <a:t>Modeling Projects for 2022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ELCC: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Overview: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probability-based measure of the reliability benefit of a resource type (or combination of resource types) for the system during periods that have the highest risk of capacity reserve shortfalls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estimation is based on probabilistic system simulations, the most common being Monte Carlo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forward-looking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Objectives: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Use SERVM Monte Carlo simulations to do the following:</a:t>
            </a:r>
          </a:p>
          <a:p>
            <a:pPr lvl="3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Determine renewable and battery storage ELCC values for individual high-risk hours by season</a:t>
            </a:r>
          </a:p>
          <a:p>
            <a:pPr lvl="3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Conduct sensitivity analysis of ELCC values with respect to resource penetration levels, alternative technology types (solar), and grid location 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Intent is to lay the groundwork for specifying the recommended ELCC methodology for resource adequacy and planning studies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Key Milestones: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Project completion targeted for 7/30/2022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Study report and SAWG presentation expected in September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Next step is to develop Protocol revision request language to integrate into a broader NPRR on revised CDR methodologies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83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layfair Display Bold" panose="00000800000000000000" pitchFamily="2" charset="0"/>
              </a:rPr>
              <a:t>4. Resource Adequacy </a:t>
            </a:r>
            <a:r>
              <a:rPr lang="en-US" sz="2400" b="1" dirty="0">
                <a:latin typeface="Playfair Display Bold" panose="00000800000000000000" pitchFamily="2" charset="0"/>
              </a:rPr>
              <a:t>Modeling Projects for 2022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Zonal Study: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Objectives: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Determine the system reliability and reserve margin impacts of a zonal SERVM model as compared to the current single-zone model design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Study Tasks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Define load zones in the SERVM model and establish zonal transfer limits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Convert the current ERCOT Long-Term Load Forecast into zonal load profiles and assign generating units to load zones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Run SERVM simulations for two study years: 2023 and 2026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Compare reliability and reserve margins results to the original single-zone model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Key Milestones: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Targeting study completion by mid-to-late June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Will keep SAWG apprised of the study project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Study report and SAWG presentation expected in July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05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2F5E0E-2CBD-45B1-B655-24315E7D52A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ace0c983-095b-4ab2-a133-4fa3e902b0f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17930</TotalTime>
  <Words>1089</Words>
  <Application>Microsoft Office PowerPoint</Application>
  <PresentationFormat>On-screen Show (4:3)</PresentationFormat>
  <Paragraphs>233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Playfair Display Bold</vt:lpstr>
      <vt:lpstr>Source Sans Pro</vt:lpstr>
      <vt:lpstr>Office Theme</vt:lpstr>
      <vt:lpstr>Supply Analysis Working Group Update</vt:lpstr>
      <vt:lpstr> 1. Mid-Term Load Forecast Presentation  </vt:lpstr>
      <vt:lpstr> 1. Mid-Term Load Forecast Presentation  </vt:lpstr>
      <vt:lpstr>2. Planned Project Success Factor Analysis  </vt:lpstr>
      <vt:lpstr>2. Planned Project Success Factor Analysis  </vt:lpstr>
      <vt:lpstr>2. Planned Project Success Factor Analysis  </vt:lpstr>
      <vt:lpstr>3. Revamping the SARA Report   </vt:lpstr>
      <vt:lpstr>4. Resource Adequacy Modeling Projects for 2022 </vt:lpstr>
      <vt:lpstr>4. Resource Adequacy Modeling Projects for 2022 </vt:lpstr>
      <vt:lpstr>4. Resource Adequacy Modeling Projects for 2022 </vt:lpstr>
      <vt:lpstr>5. Additional Study Updates</vt:lpstr>
      <vt:lpstr>6. Annual DG Report </vt:lpstr>
      <vt:lpstr>SAWG News!! 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Warnken, Pete</cp:lastModifiedBy>
  <cp:revision>360</cp:revision>
  <cp:lastPrinted>2021-05-04T18:42:18Z</cp:lastPrinted>
  <dcterms:created xsi:type="dcterms:W3CDTF">2018-10-08T15:17:08Z</dcterms:created>
  <dcterms:modified xsi:type="dcterms:W3CDTF">2022-04-05T13:16:16Z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