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0"/>
  </p:notesMasterIdLst>
  <p:handoutMasterIdLst>
    <p:handoutMasterId r:id="rId11"/>
  </p:handoutMasterIdLst>
  <p:sldIdLst>
    <p:sldId id="288" r:id="rId7"/>
    <p:sldId id="294" r:id="rId8"/>
    <p:sldId id="29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4712" autoAdjust="0"/>
  </p:normalViewPr>
  <p:slideViewPr>
    <p:cSldViewPr showGuides="1">
      <p:cViewPr varScale="1">
        <p:scale>
          <a:sx n="74" d="100"/>
          <a:sy n="74" d="100"/>
        </p:scale>
        <p:origin x="241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4"/>
                </a:solidFill>
              </a:rPr>
              <a:t>Major areas of DG growth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Natural gas &gt; 1 MW (co-located with load)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DGR Energy Storage&gt; 1 MW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New applications for Energy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Continuation of upward trend for 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Decreased growth for solar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Stagnant Diesel growth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Declining Landfill Gas, Hydro, Wind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&lt;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Accelerating Solar PV trend (even during Covid!)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Increased small energy storage and Nat Gas (some registered as SODG)</a:t>
            </a:r>
          </a:p>
          <a:p>
            <a:endParaRPr lang="en-US" sz="1200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Note that there seems to be a significant increase in interest for systems providing resiliency since Winter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</a:rPr>
              <a:t>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C00000"/>
                </a:solidFill>
              </a:rPr>
              <a:t>Batteries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438400"/>
            <a:ext cx="533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</a:rPr>
              <a:t>Distributed Generation Review</a:t>
            </a:r>
          </a:p>
          <a:p>
            <a:r>
              <a:rPr lang="en-US" sz="2000" i="1" dirty="0">
                <a:solidFill>
                  <a:srgbClr val="5B6770"/>
                </a:solidFill>
              </a:rPr>
              <a:t>Includes Registered and Unregistered DG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Apr 4, 2022</a:t>
            </a:r>
          </a:p>
        </p:txBody>
      </p:sp>
    </p:spTree>
    <p:extLst>
      <p:ext uri="{BB962C8B-B14F-4D97-AF65-F5344CB8AC3E}">
        <p14:creationId xmlns:p14="http://schemas.microsoft.com/office/powerpoint/2010/main" val="293500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DG Growth 2015-2021 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31%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181%</a:t>
            </a: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D6DDDE-0EB0-498F-8B23-73F02323A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142" y="771576"/>
            <a:ext cx="8696732" cy="5553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3B011E-9ED4-433A-8E5A-451653BF49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78" y="1157355"/>
            <a:ext cx="2210303" cy="1967412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42163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4988A2-C016-470D-8206-74E296C46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5321"/>
            <a:ext cx="9144000" cy="4709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74" y="261552"/>
            <a:ext cx="8608026" cy="331589"/>
          </a:xfrm>
        </p:spPr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/>
              <a:t>2010-2021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4099" y="567769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7947" y="4377733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7010400" y="2708856"/>
            <a:ext cx="993433" cy="457200"/>
          </a:xfrm>
          <a:prstGeom prst="callout2">
            <a:avLst>
              <a:gd name="adj1" fmla="val 39338"/>
              <a:gd name="adj2" fmla="val 1079"/>
              <a:gd name="adj3" fmla="val 39338"/>
              <a:gd name="adj4" fmla="val -21373"/>
              <a:gd name="adj5" fmla="val 65130"/>
              <a:gd name="adj6" fmla="val -2669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50" dirty="0">
                <a:solidFill>
                  <a:srgbClr val="FFFFFF"/>
                </a:solidFill>
              </a:rPr>
              <a:t>Accumulated 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6816" y="3060287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&lt;10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6BD71D-E776-4691-89D8-215A916A6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96679"/>
              </p:ext>
            </p:extLst>
          </p:nvPr>
        </p:nvGraphicFramePr>
        <p:xfrm>
          <a:off x="965989" y="1314450"/>
          <a:ext cx="4356100" cy="1428750"/>
        </p:xfrm>
        <a:graphic>
          <a:graphicData uri="http://schemas.openxmlformats.org/drawingml/2006/table">
            <a:tbl>
              <a:tblPr/>
              <a:tblGrid>
                <a:gridCol w="2146300">
                  <a:extLst>
                    <a:ext uri="{9D8B030D-6E8A-4147-A177-3AD203B41FA5}">
                      <a16:colId xmlns:a16="http://schemas.microsoft.com/office/drawing/2014/main" val="54461852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1860737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354994325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SODGs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Units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7337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80624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Renewable + Storage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825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3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79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8506</TotalTime>
  <Words>194</Words>
  <Application>Microsoft Office PowerPoint</Application>
  <PresentationFormat>On-screen Show (4:3)</PresentationFormat>
  <Paragraphs>51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ERCOT Estimated Total DG Growth 2015-2021 (MW)</vt:lpstr>
      <vt:lpstr>Settlement-Only Distributed Generation in ERCOT  2010-2021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154</cp:revision>
  <cp:lastPrinted>2020-03-03T16:08:40Z</cp:lastPrinted>
  <dcterms:created xsi:type="dcterms:W3CDTF">2016-01-21T15:20:31Z</dcterms:created>
  <dcterms:modified xsi:type="dcterms:W3CDTF">2022-04-04T01:19:08Z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