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Lst>
  <p:notesMasterIdLst>
    <p:notesMasterId r:id="rId11"/>
  </p:notesMasterIdLst>
  <p:handoutMasterIdLst>
    <p:handoutMasterId r:id="rId12"/>
  </p:handoutMasterIdLst>
  <p:sldIdLst>
    <p:sldId id="260" r:id="rId6"/>
    <p:sldId id="286" r:id="rId7"/>
    <p:sldId id="288" r:id="rId8"/>
    <p:sldId id="289" r:id="rId9"/>
    <p:sldId id="290" r:id="rId10"/>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andip" initials="SS" lastIdx="1" clrIdx="0">
    <p:extLst>
      <p:ext uri="{19B8F6BF-5375-455C-9EA6-DF929625EA0E}">
        <p15:presenceInfo xmlns:p15="http://schemas.microsoft.com/office/powerpoint/2012/main" userId="Sandip" providerId="None"/>
      </p:ext>
    </p:extLst>
  </p:cmAuthor>
  <p:cmAuthor id="2" name="Ayson, Janice" initials="AJ" lastIdx="2" clrIdx="1">
    <p:extLst>
      <p:ext uri="{19B8F6BF-5375-455C-9EA6-DF929625EA0E}">
        <p15:presenceInfo xmlns:p15="http://schemas.microsoft.com/office/powerpoint/2012/main" userId="S::Janice.Ayson@ercot.com::f2bb4e96-48b2-4079-a64c-325f474add9b" providerId="AD"/>
      </p:ext>
    </p:extLst>
  </p:cmAuthor>
  <p:cmAuthor id="3" name="Ragsdale, Kenneth" initials="RK" lastIdx="1" clrIdx="2">
    <p:extLst>
      <p:ext uri="{19B8F6BF-5375-455C-9EA6-DF929625EA0E}">
        <p15:presenceInfo xmlns:p15="http://schemas.microsoft.com/office/powerpoint/2012/main" userId="S::kenneth.ragsdale@ercot.com::d1bf57d2-decc-44c5-8949-ae28e3ed5ea3" providerId="AD"/>
      </p:ext>
    </p:extLst>
  </p:cmAuthor>
  <p:cmAuthor id="4" name="Kenneth Ragsdale" initials="KRR" lastIdx="1" clrIdx="3">
    <p:extLst>
      <p:ext uri="{19B8F6BF-5375-455C-9EA6-DF929625EA0E}">
        <p15:presenceInfo xmlns:p15="http://schemas.microsoft.com/office/powerpoint/2012/main" userId="Kenneth Ragsdale"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ADAE3E0-1CC4-4F56-8558-3A8991C0B2F1}" v="1" dt="2022-04-01T13:26:51.08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30" d="100"/>
          <a:sy n="130" d="100"/>
        </p:scale>
        <p:origin x="996" y="114"/>
      </p:cViewPr>
      <p:guideLst>
        <p:guide orient="horz" pos="2160"/>
        <p:guide pos="288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commentAuthors" Target="commentAuthors.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notesMaster" Target="notesMasters/notesMaster1.xml"/><Relationship Id="rId5" Type="http://schemas.openxmlformats.org/officeDocument/2006/relationships/slideMaster" Target="slideMasters/slideMaster2.xml"/><Relationship Id="rId15" Type="http://schemas.openxmlformats.org/officeDocument/2006/relationships/viewProps" Target="viewProps.xml"/><Relationship Id="rId10" Type="http://schemas.openxmlformats.org/officeDocument/2006/relationships/slide" Target="slides/slide5.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4/1/2022</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4/1/2022</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lvl1pPr>
              <a:defRPr>
                <a:solidFill>
                  <a:schemeClr val="tx2"/>
                </a:solidFill>
              </a:defRPr>
            </a:lvl1pPr>
          </a:lstStyle>
          <a:p>
            <a:r>
              <a:rPr lang="en-US"/>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Footer Placeholder 4"/>
          <p:cNvSpPr>
            <a:spLocks noGrp="1"/>
          </p:cNvSpPr>
          <p:nvPr>
            <p:ph type="ftr" sz="quarter" idx="11"/>
          </p:nvPr>
        </p:nvSpPr>
        <p:spPr/>
        <p:txBody>
          <a:bodyPr/>
          <a:lstStyle>
            <a:lvl1pPr>
              <a:defRPr/>
            </a:lvl1pPr>
          </a:lstStyle>
          <a:p>
            <a:r>
              <a:rPr lang="en-US"/>
              <a:t>March 2019</a:t>
            </a:r>
          </a:p>
        </p:txBody>
      </p:sp>
      <p:sp>
        <p:nvSpPr>
          <p:cNvPr id="7"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744571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a:prstGeom prst="rect">
            <a:avLst/>
          </a:prstGeom>
        </p:spPr>
        <p:txBody>
          <a:bodyPr/>
          <a:lstStyle>
            <a:lvl1pPr algn="l">
              <a:defRPr sz="2800" b="1">
                <a:solidFill>
                  <a:schemeClr val="accent1"/>
                </a:solidFill>
              </a:defRPr>
            </a:lvl1pPr>
          </a:lstStyle>
          <a:p>
            <a:r>
              <a:rPr lang="en-US"/>
              <a:t>Click to edit Master title style</a:t>
            </a:r>
          </a:p>
        </p:txBody>
      </p:sp>
      <p:sp>
        <p:nvSpPr>
          <p:cNvPr id="3" name="Content Placeholder 2"/>
          <p:cNvSpPr>
            <a:spLocks noGrp="1"/>
          </p:cNvSpPr>
          <p:nvPr>
            <p:ph idx="1"/>
          </p:nvPr>
        </p:nvSpPr>
        <p:spPr>
          <a:xfrm>
            <a:off x="304800" y="990600"/>
            <a:ext cx="8534400" cy="5052221"/>
          </a:xfrm>
          <a:prstGeom prst="rect">
            <a:avLst/>
          </a:prstGeom>
        </p:spPr>
        <p:txBody>
          <a:bodyPr/>
          <a:lstStyle>
            <a:lvl1pPr>
              <a:defRPr sz="2600">
                <a:solidFill>
                  <a:schemeClr val="tx2"/>
                </a:solidFill>
              </a:defRPr>
            </a:lvl1pPr>
            <a:lvl2pPr>
              <a:defRPr sz="2400">
                <a:solidFill>
                  <a:schemeClr val="tx2"/>
                </a:solidFill>
              </a:defRPr>
            </a:lvl2pPr>
            <a:lvl3pPr>
              <a:defRPr sz="2200">
                <a:solidFill>
                  <a:schemeClr val="tx2"/>
                </a:solidFill>
              </a:defRPr>
            </a:lvl3pPr>
            <a:lvl4pPr>
              <a:defRPr sz="2100">
                <a:solidFill>
                  <a:schemeClr val="tx2"/>
                </a:solidFill>
              </a:defRPr>
            </a:lvl4pPr>
            <a:lvl5pPr>
              <a:defRPr sz="20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ooter Placeholder 4"/>
          <p:cNvSpPr>
            <a:spLocks noGrp="1"/>
          </p:cNvSpPr>
          <p:nvPr>
            <p:ph type="ftr" sz="quarter" idx="11"/>
          </p:nvPr>
        </p:nvSpPr>
        <p:spPr>
          <a:xfrm>
            <a:off x="2743200" y="6553200"/>
            <a:ext cx="4038600" cy="228600"/>
          </a:xfrm>
        </p:spPr>
        <p:txBody>
          <a:bodyPr/>
          <a:lstStyle>
            <a:lvl1pPr>
              <a:defRPr/>
            </a:lvl1pPr>
          </a:lstStyle>
          <a:p>
            <a:r>
              <a:rPr lang="en-US"/>
              <a:t>March 2019</a:t>
            </a:r>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7900848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a:t>Footer text goes here.</a:t>
            </a:r>
          </a:p>
        </p:txBody>
      </p:sp>
      <p:sp>
        <p:nvSpPr>
          <p:cNvPr id="4" name="Slide Number Placeholder 3"/>
          <p:cNvSpPr>
            <a:spLocks noGrp="1"/>
          </p:cNvSpPr>
          <p:nvPr>
            <p:ph type="sldNum" sz="quarter" idx="11"/>
          </p:nvPr>
        </p:nvSpPr>
        <p:spPr/>
        <p:txBody>
          <a:bodyPr/>
          <a:lstStyle/>
          <a:p>
            <a:fld id="{1D93BD3E-1E9A-4970-A6F7-E7AC52762E0C}" type="slidenum">
              <a:rPr lang="en-US" smtClean="0"/>
              <a:pPr/>
              <a:t>‹#›</a:t>
            </a:fld>
            <a:endParaRPr lang="en-US"/>
          </a:p>
        </p:txBody>
      </p:sp>
      <p:sp>
        <p:nvSpPr>
          <p:cNvPr id="5" name="Content Placeholder 4"/>
          <p:cNvSpPr>
            <a:spLocks noGrp="1"/>
          </p:cNvSpPr>
          <p:nvPr>
            <p:ph sz="half" idx="1"/>
          </p:nvPr>
        </p:nvSpPr>
        <p:spPr>
          <a:xfrm>
            <a:off x="628650" y="990601"/>
            <a:ext cx="3886200" cy="4800600"/>
          </a:xfrm>
          <a:prstGeom prst="rect">
            <a:avLst/>
          </a:prstGeom>
        </p:spPr>
        <p:txBody>
          <a:bodyPr/>
          <a:lstStyle>
            <a:lvl1pPr>
              <a:defRPr sz="2400">
                <a:solidFill>
                  <a:schemeClr val="tx2"/>
                </a:solidFill>
              </a:defRPr>
            </a:lvl1pPr>
          </a:lstStyle>
          <a:p>
            <a:endParaRPr lang="en-US"/>
          </a:p>
        </p:txBody>
      </p:sp>
      <p:sp>
        <p:nvSpPr>
          <p:cNvPr id="6" name="Content Placeholder 5"/>
          <p:cNvSpPr>
            <a:spLocks noGrp="1"/>
          </p:cNvSpPr>
          <p:nvPr>
            <p:ph sz="half" idx="2"/>
          </p:nvPr>
        </p:nvSpPr>
        <p:spPr>
          <a:xfrm>
            <a:off x="4629150" y="990601"/>
            <a:ext cx="3886200" cy="4800600"/>
          </a:xfrm>
          <a:prstGeom prst="rect">
            <a:avLst/>
          </a:prstGeom>
        </p:spPr>
        <p:txBody>
          <a:bodyPr/>
          <a:lstStyle>
            <a:lvl1pPr>
              <a:defRPr sz="2400">
                <a:solidFill>
                  <a:schemeClr val="tx2"/>
                </a:solidFill>
              </a:defRPr>
            </a:lvl1pPr>
          </a:lstStyle>
          <a:p>
            <a:endParaRPr lang="en-US"/>
          </a:p>
        </p:txBody>
      </p:sp>
      <p:sp>
        <p:nvSpPr>
          <p:cNvPr id="7" name="Title 1"/>
          <p:cNvSpPr>
            <a:spLocks noGrp="1"/>
          </p:cNvSpPr>
          <p:nvPr>
            <p:ph type="title"/>
          </p:nvPr>
        </p:nvSpPr>
        <p:spPr>
          <a:xfrm>
            <a:off x="381000" y="243682"/>
            <a:ext cx="8458200" cy="518318"/>
          </a:xfrm>
          <a:prstGeom prst="rect">
            <a:avLst/>
          </a:prstGeom>
        </p:spPr>
        <p:txBody>
          <a:bodyPr/>
          <a:lstStyle>
            <a:lvl1pPr algn="l">
              <a:defRPr sz="2800" b="1">
                <a:solidFill>
                  <a:schemeClr val="accent1"/>
                </a:solidFill>
              </a:defRPr>
            </a:lvl1pPr>
          </a:lstStyle>
          <a:p>
            <a:r>
              <a:rPr lang="en-US"/>
              <a:t>Click to edit Master title style</a:t>
            </a:r>
          </a:p>
        </p:txBody>
      </p:sp>
      <p:sp>
        <p:nvSpPr>
          <p:cNvPr id="8" name="Rectangle 7"/>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 name="Straight Connector 8"/>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5764785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slideLayout" Target="../slideLayouts/slideLayout3.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505200" y="0"/>
            <a:ext cx="56388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2814" y="2876277"/>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March 2019</a:t>
            </a:r>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0"/>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54675" y="6553200"/>
            <a:ext cx="707325" cy="253916"/>
          </a:xfrm>
          <a:prstGeom prst="rect">
            <a:avLst/>
          </a:prstGeom>
          <a:noFill/>
        </p:spPr>
        <p:txBody>
          <a:bodyPr wrap="square" rtlCol="0">
            <a:spAutoFit/>
          </a:bodyPr>
          <a:lstStyle/>
          <a:p>
            <a:pPr algn="l"/>
            <a:r>
              <a:rPr lang="en-US" sz="1000" b="1" baseline="0">
                <a:solidFill>
                  <a:schemeClr val="tx2"/>
                </a:solidFill>
              </a:rPr>
              <a:t>PUBLIC</a:t>
            </a:r>
            <a:endParaRPr lang="en-US" sz="1000" b="1">
              <a:solidFill>
                <a:schemeClr val="tx2"/>
              </a:solidFill>
            </a:endParaRPr>
          </a:p>
        </p:txBody>
      </p:sp>
      <p:sp>
        <p:nvSpPr>
          <p:cNvPr id="13"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1" r:id="rId3"/>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810000" y="2590800"/>
            <a:ext cx="5646034" cy="1815882"/>
          </a:xfrm>
          <a:prstGeom prst="rect">
            <a:avLst/>
          </a:prstGeom>
          <a:noFill/>
        </p:spPr>
        <p:txBody>
          <a:bodyPr wrap="square" rtlCol="0">
            <a:spAutoFit/>
          </a:bodyPr>
          <a:lstStyle/>
          <a:p>
            <a:r>
              <a:rPr lang="en-US" sz="2000" b="1"/>
              <a:t>ERCOT – Southern Cross Transmission</a:t>
            </a:r>
          </a:p>
          <a:p>
            <a:r>
              <a:rPr lang="en-US" sz="2000" b="1"/>
              <a:t>ROS/WMS Working Group Assignments</a:t>
            </a:r>
          </a:p>
          <a:p>
            <a:endParaRPr lang="en-US">
              <a:solidFill>
                <a:schemeClr val="tx2"/>
              </a:solidFill>
            </a:endParaRPr>
          </a:p>
          <a:p>
            <a:r>
              <a:rPr lang="en-US"/>
              <a:t>Janice Ayson</a:t>
            </a:r>
          </a:p>
          <a:p>
            <a:r>
              <a:rPr lang="en-US"/>
              <a:t>ERCOT</a:t>
            </a:r>
          </a:p>
          <a:p>
            <a:endParaRPr lang="en-US">
              <a:solidFill>
                <a:schemeClr val="tx2"/>
              </a:solidFill>
            </a:endParaRPr>
          </a:p>
        </p:txBody>
      </p:sp>
    </p:spTree>
    <p:extLst>
      <p:ext uri="{BB962C8B-B14F-4D97-AF65-F5344CB8AC3E}">
        <p14:creationId xmlns:p14="http://schemas.microsoft.com/office/powerpoint/2010/main" val="7306037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000"/>
              <a:t>ERCOT – Southern Cross Transmission Working Group Assignments Status Dashboard</a:t>
            </a:r>
          </a:p>
        </p:txBody>
      </p:sp>
      <p:sp>
        <p:nvSpPr>
          <p:cNvPr id="4" name="Slide Number Placeholder 3"/>
          <p:cNvSpPr>
            <a:spLocks noGrp="1"/>
          </p:cNvSpPr>
          <p:nvPr>
            <p:ph type="sldNum" sz="quarter" idx="4"/>
          </p:nvPr>
        </p:nvSpPr>
        <p:spPr/>
        <p:txBody>
          <a:bodyPr/>
          <a:lstStyle/>
          <a:p>
            <a:fld id="{1D93BD3E-1E9A-4970-A6F7-E7AC52762E0C}" type="slidenum">
              <a:rPr lang="en-US" smtClean="0"/>
              <a:pPr/>
              <a:t>2</a:t>
            </a:fld>
            <a:endParaRPr lang="en-US"/>
          </a:p>
        </p:txBody>
      </p:sp>
      <p:graphicFrame>
        <p:nvGraphicFramePr>
          <p:cNvPr id="3" name="Content Placeholder 2"/>
          <p:cNvGraphicFramePr>
            <a:graphicFrameLocks noGrp="1"/>
          </p:cNvGraphicFramePr>
          <p:nvPr>
            <p:ph idx="1"/>
            <p:extLst>
              <p:ext uri="{D42A27DB-BD31-4B8C-83A1-F6EECF244321}">
                <p14:modId xmlns:p14="http://schemas.microsoft.com/office/powerpoint/2010/main" val="3982369601"/>
              </p:ext>
            </p:extLst>
          </p:nvPr>
        </p:nvGraphicFramePr>
        <p:xfrm>
          <a:off x="271346" y="990600"/>
          <a:ext cx="8534400" cy="5106523"/>
        </p:xfrm>
        <a:graphic>
          <a:graphicData uri="http://schemas.openxmlformats.org/drawingml/2006/table">
            <a:tbl>
              <a:tblPr firstRow="1" bandRow="1">
                <a:tableStyleId>{5C22544A-7EE6-4342-B048-85BDC9FD1C3A}</a:tableStyleId>
              </a:tblPr>
              <a:tblGrid>
                <a:gridCol w="2395654">
                  <a:extLst>
                    <a:ext uri="{9D8B030D-6E8A-4147-A177-3AD203B41FA5}">
                      <a16:colId xmlns:a16="http://schemas.microsoft.com/office/drawing/2014/main" val="20000"/>
                    </a:ext>
                  </a:extLst>
                </a:gridCol>
                <a:gridCol w="4495800">
                  <a:extLst>
                    <a:ext uri="{9D8B030D-6E8A-4147-A177-3AD203B41FA5}">
                      <a16:colId xmlns:a16="http://schemas.microsoft.com/office/drawing/2014/main" val="20001"/>
                    </a:ext>
                  </a:extLst>
                </a:gridCol>
                <a:gridCol w="1642946">
                  <a:extLst>
                    <a:ext uri="{9D8B030D-6E8A-4147-A177-3AD203B41FA5}">
                      <a16:colId xmlns:a16="http://schemas.microsoft.com/office/drawing/2014/main" val="20002"/>
                    </a:ext>
                  </a:extLst>
                </a:gridCol>
              </a:tblGrid>
              <a:tr h="286754">
                <a:tc>
                  <a:txBody>
                    <a:bodyPr/>
                    <a:lstStyle/>
                    <a:p>
                      <a:pPr algn="ctr"/>
                      <a:r>
                        <a:rPr lang="en-US" sz="1300"/>
                        <a:t>Directive</a:t>
                      </a:r>
                    </a:p>
                  </a:txBody>
                  <a:tcPr/>
                </a:tc>
                <a:tc>
                  <a:txBody>
                    <a:bodyPr/>
                    <a:lstStyle/>
                    <a:p>
                      <a:pPr algn="ctr"/>
                      <a:r>
                        <a:rPr lang="en-US" sz="1300"/>
                        <a:t>Status</a:t>
                      </a:r>
                    </a:p>
                  </a:txBody>
                  <a:tcPr/>
                </a:tc>
                <a:tc>
                  <a:txBody>
                    <a:bodyPr/>
                    <a:lstStyle/>
                    <a:p>
                      <a:pPr algn="ctr"/>
                      <a:r>
                        <a:rPr lang="en-US" sz="1300"/>
                        <a:t>Target Dates </a:t>
                      </a:r>
                    </a:p>
                  </a:txBody>
                  <a:tcPr/>
                </a:tc>
                <a:extLst>
                  <a:ext uri="{0D108BD9-81ED-4DB2-BD59-A6C34878D82A}">
                    <a16:rowId xmlns:a16="http://schemas.microsoft.com/office/drawing/2014/main" val="10000"/>
                  </a:ext>
                </a:extLst>
              </a:tr>
              <a:tr h="1041366">
                <a:tc>
                  <a:txBody>
                    <a:bodyPr/>
                    <a:lstStyle/>
                    <a:p>
                      <a:r>
                        <a:rPr lang="en-US" sz="1050" b="0">
                          <a:solidFill>
                            <a:schemeClr val="tx1"/>
                          </a:solidFill>
                        </a:rPr>
                        <a:t>Directive #1 – Registration and market segment</a:t>
                      </a:r>
                    </a:p>
                  </a:txBody>
                  <a:tcPr>
                    <a:solidFill>
                      <a:srgbClr val="CBE3EB"/>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a:solidFill>
                            <a:schemeClr val="tx1"/>
                          </a:solidFill>
                        </a:rPr>
                        <a:t>NPRR857 and NOGRR177</a:t>
                      </a:r>
                      <a:r>
                        <a:rPr lang="en-US" sz="1050" baseline="0">
                          <a:solidFill>
                            <a:schemeClr val="tx1"/>
                          </a:solidFill>
                        </a:rPr>
                        <a:t> approved.  Language grey-boxed until implementation is complete. </a:t>
                      </a:r>
                      <a:r>
                        <a:rPr lang="en-US" sz="1050">
                          <a:solidFill>
                            <a:schemeClr val="tx1"/>
                          </a:solidFill>
                        </a:rPr>
                        <a:t>Target</a:t>
                      </a:r>
                      <a:r>
                        <a:rPr lang="en-US" sz="1050" baseline="0">
                          <a:solidFill>
                            <a:schemeClr val="tx1"/>
                          </a:solidFill>
                        </a:rPr>
                        <a:t>  implementation start and go-live dates are not yet determined.</a:t>
                      </a:r>
                      <a:endParaRPr lang="en-US" sz="1050">
                        <a:solidFill>
                          <a:schemeClr val="tx1"/>
                        </a:solidFill>
                      </a:endParaRPr>
                    </a:p>
                    <a:p>
                      <a:endParaRPr lang="en-US" sz="1050" b="0" baseline="0">
                        <a:solidFill>
                          <a:schemeClr val="tx1"/>
                        </a:solidFill>
                      </a:endParaRPr>
                    </a:p>
                    <a:p>
                      <a:r>
                        <a:rPr lang="en-US" sz="1050" b="0" baseline="0">
                          <a:solidFill>
                            <a:schemeClr val="tx1"/>
                          </a:solidFill>
                        </a:rPr>
                        <a:t>Proposed bylaw segment definition amendment withdrawn at this time.  Expected to reinitiate at a later date.</a:t>
                      </a:r>
                    </a:p>
                  </a:txBody>
                  <a:tcPr>
                    <a:solidFill>
                      <a:srgbClr val="CBE3EB"/>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050" b="0" baseline="0">
                        <a:solidFill>
                          <a:schemeClr val="tx1"/>
                        </a:solidFill>
                      </a:endParaRPr>
                    </a:p>
                    <a:p>
                      <a:endParaRPr lang="en-US" sz="1050" b="0" baseline="0">
                        <a:solidFill>
                          <a:schemeClr val="tx1"/>
                        </a:solidFill>
                      </a:endParaRPr>
                    </a:p>
                    <a:p>
                      <a:r>
                        <a:rPr lang="en-US" sz="1050" b="0" baseline="0">
                          <a:solidFill>
                            <a:schemeClr val="tx1"/>
                          </a:solidFill>
                        </a:rPr>
                        <a:t>No scheduled activity</a:t>
                      </a:r>
                    </a:p>
                  </a:txBody>
                  <a:tcPr>
                    <a:solidFill>
                      <a:srgbClr val="CBE3EB"/>
                    </a:solidFill>
                  </a:tcPr>
                </a:tc>
                <a:extLst>
                  <a:ext uri="{0D108BD9-81ED-4DB2-BD59-A6C34878D82A}">
                    <a16:rowId xmlns:a16="http://schemas.microsoft.com/office/drawing/2014/main" val="4164978374"/>
                  </a:ext>
                </a:extLst>
              </a:tr>
              <a:tr h="640080">
                <a:tc>
                  <a:txBody>
                    <a:bodyPr/>
                    <a:lstStyle/>
                    <a:p>
                      <a:r>
                        <a:rPr lang="en-US" sz="1050">
                          <a:solidFill>
                            <a:schemeClr val="tx1"/>
                          </a:solidFill>
                        </a:rPr>
                        <a:t>Directive #3 – Ramp rate limitations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b="0" baseline="0">
                          <a:solidFill>
                            <a:schemeClr val="tx1"/>
                          </a:solidFill>
                        </a:rPr>
                        <a:t>NPRR999 approved.  Language grey-boxed until implementation is complete.  Target implementation start and go-live dates are not yet determined.</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50" b="0" baseline="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050" b="0" baseline="0">
                          <a:solidFill>
                            <a:schemeClr val="tx1"/>
                          </a:solidFill>
                        </a:rPr>
                        <a:t>No scheduled activity</a:t>
                      </a:r>
                    </a:p>
                    <a:p>
                      <a:endParaRPr lang="en-US" sz="1050" b="0" baseline="0">
                        <a:solidFill>
                          <a:schemeClr val="tx1"/>
                        </a:solidFill>
                      </a:endParaRPr>
                    </a:p>
                  </a:txBody>
                  <a:tcPr/>
                </a:tc>
                <a:extLst>
                  <a:ext uri="{0D108BD9-81ED-4DB2-BD59-A6C34878D82A}">
                    <a16:rowId xmlns:a16="http://schemas.microsoft.com/office/drawing/2014/main" val="2965161843"/>
                  </a:ext>
                </a:extLst>
              </a:tr>
              <a:tr h="1022203">
                <a:tc>
                  <a:txBody>
                    <a:bodyPr/>
                    <a:lstStyle/>
                    <a:p>
                      <a:r>
                        <a:rPr lang="en-US" sz="1050">
                          <a:solidFill>
                            <a:schemeClr val="tx1"/>
                          </a:solidFill>
                        </a:rPr>
                        <a:t>Directive #6 - Planning studies</a:t>
                      </a:r>
                      <a:r>
                        <a:rPr lang="en-US" sz="1050" baseline="0">
                          <a:solidFill>
                            <a:schemeClr val="tx1"/>
                          </a:solidFill>
                        </a:rPr>
                        <a:t> for transmission upgrades</a:t>
                      </a:r>
                      <a:endParaRPr lang="en-US" sz="1050">
                        <a:solidFill>
                          <a:schemeClr val="tx1"/>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kern="1200" dirty="0">
                          <a:solidFill>
                            <a:schemeClr val="dk1"/>
                          </a:solidFill>
                          <a:effectLst/>
                          <a:latin typeface="+mn-lt"/>
                          <a:ea typeface="+mn-ea"/>
                          <a:cs typeface="+mn-cs"/>
                        </a:rPr>
                        <a:t>Published study report on 5/31/2019.</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050" kern="1200" baseline="0" dirty="0">
                          <a:solidFill>
                            <a:schemeClr val="dk1"/>
                          </a:solidFill>
                          <a:effectLst/>
                          <a:latin typeface="+mn-lt"/>
                          <a:ea typeface="+mn-ea"/>
                          <a:cs typeface="+mn-cs"/>
                        </a:rPr>
                        <a:t>Published addendum to study report on 9/17/2019.</a:t>
                      </a:r>
                      <a:endParaRPr lang="en-US" sz="1050" dirty="0">
                        <a:solidFill>
                          <a:srgbClr val="FF00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050" kern="1200" dirty="0">
                        <a:solidFill>
                          <a:schemeClr val="dk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050" b="0" baseline="0" dirty="0">
                          <a:solidFill>
                            <a:schemeClr val="tx1"/>
                          </a:solidFill>
                        </a:rPr>
                        <a:t>Whitepaper reviewed at PLWG on 2/15/2022 and endorsed at ROS on 3/3/2022.</a:t>
                      </a:r>
                    </a:p>
                  </a:txBody>
                  <a:tcPr/>
                </a:tc>
                <a:tc>
                  <a:txBody>
                    <a:bodyPr/>
                    <a:lstStyle/>
                    <a:p>
                      <a:pPr algn="ctr"/>
                      <a:r>
                        <a:rPr lang="en-US" sz="1050" b="0" baseline="0" dirty="0">
                          <a:solidFill>
                            <a:schemeClr val="tx1"/>
                          </a:solidFill>
                        </a:rPr>
                        <a:t>Whitepaper:</a:t>
                      </a:r>
                    </a:p>
                    <a:p>
                      <a:pPr algn="ctr"/>
                      <a:r>
                        <a:rPr lang="en-US" sz="1050" b="0" baseline="0" dirty="0">
                          <a:solidFill>
                            <a:schemeClr val="tx1"/>
                          </a:solidFill>
                        </a:rPr>
                        <a:t>TAC on 4/13/2022,</a:t>
                      </a:r>
                    </a:p>
                    <a:p>
                      <a:pPr algn="ctr"/>
                      <a:r>
                        <a:rPr lang="en-US" sz="1050" b="0" baseline="0" dirty="0">
                          <a:solidFill>
                            <a:schemeClr val="tx1"/>
                          </a:solidFill>
                        </a:rPr>
                        <a:t>ERCOT Board 4/27/2022</a:t>
                      </a:r>
                    </a:p>
                  </a:txBody>
                  <a:tcPr anchor="ctr"/>
                </a:tc>
                <a:extLst>
                  <a:ext uri="{0D108BD9-81ED-4DB2-BD59-A6C34878D82A}">
                    <a16:rowId xmlns:a16="http://schemas.microsoft.com/office/drawing/2014/main" val="10002"/>
                  </a:ext>
                </a:extLst>
              </a:tr>
              <a:tr h="1022203">
                <a:tc>
                  <a:txBody>
                    <a:bodyPr/>
                    <a:lstStyle/>
                    <a:p>
                      <a:r>
                        <a:rPr lang="en-US" sz="1050">
                          <a:solidFill>
                            <a:schemeClr val="tx1"/>
                          </a:solidFill>
                        </a:rPr>
                        <a:t>Directive #8 -</a:t>
                      </a:r>
                      <a:r>
                        <a:rPr lang="en-US" sz="1050" baseline="0">
                          <a:solidFill>
                            <a:schemeClr val="tx1"/>
                          </a:solidFill>
                        </a:rPr>
                        <a:t> Frequency response and voltage support</a:t>
                      </a:r>
                      <a:endParaRPr lang="en-US" sz="1050">
                        <a:solidFill>
                          <a:schemeClr val="tx1"/>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dirty="0">
                          <a:solidFill>
                            <a:schemeClr val="tx1"/>
                          </a:solidFill>
                        </a:rPr>
                        <a:t>Primary Frequency</a:t>
                      </a:r>
                      <a:r>
                        <a:rPr lang="en-US" sz="1050" baseline="0" dirty="0">
                          <a:solidFill>
                            <a:schemeClr val="tx1"/>
                          </a:solidFill>
                        </a:rPr>
                        <a:t> Response determination complete</a:t>
                      </a:r>
                      <a:r>
                        <a:rPr lang="en-US" sz="1050" dirty="0">
                          <a:solidFill>
                            <a:schemeClr val="tx1"/>
                          </a:solidFill>
                        </a:rPr>
                        <a: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050" u="sng" dirty="0">
                          <a:solidFill>
                            <a:schemeClr val="tx1"/>
                          </a:solidFill>
                        </a:rPr>
                        <a:t>Voltage</a:t>
                      </a:r>
                      <a:r>
                        <a:rPr lang="en-US" sz="1050" u="sng" baseline="0" dirty="0">
                          <a:solidFill>
                            <a:schemeClr val="tx1"/>
                          </a:solidFill>
                        </a:rPr>
                        <a:t> Support</a:t>
                      </a:r>
                      <a:r>
                        <a:rPr lang="en-US" sz="1050" u="sng" dirty="0">
                          <a:solidFill>
                            <a:schemeClr val="tx1"/>
                          </a:solidFill>
                        </a:rPr>
                        <a:t> (</a:t>
                      </a:r>
                      <a:r>
                        <a:rPr lang="en-US" sz="1050" u="none" dirty="0">
                          <a:solidFill>
                            <a:schemeClr val="tx1"/>
                          </a:solidFill>
                        </a:rPr>
                        <a:t>NPRR1098 and NOGRR234)</a:t>
                      </a:r>
                      <a:endParaRPr lang="en-US" sz="1050" u="sng"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050" b="0" baseline="0" dirty="0">
                          <a:solidFill>
                            <a:schemeClr val="tx1"/>
                          </a:solidFill>
                        </a:rPr>
                        <a:t>NPRR and NOGRR approved at Board on 3/8/2022 and PUCT on 3/31/2022.</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050" b="0" baseline="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050" b="0" baseline="0" dirty="0">
                          <a:solidFill>
                            <a:schemeClr val="tx1"/>
                          </a:solidFill>
                        </a:rPr>
                        <a:t>Whitepaper reviewed at  OWG on 2/17/2022 and endorsed at ROS on 3/3/2022.</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50" dirty="0">
                        <a:solidFill>
                          <a:schemeClr val="tx1"/>
                        </a:solidFill>
                      </a:endParaRPr>
                    </a:p>
                    <a:p>
                      <a:pPr algn="ctr"/>
                      <a:r>
                        <a:rPr lang="en-US" sz="1050" b="0" baseline="0" dirty="0">
                          <a:solidFill>
                            <a:schemeClr val="tx1"/>
                          </a:solidFill>
                        </a:rPr>
                        <a:t>Whitepaper:</a:t>
                      </a:r>
                    </a:p>
                    <a:p>
                      <a:pPr algn="ctr"/>
                      <a:r>
                        <a:rPr lang="en-US" sz="1050" b="0" baseline="0" dirty="0">
                          <a:solidFill>
                            <a:schemeClr val="tx1"/>
                          </a:solidFill>
                        </a:rPr>
                        <a:t>TAC on 4/13/2022,</a:t>
                      </a:r>
                    </a:p>
                    <a:p>
                      <a:pPr algn="ctr"/>
                      <a:r>
                        <a:rPr lang="en-US" sz="1050" b="0" baseline="0" dirty="0">
                          <a:solidFill>
                            <a:schemeClr val="tx1"/>
                          </a:solidFill>
                        </a:rPr>
                        <a:t>ERCOT Board 4/27/2022</a:t>
                      </a:r>
                    </a:p>
                  </a:txBody>
                  <a:tcPr/>
                </a:tc>
                <a:extLst>
                  <a:ext uri="{0D108BD9-81ED-4DB2-BD59-A6C34878D82A}">
                    <a16:rowId xmlns:a16="http://schemas.microsoft.com/office/drawing/2014/main" val="10005"/>
                  </a:ext>
                </a:extLst>
              </a:tr>
              <a:tr h="437475">
                <a:tc>
                  <a:txBody>
                    <a:bodyPr/>
                    <a:lstStyle/>
                    <a:p>
                      <a:r>
                        <a:rPr lang="en-US" sz="1050">
                          <a:solidFill>
                            <a:schemeClr val="tx1"/>
                          </a:solidFill>
                        </a:rPr>
                        <a:t>Directive #9 -</a:t>
                      </a:r>
                      <a:r>
                        <a:rPr lang="en-US" sz="1050" baseline="0">
                          <a:solidFill>
                            <a:schemeClr val="tx1"/>
                          </a:solidFill>
                        </a:rPr>
                        <a:t> Ancillary services</a:t>
                      </a:r>
                      <a:endParaRPr lang="en-US" sz="1050">
                        <a:solidFill>
                          <a:schemeClr val="tx1"/>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b="0" baseline="0">
                          <a:solidFill>
                            <a:schemeClr val="tx1"/>
                          </a:solidFill>
                        </a:rPr>
                        <a:t>Reported complete to PUCT on 9/10/2021.</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050" b="0" baseline="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050" b="0" baseline="0">
                          <a:solidFill>
                            <a:schemeClr val="tx1"/>
                          </a:solidFill>
                        </a:rPr>
                        <a:t>NPRR1034 approved.  Language grey-boxed until implementation is complete. </a:t>
                      </a:r>
                      <a:r>
                        <a:rPr lang="en-US" sz="1050">
                          <a:solidFill>
                            <a:schemeClr val="tx1"/>
                          </a:solidFill>
                        </a:rPr>
                        <a:t>Target</a:t>
                      </a:r>
                      <a:r>
                        <a:rPr lang="en-US" sz="1050" baseline="0">
                          <a:solidFill>
                            <a:schemeClr val="tx1"/>
                          </a:solidFill>
                        </a:rPr>
                        <a:t>  implementation start and go-live dates are not yet determined.</a:t>
                      </a:r>
                      <a:endParaRPr lang="en-US" sz="1050" b="0" baseline="0">
                        <a:solidFill>
                          <a:schemeClr val="tx1"/>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50" baseline="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050" baseline="0" dirty="0">
                          <a:solidFill>
                            <a:schemeClr val="tx1"/>
                          </a:solidFill>
                        </a:rPr>
                        <a:t>No scheduled activity</a:t>
                      </a:r>
                    </a:p>
                  </a:txBody>
                  <a:tcPr/>
                </a:tc>
                <a:extLst>
                  <a:ext uri="{0D108BD9-81ED-4DB2-BD59-A6C34878D82A}">
                    <a16:rowId xmlns:a16="http://schemas.microsoft.com/office/drawing/2014/main" val="10006"/>
                  </a:ext>
                </a:extLst>
              </a:tr>
            </a:tbl>
          </a:graphicData>
        </a:graphic>
      </p:graphicFrame>
      <p:sp>
        <p:nvSpPr>
          <p:cNvPr id="5" name="TextBox 4"/>
          <p:cNvSpPr txBox="1"/>
          <p:nvPr/>
        </p:nvSpPr>
        <p:spPr>
          <a:xfrm>
            <a:off x="4267200" y="6561138"/>
            <a:ext cx="873957" cy="276999"/>
          </a:xfrm>
          <a:prstGeom prst="rect">
            <a:avLst/>
          </a:prstGeom>
          <a:noFill/>
        </p:spPr>
        <p:txBody>
          <a:bodyPr wrap="none" rtlCol="0">
            <a:spAutoFit/>
          </a:bodyPr>
          <a:lstStyle/>
          <a:p>
            <a:r>
              <a:rPr lang="en-US" sz="1200" dirty="0">
                <a:solidFill>
                  <a:schemeClr val="tx1">
                    <a:lumMod val="50000"/>
                    <a:lumOff val="50000"/>
                  </a:schemeClr>
                </a:solidFill>
              </a:rPr>
              <a:t>April 2022</a:t>
            </a:r>
          </a:p>
        </p:txBody>
      </p:sp>
    </p:spTree>
    <p:extLst>
      <p:ext uri="{BB962C8B-B14F-4D97-AF65-F5344CB8AC3E}">
        <p14:creationId xmlns:p14="http://schemas.microsoft.com/office/powerpoint/2010/main" val="11359773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a:t>Appendix</a:t>
            </a:r>
          </a:p>
        </p:txBody>
      </p:sp>
      <p:sp>
        <p:nvSpPr>
          <p:cNvPr id="3" name="TextBox 2"/>
          <p:cNvSpPr txBox="1"/>
          <p:nvPr/>
        </p:nvSpPr>
        <p:spPr>
          <a:xfrm>
            <a:off x="4267200" y="6561138"/>
            <a:ext cx="873957" cy="276999"/>
          </a:xfrm>
          <a:prstGeom prst="rect">
            <a:avLst/>
          </a:prstGeom>
          <a:noFill/>
        </p:spPr>
        <p:txBody>
          <a:bodyPr wrap="none" rtlCol="0">
            <a:spAutoFit/>
          </a:bodyPr>
          <a:lstStyle/>
          <a:p>
            <a:r>
              <a:rPr lang="en-US" sz="1200" dirty="0">
                <a:solidFill>
                  <a:schemeClr val="tx1">
                    <a:lumMod val="50000"/>
                    <a:lumOff val="50000"/>
                  </a:schemeClr>
                </a:solidFill>
              </a:rPr>
              <a:t>April 2022</a:t>
            </a:r>
          </a:p>
        </p:txBody>
      </p:sp>
    </p:spTree>
    <p:extLst>
      <p:ext uri="{BB962C8B-B14F-4D97-AF65-F5344CB8AC3E}">
        <p14:creationId xmlns:p14="http://schemas.microsoft.com/office/powerpoint/2010/main" val="37399542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000"/>
              <a:t>PUC Order 46304 Directives</a:t>
            </a:r>
          </a:p>
        </p:txBody>
      </p:sp>
      <p:sp>
        <p:nvSpPr>
          <p:cNvPr id="4" name="Slide Number Placeholder 3"/>
          <p:cNvSpPr>
            <a:spLocks noGrp="1"/>
          </p:cNvSpPr>
          <p:nvPr>
            <p:ph type="sldNum" sz="quarter" idx="4"/>
          </p:nvPr>
        </p:nvSpPr>
        <p:spPr/>
        <p:txBody>
          <a:bodyPr/>
          <a:lstStyle/>
          <a:p>
            <a:fld id="{1D93BD3E-1E9A-4970-A6F7-E7AC52762E0C}" type="slidenum">
              <a:rPr lang="en-US" smtClean="0"/>
              <a:pPr/>
              <a:t>4</a:t>
            </a:fld>
            <a:endParaRPr lang="en-US"/>
          </a:p>
        </p:txBody>
      </p:sp>
      <p:graphicFrame>
        <p:nvGraphicFramePr>
          <p:cNvPr id="3" name="Content Placeholder 2"/>
          <p:cNvGraphicFramePr>
            <a:graphicFrameLocks noGrp="1"/>
          </p:cNvGraphicFramePr>
          <p:nvPr>
            <p:ph idx="1"/>
          </p:nvPr>
        </p:nvGraphicFramePr>
        <p:xfrm>
          <a:off x="304800" y="838200"/>
          <a:ext cx="8415454" cy="5467350"/>
        </p:xfrm>
        <a:graphic>
          <a:graphicData uri="http://schemas.openxmlformats.org/drawingml/2006/table">
            <a:tbl>
              <a:tblPr firstRow="1" bandRow="1">
                <a:tableStyleId>{5C22544A-7EE6-4342-B048-85BDC9FD1C3A}</a:tableStyleId>
              </a:tblPr>
              <a:tblGrid>
                <a:gridCol w="1328854">
                  <a:extLst>
                    <a:ext uri="{9D8B030D-6E8A-4147-A177-3AD203B41FA5}">
                      <a16:colId xmlns:a16="http://schemas.microsoft.com/office/drawing/2014/main" val="20000"/>
                    </a:ext>
                  </a:extLst>
                </a:gridCol>
                <a:gridCol w="6096000">
                  <a:extLst>
                    <a:ext uri="{9D8B030D-6E8A-4147-A177-3AD203B41FA5}">
                      <a16:colId xmlns:a16="http://schemas.microsoft.com/office/drawing/2014/main" val="20001"/>
                    </a:ext>
                  </a:extLst>
                </a:gridCol>
                <a:gridCol w="990600">
                  <a:extLst>
                    <a:ext uri="{9D8B030D-6E8A-4147-A177-3AD203B41FA5}">
                      <a16:colId xmlns:a16="http://schemas.microsoft.com/office/drawing/2014/main" val="20002"/>
                    </a:ext>
                  </a:extLst>
                </a:gridCol>
              </a:tblGrid>
              <a:tr h="152400">
                <a:tc>
                  <a:txBody>
                    <a:bodyPr/>
                    <a:lstStyle/>
                    <a:p>
                      <a:pPr algn="ctr"/>
                      <a:endParaRPr lang="en-US" sz="1300"/>
                    </a:p>
                  </a:txBody>
                  <a:tcPr/>
                </a:tc>
                <a:tc>
                  <a:txBody>
                    <a:bodyPr/>
                    <a:lstStyle/>
                    <a:p>
                      <a:pPr algn="ctr"/>
                      <a:endParaRPr lang="en-US" sz="1300"/>
                    </a:p>
                  </a:txBody>
                  <a:tcPr/>
                </a:tc>
                <a:tc>
                  <a:txBody>
                    <a:bodyPr/>
                    <a:lstStyle/>
                    <a:p>
                      <a:pPr algn="ctr"/>
                      <a:r>
                        <a:rPr lang="en-US" sz="1000"/>
                        <a:t>Anticipated Start</a:t>
                      </a:r>
                    </a:p>
                  </a:txBody>
                  <a:tcPr/>
                </a:tc>
                <a:extLst>
                  <a:ext uri="{0D108BD9-81ED-4DB2-BD59-A6C34878D82A}">
                    <a16:rowId xmlns:a16="http://schemas.microsoft.com/office/drawing/2014/main" val="10000"/>
                  </a:ext>
                </a:extLst>
              </a:tr>
              <a:tr h="344561">
                <a:tc>
                  <a:txBody>
                    <a:bodyPr/>
                    <a:lstStyle/>
                    <a:p>
                      <a:r>
                        <a:rPr lang="en-US" sz="1000" b="0">
                          <a:solidFill>
                            <a:schemeClr val="tx1"/>
                          </a:solidFill>
                          <a:latin typeface="+mn-lt"/>
                        </a:rPr>
                        <a:t>Directive #1 – Registration and market segment</a:t>
                      </a:r>
                    </a:p>
                  </a:txBody>
                  <a:tcPr>
                    <a:solidFill>
                      <a:srgbClr val="CBE3EB"/>
                    </a:solidFill>
                  </a:tcPr>
                </a:tc>
                <a:tc>
                  <a:txBody>
                    <a:bodyPr/>
                    <a:lstStyle/>
                    <a:p>
                      <a:pPr marL="0" marR="0">
                        <a:spcBef>
                          <a:spcPts val="0"/>
                        </a:spcBef>
                        <a:spcAft>
                          <a:spcPts val="0"/>
                        </a:spcAft>
                      </a:pPr>
                      <a:r>
                        <a:rPr lang="en-US" sz="1000">
                          <a:effectLst/>
                          <a:latin typeface="+mn-lt"/>
                        </a:rPr>
                        <a:t>ERCOT shall (a) determine the appropriate market participation category for Southern Cross Transmission LLC and for any other entity associated with the Southern Cross DC tie for which a new market participant category may be appropriate (creating new ones if necessary), (b) implement the modifications to the standard-form market-participant agreement and its protocols, bylaws, operating guides, and systems required for Southern Cross Transmission's participation and any other entity’s participation, and (c) determine the appropriate market segment for Southern Cross Transmission and any other entity.</a:t>
                      </a:r>
                      <a:endParaRPr lang="en-US" sz="1000">
                        <a:effectLst/>
                        <a:latin typeface="+mn-lt"/>
                        <a:ea typeface="Times New Roman" panose="02020603050405020304" pitchFamily="18" charset="0"/>
                      </a:endParaRPr>
                    </a:p>
                  </a:txBody>
                  <a:tcPr>
                    <a:solidFill>
                      <a:srgbClr val="CBE3EB"/>
                    </a:solidFill>
                  </a:tcPr>
                </a:tc>
                <a:tc>
                  <a:txBody>
                    <a:bodyPr/>
                    <a:lstStyle/>
                    <a:p>
                      <a:pPr marL="0" marR="0">
                        <a:spcBef>
                          <a:spcPts val="0"/>
                        </a:spcBef>
                        <a:spcAft>
                          <a:spcPts val="0"/>
                        </a:spcAft>
                      </a:pPr>
                      <a:endParaRPr lang="en-US" sz="1000">
                        <a:effectLst/>
                        <a:latin typeface="+mn-lt"/>
                        <a:ea typeface="Times New Roman" panose="02020603050405020304" pitchFamily="18" charset="0"/>
                      </a:endParaRPr>
                    </a:p>
                  </a:txBody>
                  <a:tcPr>
                    <a:solidFill>
                      <a:srgbClr val="CBE3EB"/>
                    </a:solidFill>
                  </a:tcPr>
                </a:tc>
                <a:extLst>
                  <a:ext uri="{0D108BD9-81ED-4DB2-BD59-A6C34878D82A}">
                    <a16:rowId xmlns:a16="http://schemas.microsoft.com/office/drawing/2014/main" val="4164978374"/>
                  </a:ext>
                </a:extLst>
              </a:tr>
              <a:tr h="344561">
                <a:tc>
                  <a:txBody>
                    <a:bodyPr/>
                    <a:lstStyle/>
                    <a:p>
                      <a:r>
                        <a:rPr lang="en-US" sz="1000">
                          <a:solidFill>
                            <a:schemeClr val="tx1"/>
                          </a:solidFill>
                          <a:latin typeface="+mn-lt"/>
                        </a:rPr>
                        <a:t>Directive # 2 – Coordination agreement</a:t>
                      </a:r>
                    </a:p>
                  </a:txBody>
                  <a:tcPr/>
                </a:tc>
                <a:tc>
                  <a:txBody>
                    <a:bodyPr/>
                    <a:lstStyle/>
                    <a:p>
                      <a:pPr marL="0" marR="0">
                        <a:spcBef>
                          <a:spcPts val="0"/>
                        </a:spcBef>
                        <a:spcAft>
                          <a:spcPts val="0"/>
                        </a:spcAft>
                      </a:pPr>
                      <a:r>
                        <a:rPr lang="en-US" sz="1000">
                          <a:effectLst/>
                          <a:latin typeface="+mn-lt"/>
                        </a:rPr>
                        <a:t>ERCOT shall execute a coordination agreement or agreements with any necessary independent system operator, regional transmission organization, or reliability coordinator on the eastern end of the Southern Cross line.  ERCOT shall consult Southern Cross Transmission as needed during negotiations of such agreement(s) for technical input and guidance.</a:t>
                      </a:r>
                      <a:endParaRPr lang="en-US" sz="1000">
                        <a:effectLst/>
                        <a:latin typeface="+mn-lt"/>
                        <a:ea typeface="Times New Roman" panose="02020603050405020304" pitchFamily="18" charset="0"/>
                      </a:endParaRPr>
                    </a:p>
                  </a:txBody>
                  <a:tcPr/>
                </a:tc>
                <a:tc>
                  <a:txBody>
                    <a:bodyPr/>
                    <a:lstStyle/>
                    <a:p>
                      <a:pPr marL="0" marR="0">
                        <a:spcBef>
                          <a:spcPts val="0"/>
                        </a:spcBef>
                        <a:spcAft>
                          <a:spcPts val="0"/>
                        </a:spcAft>
                      </a:pPr>
                      <a:endParaRPr lang="en-US" sz="1000">
                        <a:effectLst/>
                        <a:latin typeface="+mn-lt"/>
                        <a:ea typeface="Times New Roman" panose="02020603050405020304" pitchFamily="18" charset="0"/>
                      </a:endParaRPr>
                    </a:p>
                  </a:txBody>
                  <a:tcPr/>
                </a:tc>
                <a:extLst>
                  <a:ext uri="{0D108BD9-81ED-4DB2-BD59-A6C34878D82A}">
                    <a16:rowId xmlns:a16="http://schemas.microsoft.com/office/drawing/2014/main" val="10004"/>
                  </a:ext>
                </a:extLst>
              </a:tr>
              <a:tr h="344561">
                <a:tc>
                  <a:txBody>
                    <a:bodyPr/>
                    <a:lstStyle/>
                    <a:p>
                      <a:pPr marL="0" marR="0">
                        <a:spcBef>
                          <a:spcPts val="0"/>
                        </a:spcBef>
                        <a:spcAft>
                          <a:spcPts val="0"/>
                        </a:spcAft>
                      </a:pPr>
                      <a:r>
                        <a:rPr lang="en-US" sz="1000">
                          <a:effectLst/>
                          <a:latin typeface="+mn-lt"/>
                        </a:rPr>
                        <a:t>Directive #3 -- Ramp rate restrictions</a:t>
                      </a:r>
                      <a:endParaRPr lang="en-US" sz="1000">
                        <a:effectLst/>
                        <a:latin typeface="+mn-lt"/>
                        <a:ea typeface="Times New Roman" panose="02020603050405020304" pitchFamily="18" charset="0"/>
                      </a:endParaRPr>
                    </a:p>
                  </a:txBody>
                  <a:tcPr/>
                </a:tc>
                <a:tc>
                  <a:txBody>
                    <a:bodyPr/>
                    <a:lstStyle/>
                    <a:p>
                      <a:r>
                        <a:rPr lang="en-US" sz="1000" kern="1200">
                          <a:solidFill>
                            <a:schemeClr val="dk1"/>
                          </a:solidFill>
                          <a:effectLst/>
                          <a:latin typeface="+mn-lt"/>
                          <a:ea typeface="+mn-ea"/>
                          <a:cs typeface="+mn-cs"/>
                        </a:rPr>
                        <a:t>ERCOT shall determine what ramp rate restrictions, if any, will be necessary to accommodate the interconnection of the Southern Cross DC tie and shall implement those restrictions and shall certify to the Commission when it has completed these actions</a:t>
                      </a:r>
                      <a:endParaRPr lang="en-US" sz="1000" u="none">
                        <a:solidFill>
                          <a:schemeClr val="tx1"/>
                        </a:solidFill>
                        <a:latin typeface="+mn-lt"/>
                      </a:endParaRPr>
                    </a:p>
                  </a:txBody>
                  <a:tcPr/>
                </a:tc>
                <a:tc>
                  <a:txBody>
                    <a:bodyPr/>
                    <a:lstStyle/>
                    <a:p>
                      <a:endParaRPr lang="en-US" sz="1000" u="none">
                        <a:solidFill>
                          <a:schemeClr val="tx1"/>
                        </a:solidFill>
                        <a:latin typeface="+mn-lt"/>
                      </a:endParaRPr>
                    </a:p>
                  </a:txBody>
                  <a:tcPr/>
                </a:tc>
                <a:extLst>
                  <a:ext uri="{0D108BD9-81ED-4DB2-BD59-A6C34878D82A}">
                    <a16:rowId xmlns:a16="http://schemas.microsoft.com/office/drawing/2014/main" val="10005"/>
                  </a:ext>
                </a:extLst>
              </a:tr>
              <a:tr h="344561">
                <a:tc>
                  <a:txBody>
                    <a:bodyPr/>
                    <a:lstStyle/>
                    <a:p>
                      <a:pPr marL="0" marR="0">
                        <a:spcBef>
                          <a:spcPts val="0"/>
                        </a:spcBef>
                        <a:spcAft>
                          <a:spcPts val="0"/>
                        </a:spcAft>
                      </a:pPr>
                      <a:r>
                        <a:rPr lang="en-US" sz="1000">
                          <a:effectLst/>
                          <a:latin typeface="+mn-lt"/>
                        </a:rPr>
                        <a:t>Directive #4 -- Outage coordination</a:t>
                      </a:r>
                      <a:endParaRPr lang="en-US" sz="1000">
                        <a:effectLst/>
                        <a:latin typeface="+mn-lt"/>
                        <a:ea typeface="Times New Roman" panose="02020603050405020304" pitchFamily="18" charset="0"/>
                      </a:endParaRPr>
                    </a:p>
                  </a:txBody>
                  <a:tcPr/>
                </a:tc>
                <a:tc>
                  <a:txBody>
                    <a:bodyPr/>
                    <a:lstStyle/>
                    <a:p>
                      <a:r>
                        <a:rPr lang="en-US" sz="1000" kern="1200">
                          <a:solidFill>
                            <a:schemeClr val="dk1"/>
                          </a:solidFill>
                          <a:effectLst/>
                          <a:latin typeface="+mn-lt"/>
                          <a:ea typeface="+mn-ea"/>
                          <a:cs typeface="+mn-cs"/>
                        </a:rPr>
                        <a:t>ERCOT shall develop and implement a methodology to reliably and cost-effectively coordinate outages following the interconnection of the Southern Cross DC tie and shall certify to the Commission when it has completed these actions.</a:t>
                      </a:r>
                      <a:endParaRPr lang="en-US" sz="1000" u="none">
                        <a:solidFill>
                          <a:schemeClr val="tx1"/>
                        </a:solidFill>
                        <a:latin typeface="+mn-lt"/>
                      </a:endParaRPr>
                    </a:p>
                  </a:txBody>
                  <a:tcPr/>
                </a:tc>
                <a:tc>
                  <a:txBody>
                    <a:bodyPr/>
                    <a:lstStyle/>
                    <a:p>
                      <a:endParaRPr lang="en-US" sz="1000" u="none">
                        <a:solidFill>
                          <a:schemeClr val="tx1"/>
                        </a:solidFill>
                        <a:latin typeface="+mn-lt"/>
                      </a:endParaRPr>
                    </a:p>
                  </a:txBody>
                  <a:tcPr/>
                </a:tc>
                <a:extLst>
                  <a:ext uri="{0D108BD9-81ED-4DB2-BD59-A6C34878D82A}">
                    <a16:rowId xmlns:a16="http://schemas.microsoft.com/office/drawing/2014/main" val="10006"/>
                  </a:ext>
                </a:extLst>
              </a:tr>
              <a:tr h="344561">
                <a:tc>
                  <a:txBody>
                    <a:bodyPr/>
                    <a:lstStyle/>
                    <a:p>
                      <a:r>
                        <a:rPr lang="en-US" sz="1000">
                          <a:solidFill>
                            <a:schemeClr val="tx1"/>
                          </a:solidFill>
                          <a:latin typeface="+mn-lt"/>
                        </a:rPr>
                        <a:t>Directive #5 - Planning model considerations</a:t>
                      </a:r>
                    </a:p>
                  </a:txBody>
                  <a:tcPr/>
                </a:tc>
                <a:tc>
                  <a:txBody>
                    <a:bodyPr/>
                    <a:lstStyle/>
                    <a:p>
                      <a:pPr marL="0" marR="0"/>
                      <a:r>
                        <a:rPr lang="en-US" sz="1000">
                          <a:effectLst/>
                          <a:latin typeface="+mn-lt"/>
                          <a:ea typeface="Times New Roman" panose="02020603050405020304" pitchFamily="18" charset="0"/>
                        </a:rPr>
                        <a:t>ERCOT shall study and determine how best to model the Southern Cross DC tie in its transmission planning cases, make any necessary revisions to its standards, guides, systems, and protocols as appropriate, and certify to the Commission when it has completed these actions. </a:t>
                      </a:r>
                    </a:p>
                  </a:txBody>
                  <a:tcPr marL="47625" marR="47625" marT="47625" marB="47625" anchor="ctr"/>
                </a:tc>
                <a:tc>
                  <a:txBody>
                    <a:bodyPr/>
                    <a:lstStyle/>
                    <a:p>
                      <a:pPr marL="0" marR="0"/>
                      <a:endParaRPr lang="en-US" sz="1000">
                        <a:effectLst/>
                        <a:latin typeface="+mn-lt"/>
                        <a:ea typeface="Times New Roman" panose="02020603050405020304" pitchFamily="18" charset="0"/>
                      </a:endParaRPr>
                    </a:p>
                  </a:txBody>
                  <a:tcPr marL="47625" marR="47625" marT="47625" marB="47625" anchor="ctr"/>
                </a:tc>
                <a:extLst>
                  <a:ext uri="{0D108BD9-81ED-4DB2-BD59-A6C34878D82A}">
                    <a16:rowId xmlns:a16="http://schemas.microsoft.com/office/drawing/2014/main" val="10001"/>
                  </a:ext>
                </a:extLst>
              </a:tr>
              <a:tr h="441757">
                <a:tc>
                  <a:txBody>
                    <a:bodyPr/>
                    <a:lstStyle/>
                    <a:p>
                      <a:r>
                        <a:rPr lang="en-US" sz="1000">
                          <a:solidFill>
                            <a:schemeClr val="tx1"/>
                          </a:solidFill>
                          <a:latin typeface="+mn-lt"/>
                        </a:rPr>
                        <a:t>Directive #6 - Planning studies</a:t>
                      </a:r>
                      <a:r>
                        <a:rPr lang="en-US" sz="1000" baseline="0">
                          <a:solidFill>
                            <a:schemeClr val="tx1"/>
                          </a:solidFill>
                          <a:latin typeface="+mn-lt"/>
                        </a:rPr>
                        <a:t> for transmission upgrades</a:t>
                      </a:r>
                      <a:endParaRPr lang="en-US" sz="1000">
                        <a:solidFill>
                          <a:schemeClr val="tx1"/>
                        </a:solidFill>
                        <a:latin typeface="+mn-lt"/>
                      </a:endParaRPr>
                    </a:p>
                  </a:txBody>
                  <a:tcPr/>
                </a:tc>
                <a:tc>
                  <a:txBody>
                    <a:bodyPr/>
                    <a:lstStyle/>
                    <a:p>
                      <a:pPr marL="0" marR="0"/>
                      <a:r>
                        <a:rPr lang="en-US" sz="1000">
                          <a:effectLst/>
                          <a:latin typeface="+mn-lt"/>
                          <a:ea typeface="Times New Roman" panose="02020603050405020304" pitchFamily="18" charset="0"/>
                        </a:rPr>
                        <a:t>ERCOT shall study and determine what transmission upgrades, if any, are necessary to manage congestion resulting from power flows over the Southern Cross DC tie, make any necessary revisions to its standards, guides, systems, and protocols as appropriate, and certify to the Commission when it has completed these actions. </a:t>
                      </a:r>
                    </a:p>
                  </a:txBody>
                  <a:tcPr marL="47625" marR="47625" marT="47625" marB="47625" anchor="ctr"/>
                </a:tc>
                <a:tc>
                  <a:txBody>
                    <a:bodyPr/>
                    <a:lstStyle/>
                    <a:p>
                      <a:pPr marL="0" marR="0"/>
                      <a:endParaRPr lang="en-US" sz="1000">
                        <a:effectLst/>
                        <a:latin typeface="+mn-lt"/>
                        <a:ea typeface="Times New Roman" panose="02020603050405020304" pitchFamily="18" charset="0"/>
                      </a:endParaRPr>
                    </a:p>
                  </a:txBody>
                  <a:tcPr marL="47625" marR="47625" marT="47625" marB="47625" anchor="ctr"/>
                </a:tc>
                <a:extLst>
                  <a:ext uri="{0D108BD9-81ED-4DB2-BD59-A6C34878D82A}">
                    <a16:rowId xmlns:a16="http://schemas.microsoft.com/office/drawing/2014/main" val="10002"/>
                  </a:ext>
                </a:extLst>
              </a:tr>
              <a:tr h="441757">
                <a:tc>
                  <a:txBody>
                    <a:bodyPr/>
                    <a:lstStyle/>
                    <a:p>
                      <a:r>
                        <a:rPr lang="en-US" sz="1000">
                          <a:solidFill>
                            <a:schemeClr val="tx1"/>
                          </a:solidFill>
                          <a:latin typeface="+mn-lt"/>
                        </a:rPr>
                        <a:t>Directive #7</a:t>
                      </a:r>
                      <a:r>
                        <a:rPr lang="en-US" sz="1000" baseline="0">
                          <a:solidFill>
                            <a:schemeClr val="tx1"/>
                          </a:solidFill>
                          <a:latin typeface="+mn-lt"/>
                        </a:rPr>
                        <a:t> </a:t>
                      </a:r>
                      <a:r>
                        <a:rPr lang="en-US" sz="1000">
                          <a:solidFill>
                            <a:schemeClr val="tx1"/>
                          </a:solidFill>
                          <a:latin typeface="+mn-lt"/>
                        </a:rPr>
                        <a:t>– Congestion management</a:t>
                      </a:r>
                    </a:p>
                  </a:txBody>
                  <a:tcPr/>
                </a:tc>
                <a:tc>
                  <a:txBody>
                    <a:bodyPr/>
                    <a:lstStyle/>
                    <a:p>
                      <a:pPr marL="0" marR="0"/>
                      <a:r>
                        <a:rPr lang="en-US" sz="1000">
                          <a:effectLst/>
                          <a:latin typeface="+mn-lt"/>
                          <a:ea typeface="Times New Roman" panose="02020603050405020304" pitchFamily="18" charset="0"/>
                        </a:rPr>
                        <a:t>ERCOT shall (a) study and determine whether some or all DC ties should be economically dispatched or whether implementing a congestion-management plan or special protection scheme would more reliably and cost-effectively manage congestion caused by DC tie flows, (b) implement any necessary revisions to its protocols, guides, standards, and systems as appropriate, and (c) certify to the Commission when it has completed these actions. </a:t>
                      </a:r>
                    </a:p>
                  </a:txBody>
                  <a:tcPr marL="47625" marR="47625" marT="47625" marB="47625" anchor="ctr"/>
                </a:tc>
                <a:tc>
                  <a:txBody>
                    <a:bodyPr/>
                    <a:lstStyle/>
                    <a:p>
                      <a:pPr marL="0" marR="0"/>
                      <a:endParaRPr lang="en-US" sz="1000">
                        <a:effectLst/>
                        <a:latin typeface="+mn-lt"/>
                        <a:ea typeface="Times New Roman" panose="02020603050405020304" pitchFamily="18" charset="0"/>
                      </a:endParaRPr>
                    </a:p>
                  </a:txBody>
                  <a:tcPr marL="47625" marR="47625" marT="47625" marB="47625" anchor="ctr"/>
                </a:tc>
                <a:extLst>
                  <a:ext uri="{0D108BD9-81ED-4DB2-BD59-A6C34878D82A}">
                    <a16:rowId xmlns:a16="http://schemas.microsoft.com/office/drawing/2014/main" val="10003"/>
                  </a:ext>
                </a:extLst>
              </a:tr>
            </a:tbl>
          </a:graphicData>
        </a:graphic>
      </p:graphicFrame>
      <p:sp>
        <p:nvSpPr>
          <p:cNvPr id="5" name="Flowchart: Terminator 4"/>
          <p:cNvSpPr/>
          <p:nvPr/>
        </p:nvSpPr>
        <p:spPr>
          <a:xfrm>
            <a:off x="7787269" y="1527048"/>
            <a:ext cx="823331" cy="301752"/>
          </a:xfrm>
          <a:prstGeom prst="flowChartTerminator">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a:t>Started</a:t>
            </a:r>
          </a:p>
        </p:txBody>
      </p:sp>
      <p:sp>
        <p:nvSpPr>
          <p:cNvPr id="6" name="Flowchart: Terminator 5"/>
          <p:cNvSpPr/>
          <p:nvPr/>
        </p:nvSpPr>
        <p:spPr>
          <a:xfrm>
            <a:off x="7787268" y="2547747"/>
            <a:ext cx="823331" cy="301752"/>
          </a:xfrm>
          <a:prstGeom prst="flowChartTerminator">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a:t>TBD</a:t>
            </a:r>
          </a:p>
        </p:txBody>
      </p:sp>
      <p:sp>
        <p:nvSpPr>
          <p:cNvPr id="13" name="Flowchart: Terminator 12"/>
          <p:cNvSpPr/>
          <p:nvPr/>
        </p:nvSpPr>
        <p:spPr>
          <a:xfrm>
            <a:off x="7787265" y="4905060"/>
            <a:ext cx="823331" cy="301752"/>
          </a:xfrm>
          <a:prstGeom prst="flowChartTerminator">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a:t>Started</a:t>
            </a:r>
          </a:p>
        </p:txBody>
      </p:sp>
      <p:sp>
        <p:nvSpPr>
          <p:cNvPr id="14" name="TextBox 13"/>
          <p:cNvSpPr txBox="1"/>
          <p:nvPr/>
        </p:nvSpPr>
        <p:spPr>
          <a:xfrm>
            <a:off x="4267200" y="6561138"/>
            <a:ext cx="873957" cy="276999"/>
          </a:xfrm>
          <a:prstGeom prst="rect">
            <a:avLst/>
          </a:prstGeom>
          <a:noFill/>
        </p:spPr>
        <p:txBody>
          <a:bodyPr wrap="none" rtlCol="0">
            <a:spAutoFit/>
          </a:bodyPr>
          <a:lstStyle/>
          <a:p>
            <a:r>
              <a:rPr lang="en-US" sz="1200" dirty="0">
                <a:solidFill>
                  <a:schemeClr val="tx1">
                    <a:lumMod val="50000"/>
                    <a:lumOff val="50000"/>
                  </a:schemeClr>
                </a:solidFill>
              </a:rPr>
              <a:t>April 2022</a:t>
            </a:r>
          </a:p>
        </p:txBody>
      </p:sp>
      <p:sp>
        <p:nvSpPr>
          <p:cNvPr id="17" name="Flowchart: Terminator 16"/>
          <p:cNvSpPr/>
          <p:nvPr/>
        </p:nvSpPr>
        <p:spPr>
          <a:xfrm>
            <a:off x="7787265" y="4315039"/>
            <a:ext cx="823331" cy="301752"/>
          </a:xfrm>
          <a:prstGeom prst="flowChartTerminator">
            <a:avLst/>
          </a:prstGeom>
          <a:solidFill>
            <a:schemeClr val="accent4">
              <a:lumMod val="75000"/>
              <a:lumOff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a:t>Complete</a:t>
            </a:r>
          </a:p>
        </p:txBody>
      </p:sp>
      <p:sp>
        <p:nvSpPr>
          <p:cNvPr id="18" name="Flowchart: Terminator 17"/>
          <p:cNvSpPr/>
          <p:nvPr/>
        </p:nvSpPr>
        <p:spPr>
          <a:xfrm>
            <a:off x="7787265" y="3765423"/>
            <a:ext cx="823331" cy="301752"/>
          </a:xfrm>
          <a:prstGeom prst="flowChartTerminator">
            <a:avLst/>
          </a:prstGeom>
          <a:solidFill>
            <a:schemeClr val="accent4">
              <a:lumMod val="75000"/>
              <a:lumOff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a:t>Complete</a:t>
            </a:r>
          </a:p>
        </p:txBody>
      </p:sp>
      <p:sp>
        <p:nvSpPr>
          <p:cNvPr id="19" name="Flowchart: Terminator 18">
            <a:extLst>
              <a:ext uri="{FF2B5EF4-FFF2-40B4-BE49-F238E27FC236}">
                <a16:creationId xmlns:a16="http://schemas.microsoft.com/office/drawing/2014/main" id="{801C988E-B2F7-411F-AB6D-B5208894A590}"/>
              </a:ext>
            </a:extLst>
          </p:cNvPr>
          <p:cNvSpPr/>
          <p:nvPr/>
        </p:nvSpPr>
        <p:spPr>
          <a:xfrm>
            <a:off x="7787264" y="5616966"/>
            <a:ext cx="823331" cy="301752"/>
          </a:xfrm>
          <a:prstGeom prst="flowChartTerminator">
            <a:avLst/>
          </a:prstGeom>
          <a:solidFill>
            <a:schemeClr val="accent4">
              <a:lumMod val="75000"/>
              <a:lumOff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a:t>Complete</a:t>
            </a:r>
          </a:p>
        </p:txBody>
      </p:sp>
      <p:sp>
        <p:nvSpPr>
          <p:cNvPr id="20" name="Flowchart: Terminator 19">
            <a:extLst>
              <a:ext uri="{FF2B5EF4-FFF2-40B4-BE49-F238E27FC236}">
                <a16:creationId xmlns:a16="http://schemas.microsoft.com/office/drawing/2014/main" id="{B5CC65BC-3958-4906-A6CD-3984CBCCB9A8}"/>
              </a:ext>
            </a:extLst>
          </p:cNvPr>
          <p:cNvSpPr/>
          <p:nvPr/>
        </p:nvSpPr>
        <p:spPr>
          <a:xfrm>
            <a:off x="7796350" y="3215807"/>
            <a:ext cx="823331" cy="301752"/>
          </a:xfrm>
          <a:prstGeom prst="flowChartTerminator">
            <a:avLst/>
          </a:prstGeom>
          <a:solidFill>
            <a:schemeClr val="accent4">
              <a:lumMod val="75000"/>
              <a:lumOff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a:t>Complete</a:t>
            </a:r>
          </a:p>
        </p:txBody>
      </p:sp>
    </p:spTree>
    <p:extLst>
      <p:ext uri="{BB962C8B-B14F-4D97-AF65-F5344CB8AC3E}">
        <p14:creationId xmlns:p14="http://schemas.microsoft.com/office/powerpoint/2010/main" val="16042672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000"/>
              <a:t>PUC Order 46304 Directives</a:t>
            </a:r>
          </a:p>
        </p:txBody>
      </p:sp>
      <p:sp>
        <p:nvSpPr>
          <p:cNvPr id="4" name="Slide Number Placeholder 3"/>
          <p:cNvSpPr>
            <a:spLocks noGrp="1"/>
          </p:cNvSpPr>
          <p:nvPr>
            <p:ph type="sldNum" sz="quarter" idx="4"/>
          </p:nvPr>
        </p:nvSpPr>
        <p:spPr/>
        <p:txBody>
          <a:bodyPr/>
          <a:lstStyle/>
          <a:p>
            <a:fld id="{1D93BD3E-1E9A-4970-A6F7-E7AC52762E0C}" type="slidenum">
              <a:rPr lang="en-US" smtClean="0"/>
              <a:pPr/>
              <a:t>5</a:t>
            </a:fld>
            <a:endParaRPr lang="en-US"/>
          </a:p>
        </p:txBody>
      </p:sp>
      <p:graphicFrame>
        <p:nvGraphicFramePr>
          <p:cNvPr id="3" name="Content Placeholder 2"/>
          <p:cNvGraphicFramePr>
            <a:graphicFrameLocks noGrp="1"/>
          </p:cNvGraphicFramePr>
          <p:nvPr>
            <p:ph idx="1"/>
          </p:nvPr>
        </p:nvGraphicFramePr>
        <p:xfrm>
          <a:off x="304800" y="838200"/>
          <a:ext cx="8415454" cy="5108804"/>
        </p:xfrm>
        <a:graphic>
          <a:graphicData uri="http://schemas.openxmlformats.org/drawingml/2006/table">
            <a:tbl>
              <a:tblPr firstRow="1" bandRow="1">
                <a:tableStyleId>{5C22544A-7EE6-4342-B048-85BDC9FD1C3A}</a:tableStyleId>
              </a:tblPr>
              <a:tblGrid>
                <a:gridCol w="1328854">
                  <a:extLst>
                    <a:ext uri="{9D8B030D-6E8A-4147-A177-3AD203B41FA5}">
                      <a16:colId xmlns:a16="http://schemas.microsoft.com/office/drawing/2014/main" val="20000"/>
                    </a:ext>
                  </a:extLst>
                </a:gridCol>
                <a:gridCol w="6096000">
                  <a:extLst>
                    <a:ext uri="{9D8B030D-6E8A-4147-A177-3AD203B41FA5}">
                      <a16:colId xmlns:a16="http://schemas.microsoft.com/office/drawing/2014/main" val="20001"/>
                    </a:ext>
                  </a:extLst>
                </a:gridCol>
                <a:gridCol w="990600">
                  <a:extLst>
                    <a:ext uri="{9D8B030D-6E8A-4147-A177-3AD203B41FA5}">
                      <a16:colId xmlns:a16="http://schemas.microsoft.com/office/drawing/2014/main" val="20002"/>
                    </a:ext>
                  </a:extLst>
                </a:gridCol>
              </a:tblGrid>
              <a:tr h="152400">
                <a:tc>
                  <a:txBody>
                    <a:bodyPr/>
                    <a:lstStyle/>
                    <a:p>
                      <a:pPr algn="ctr"/>
                      <a:endParaRPr lang="en-US" sz="1300"/>
                    </a:p>
                  </a:txBody>
                  <a:tcPr/>
                </a:tc>
                <a:tc>
                  <a:txBody>
                    <a:bodyPr/>
                    <a:lstStyle/>
                    <a:p>
                      <a:pPr algn="ctr"/>
                      <a:endParaRPr lang="en-US" sz="1300"/>
                    </a:p>
                  </a:txBody>
                  <a:tcPr/>
                </a:tc>
                <a:tc>
                  <a:txBody>
                    <a:bodyPr/>
                    <a:lstStyle/>
                    <a:p>
                      <a:pPr algn="ctr"/>
                      <a:r>
                        <a:rPr lang="en-US" sz="1000"/>
                        <a:t>Anticipated Start</a:t>
                      </a:r>
                    </a:p>
                  </a:txBody>
                  <a:tcPr/>
                </a:tc>
                <a:extLst>
                  <a:ext uri="{0D108BD9-81ED-4DB2-BD59-A6C34878D82A}">
                    <a16:rowId xmlns:a16="http://schemas.microsoft.com/office/drawing/2014/main" val="10000"/>
                  </a:ext>
                </a:extLst>
              </a:tr>
              <a:tr h="344561">
                <a:tc>
                  <a:txBody>
                    <a:bodyPr/>
                    <a:lstStyle/>
                    <a:p>
                      <a:r>
                        <a:rPr lang="en-US" sz="1000">
                          <a:solidFill>
                            <a:schemeClr val="tx1"/>
                          </a:solidFill>
                          <a:latin typeface="+mn-lt"/>
                        </a:rPr>
                        <a:t>Directive #8 -</a:t>
                      </a:r>
                      <a:r>
                        <a:rPr lang="en-US" sz="1000" baseline="0">
                          <a:solidFill>
                            <a:schemeClr val="tx1"/>
                          </a:solidFill>
                          <a:latin typeface="+mn-lt"/>
                        </a:rPr>
                        <a:t> Frequency response and voltage support</a:t>
                      </a:r>
                      <a:endParaRPr lang="en-US" sz="1000">
                        <a:solidFill>
                          <a:schemeClr val="tx1"/>
                        </a:solidFill>
                        <a:latin typeface="+mn-lt"/>
                      </a:endParaRPr>
                    </a:p>
                  </a:txBody>
                  <a:tcPr>
                    <a:solidFill>
                      <a:srgbClr val="CBE3EB"/>
                    </a:solidFill>
                  </a:tcPr>
                </a:tc>
                <a:tc>
                  <a:txBody>
                    <a:bodyPr/>
                    <a:lstStyle/>
                    <a:p>
                      <a:pPr marL="0" marR="0"/>
                      <a:r>
                        <a:rPr lang="en-US" sz="1000">
                          <a:effectLst/>
                          <a:latin typeface="+mn-lt"/>
                          <a:ea typeface="Times New Roman" panose="02020603050405020304" pitchFamily="18" charset="0"/>
                        </a:rPr>
                        <a:t>ERCOT shall (a) study and determine whether Southern Cross Transmission or any other entity scheduling flows across the Southern Cross DC tie should be required to provide or procure voltage support service or primary frequency response, or their technical equivalents, (b) implement any necessary revisions to its standards, guides, systems, and protocols, as appropriate, and (c) certify to the Commission when it has completed these actions.</a:t>
                      </a:r>
                    </a:p>
                  </a:txBody>
                  <a:tcPr marL="47625" marR="47625" marT="47625" marB="47625" anchor="ctr">
                    <a:solidFill>
                      <a:srgbClr val="CBE3EB"/>
                    </a:solidFill>
                  </a:tcPr>
                </a:tc>
                <a:tc>
                  <a:txBody>
                    <a:bodyPr/>
                    <a:lstStyle/>
                    <a:p>
                      <a:pPr marL="0" marR="0">
                        <a:spcBef>
                          <a:spcPts val="0"/>
                        </a:spcBef>
                        <a:spcAft>
                          <a:spcPts val="0"/>
                        </a:spcAft>
                      </a:pPr>
                      <a:endParaRPr lang="en-US" sz="1000">
                        <a:effectLst/>
                        <a:latin typeface="+mn-lt"/>
                        <a:ea typeface="Times New Roman" panose="02020603050405020304" pitchFamily="18" charset="0"/>
                      </a:endParaRPr>
                    </a:p>
                  </a:txBody>
                  <a:tcPr>
                    <a:solidFill>
                      <a:srgbClr val="CBE3EB"/>
                    </a:solidFill>
                  </a:tcPr>
                </a:tc>
                <a:extLst>
                  <a:ext uri="{0D108BD9-81ED-4DB2-BD59-A6C34878D82A}">
                    <a16:rowId xmlns:a16="http://schemas.microsoft.com/office/drawing/2014/main" val="4164978374"/>
                  </a:ext>
                </a:extLst>
              </a:tr>
              <a:tr h="344561">
                <a:tc>
                  <a:txBody>
                    <a:bodyPr/>
                    <a:lstStyle/>
                    <a:p>
                      <a:r>
                        <a:rPr lang="en-US" sz="1000">
                          <a:solidFill>
                            <a:schemeClr val="tx1"/>
                          </a:solidFill>
                          <a:latin typeface="+mn-lt"/>
                        </a:rPr>
                        <a:t>Directive #9 -</a:t>
                      </a:r>
                      <a:r>
                        <a:rPr lang="en-US" sz="1000" baseline="0">
                          <a:solidFill>
                            <a:schemeClr val="tx1"/>
                          </a:solidFill>
                          <a:latin typeface="+mn-lt"/>
                        </a:rPr>
                        <a:t> Ancillary services</a:t>
                      </a:r>
                      <a:endParaRPr lang="en-US" sz="1000">
                        <a:solidFill>
                          <a:schemeClr val="tx1"/>
                        </a:solidFill>
                        <a:latin typeface="+mn-lt"/>
                      </a:endParaRPr>
                    </a:p>
                  </a:txBody>
                  <a:tcPr/>
                </a:tc>
                <a:tc>
                  <a:txBody>
                    <a:bodyPr/>
                    <a:lstStyle/>
                    <a:p>
                      <a:pPr marL="0" marR="0"/>
                      <a:r>
                        <a:rPr lang="en-US" sz="1000">
                          <a:effectLst/>
                          <a:latin typeface="+mn-lt"/>
                          <a:ea typeface="Times New Roman" panose="02020603050405020304" pitchFamily="18" charset="0"/>
                        </a:rPr>
                        <a:t>ERCOT shall (a) evaluate what modifications to existing and additional ancillary services, if any, are necessary for the reliable interconnection of the Southern Cross DC tie, (b) implement any needed modifications to ancillary-services procurement, (c) recommend how the costs of such required ancillary services are to be allocated, and (d) certify to the Commission when it has completed these actions. </a:t>
                      </a:r>
                    </a:p>
                  </a:txBody>
                  <a:tcPr marL="47625" marR="47625" marT="47625" marB="47625" anchor="ctr"/>
                </a:tc>
                <a:tc>
                  <a:txBody>
                    <a:bodyPr/>
                    <a:lstStyle/>
                    <a:p>
                      <a:pPr marL="0" marR="0">
                        <a:spcBef>
                          <a:spcPts val="0"/>
                        </a:spcBef>
                        <a:spcAft>
                          <a:spcPts val="0"/>
                        </a:spcAft>
                      </a:pPr>
                      <a:endParaRPr lang="en-US" sz="1000">
                        <a:effectLst/>
                        <a:latin typeface="+mn-lt"/>
                        <a:ea typeface="Times New Roman" panose="02020603050405020304" pitchFamily="18" charset="0"/>
                      </a:endParaRPr>
                    </a:p>
                  </a:txBody>
                  <a:tcPr/>
                </a:tc>
                <a:extLst>
                  <a:ext uri="{0D108BD9-81ED-4DB2-BD59-A6C34878D82A}">
                    <a16:rowId xmlns:a16="http://schemas.microsoft.com/office/drawing/2014/main" val="10004"/>
                  </a:ext>
                </a:extLst>
              </a:tr>
              <a:tr h="344561">
                <a:tc>
                  <a:txBody>
                    <a:bodyPr/>
                    <a:lstStyle/>
                    <a:p>
                      <a:r>
                        <a:rPr lang="en-US" sz="1000" b="0">
                          <a:solidFill>
                            <a:schemeClr val="tx1"/>
                          </a:solidFill>
                          <a:latin typeface="+mn-lt"/>
                        </a:rPr>
                        <a:t>Directive #10 – Price formation under emergency conditions</a:t>
                      </a:r>
                    </a:p>
                  </a:txBody>
                  <a:tcPr/>
                </a:tc>
                <a:tc>
                  <a:txBody>
                    <a:bodyPr/>
                    <a:lstStyle/>
                    <a:p>
                      <a:pPr marL="0" marR="0">
                        <a:spcBef>
                          <a:spcPts val="0"/>
                        </a:spcBef>
                        <a:spcAft>
                          <a:spcPts val="0"/>
                        </a:spcAft>
                      </a:pPr>
                      <a:r>
                        <a:rPr lang="en-US" sz="1000">
                          <a:effectLst/>
                          <a:latin typeface="+mn-lt"/>
                          <a:ea typeface="Times New Roman" panose="02020603050405020304" pitchFamily="18" charset="0"/>
                        </a:rPr>
                        <a:t>ERCOT shall study price formation issues to determine whether, to avoid the flows over the DC ties adversely affecting price formation in the ERCOT wholesale market or otherwise causing outcomes inconsistent with a properly functioning energy market, any changes to pricing within the ERCOT market during emergencies are necessary.  ERCOT shall certify to the Commission when it has completed these actions. </a:t>
                      </a:r>
                    </a:p>
                  </a:txBody>
                  <a:tcPr marL="47625" marR="47625" marT="47625" marB="47625" anchor="ctr"/>
                </a:tc>
                <a:tc>
                  <a:txBody>
                    <a:bodyPr/>
                    <a:lstStyle/>
                    <a:p>
                      <a:endParaRPr lang="en-US" sz="1000" u="none">
                        <a:solidFill>
                          <a:schemeClr val="tx1"/>
                        </a:solidFill>
                        <a:latin typeface="+mn-lt"/>
                      </a:endParaRPr>
                    </a:p>
                  </a:txBody>
                  <a:tcPr/>
                </a:tc>
                <a:extLst>
                  <a:ext uri="{0D108BD9-81ED-4DB2-BD59-A6C34878D82A}">
                    <a16:rowId xmlns:a16="http://schemas.microsoft.com/office/drawing/2014/main" val="10005"/>
                  </a:ext>
                </a:extLst>
              </a:tr>
              <a:tr h="344561">
                <a:tc>
                  <a:txBody>
                    <a:bodyPr/>
                    <a:lstStyle/>
                    <a:p>
                      <a:pPr marL="0" marR="0">
                        <a:spcBef>
                          <a:spcPts val="0"/>
                        </a:spcBef>
                        <a:spcAft>
                          <a:spcPts val="0"/>
                        </a:spcAft>
                      </a:pPr>
                      <a:r>
                        <a:rPr lang="en-US" sz="1000">
                          <a:effectLst/>
                          <a:latin typeface="+mn-lt"/>
                        </a:rPr>
                        <a:t>Directive #11</a:t>
                      </a:r>
                      <a:endParaRPr lang="en-US" sz="1000">
                        <a:effectLst/>
                        <a:latin typeface="+mn-lt"/>
                        <a:ea typeface="Times New Roman" panose="02020603050405020304" pitchFamily="18" charset="0"/>
                      </a:endParaRPr>
                    </a:p>
                  </a:txBody>
                  <a:tcPr/>
                </a:tc>
                <a:tc>
                  <a:txBody>
                    <a:bodyPr/>
                    <a:lstStyle/>
                    <a:p>
                      <a:pPr marL="0" marR="0">
                        <a:spcBef>
                          <a:spcPts val="0"/>
                        </a:spcBef>
                        <a:spcAft>
                          <a:spcPts val="0"/>
                        </a:spcAft>
                      </a:pPr>
                      <a:r>
                        <a:rPr lang="en-US" sz="1000">
                          <a:effectLst/>
                          <a:latin typeface="+mn-lt"/>
                          <a:ea typeface="Times New Roman" panose="02020603050405020304" pitchFamily="18" charset="0"/>
                        </a:rPr>
                        <a:t>ERCOT shall study and recommend appropriate responsibility for, and allocation of, the costs identified in the Commission's final order in Docket No. 45624, including costs common to the ERCOT system and special costs that are specific to the Garland line and Southern Cross DC tie, and shall identify any existing protocols that need to be modified or new protocols that need to be created, or (if appropriate) any existing Commission rules that need to be modified or new rules that need to be enacted, to appropriately address those costs.</a:t>
                      </a:r>
                    </a:p>
                  </a:txBody>
                  <a:tcPr marL="47625" marR="47625" marT="47625" marB="47625" anchor="ctr"/>
                </a:tc>
                <a:tc>
                  <a:txBody>
                    <a:bodyPr/>
                    <a:lstStyle/>
                    <a:p>
                      <a:endParaRPr lang="en-US" sz="1000" u="none">
                        <a:solidFill>
                          <a:schemeClr val="tx1"/>
                        </a:solidFill>
                        <a:latin typeface="+mn-lt"/>
                      </a:endParaRPr>
                    </a:p>
                  </a:txBody>
                  <a:tcPr/>
                </a:tc>
                <a:extLst>
                  <a:ext uri="{0D108BD9-81ED-4DB2-BD59-A6C34878D82A}">
                    <a16:rowId xmlns:a16="http://schemas.microsoft.com/office/drawing/2014/main" val="10006"/>
                  </a:ext>
                </a:extLst>
              </a:tr>
              <a:tr h="344561">
                <a:tc>
                  <a:txBody>
                    <a:bodyPr/>
                    <a:lstStyle/>
                    <a:p>
                      <a:r>
                        <a:rPr lang="en-US" sz="1000">
                          <a:solidFill>
                            <a:schemeClr val="tx1"/>
                          </a:solidFill>
                          <a:latin typeface="+mn-lt"/>
                        </a:rPr>
                        <a:t>Directive #12</a:t>
                      </a:r>
                    </a:p>
                  </a:txBody>
                  <a:tcPr/>
                </a:tc>
                <a:tc>
                  <a:txBody>
                    <a:bodyPr/>
                    <a:lstStyle/>
                    <a:p>
                      <a:pPr marL="0" marR="0">
                        <a:spcBef>
                          <a:spcPts val="0"/>
                        </a:spcBef>
                        <a:spcAft>
                          <a:spcPts val="0"/>
                        </a:spcAft>
                      </a:pPr>
                      <a:r>
                        <a:rPr lang="en-US" sz="1000">
                          <a:effectLst/>
                          <a:latin typeface="+mn-lt"/>
                          <a:ea typeface="Times New Roman" panose="02020603050405020304" pitchFamily="18" charset="0"/>
                        </a:rPr>
                        <a:t>ERCOT shall study and determine for export-related costs whether the qualified scheduling entity should be assigned costs that ordinarily would ultimately be paid by the end-use customer. </a:t>
                      </a:r>
                    </a:p>
                  </a:txBody>
                  <a:tcPr marL="47625" marR="47625" marT="47625" marB="47625" anchor="ctr"/>
                </a:tc>
                <a:tc>
                  <a:txBody>
                    <a:bodyPr/>
                    <a:lstStyle/>
                    <a:p>
                      <a:pPr marL="0" marR="0"/>
                      <a:endParaRPr lang="en-US" sz="1000">
                        <a:effectLst/>
                        <a:latin typeface="+mn-lt"/>
                        <a:ea typeface="Times New Roman" panose="02020603050405020304" pitchFamily="18" charset="0"/>
                      </a:endParaRPr>
                    </a:p>
                  </a:txBody>
                  <a:tcPr marL="47625" marR="47625" marT="47625" marB="47625" anchor="ctr"/>
                </a:tc>
                <a:extLst>
                  <a:ext uri="{0D108BD9-81ED-4DB2-BD59-A6C34878D82A}">
                    <a16:rowId xmlns:a16="http://schemas.microsoft.com/office/drawing/2014/main" val="10001"/>
                  </a:ext>
                </a:extLst>
              </a:tr>
              <a:tr h="441757">
                <a:tc>
                  <a:txBody>
                    <a:bodyPr/>
                    <a:lstStyle/>
                    <a:p>
                      <a:r>
                        <a:rPr lang="en-US" sz="1000">
                          <a:solidFill>
                            <a:schemeClr val="tx1"/>
                          </a:solidFill>
                          <a:latin typeface="+mn-lt"/>
                        </a:rPr>
                        <a:t>Directive #13 – Status</a:t>
                      </a:r>
                      <a:r>
                        <a:rPr lang="en-US" sz="1000" baseline="0">
                          <a:solidFill>
                            <a:schemeClr val="tx1"/>
                          </a:solidFill>
                          <a:latin typeface="+mn-lt"/>
                        </a:rPr>
                        <a:t> Reporting</a:t>
                      </a:r>
                      <a:endParaRPr lang="en-US" sz="1000">
                        <a:solidFill>
                          <a:schemeClr val="tx1"/>
                        </a:solidFill>
                        <a:latin typeface="+mn-lt"/>
                      </a:endParaRPr>
                    </a:p>
                  </a:txBody>
                  <a:tcPr/>
                </a:tc>
                <a:tc>
                  <a:txBody>
                    <a:bodyPr/>
                    <a:lstStyle/>
                    <a:p>
                      <a:pPr marL="0" marR="0">
                        <a:spcBef>
                          <a:spcPts val="0"/>
                        </a:spcBef>
                        <a:spcAft>
                          <a:spcPts val="0"/>
                        </a:spcAft>
                      </a:pPr>
                      <a:r>
                        <a:rPr lang="en-US" sz="1000">
                          <a:effectLst/>
                          <a:latin typeface="+mn-lt"/>
                          <a:ea typeface="Times New Roman" panose="02020603050405020304" pitchFamily="18" charset="0"/>
                        </a:rPr>
                        <a:t>ERCOT shall periodically update the Commission regarding its progress in completing the above tasks. </a:t>
                      </a:r>
                    </a:p>
                  </a:txBody>
                  <a:tcPr marL="47625" marR="47625" marT="47625" marB="47625" anchor="ctr"/>
                </a:tc>
                <a:tc>
                  <a:txBody>
                    <a:bodyPr/>
                    <a:lstStyle/>
                    <a:p>
                      <a:pPr marL="0" marR="0"/>
                      <a:endParaRPr lang="en-US" sz="1000">
                        <a:effectLst/>
                        <a:latin typeface="+mn-lt"/>
                        <a:ea typeface="Times New Roman" panose="02020603050405020304" pitchFamily="18" charset="0"/>
                      </a:endParaRPr>
                    </a:p>
                  </a:txBody>
                  <a:tcPr marL="47625" marR="47625" marT="47625" marB="47625" anchor="ctr"/>
                </a:tc>
                <a:extLst>
                  <a:ext uri="{0D108BD9-81ED-4DB2-BD59-A6C34878D82A}">
                    <a16:rowId xmlns:a16="http://schemas.microsoft.com/office/drawing/2014/main" val="10002"/>
                  </a:ext>
                </a:extLst>
              </a:tr>
              <a:tr h="441757">
                <a:tc>
                  <a:txBody>
                    <a:bodyPr/>
                    <a:lstStyle/>
                    <a:p>
                      <a:r>
                        <a:rPr lang="en-US" sz="1000">
                          <a:solidFill>
                            <a:schemeClr val="tx1"/>
                          </a:solidFill>
                          <a:latin typeface="+mn-lt"/>
                        </a:rPr>
                        <a:t>Directive #14 – Status</a:t>
                      </a:r>
                      <a:r>
                        <a:rPr lang="en-US" sz="1000" baseline="0">
                          <a:solidFill>
                            <a:schemeClr val="tx1"/>
                          </a:solidFill>
                          <a:latin typeface="+mn-lt"/>
                        </a:rPr>
                        <a:t> Reporting</a:t>
                      </a:r>
                      <a:endParaRPr lang="en-US" sz="1000">
                        <a:solidFill>
                          <a:schemeClr val="tx1"/>
                        </a:solidFill>
                        <a:latin typeface="+mn-lt"/>
                      </a:endParaRPr>
                    </a:p>
                  </a:txBody>
                  <a:tcPr/>
                </a:tc>
                <a:tc>
                  <a:txBody>
                    <a:bodyPr/>
                    <a:lstStyle/>
                    <a:p>
                      <a:pPr marL="0" marR="0">
                        <a:spcBef>
                          <a:spcPts val="0"/>
                        </a:spcBef>
                        <a:spcAft>
                          <a:spcPts val="0"/>
                        </a:spcAft>
                      </a:pPr>
                      <a:r>
                        <a:rPr lang="en-US" sz="1000">
                          <a:effectLst/>
                          <a:latin typeface="+mn-lt"/>
                          <a:ea typeface="Times New Roman" panose="02020603050405020304" pitchFamily="18" charset="0"/>
                        </a:rPr>
                        <a:t>ERCOT shall, as soon as practicable, notify the Commission of reasonable completion dates for the above tasks and shall report any changes to those completion dates as changes become known.</a:t>
                      </a:r>
                    </a:p>
                  </a:txBody>
                  <a:tcPr marL="47625" marR="47625" marT="47625" marB="47625" anchor="ctr"/>
                </a:tc>
                <a:tc>
                  <a:txBody>
                    <a:bodyPr/>
                    <a:lstStyle/>
                    <a:p>
                      <a:pPr marL="0" marR="0"/>
                      <a:endParaRPr lang="en-US" sz="1000">
                        <a:effectLst/>
                        <a:latin typeface="+mn-lt"/>
                        <a:ea typeface="Times New Roman" panose="02020603050405020304" pitchFamily="18" charset="0"/>
                      </a:endParaRPr>
                    </a:p>
                  </a:txBody>
                  <a:tcPr marL="47625" marR="47625" marT="47625" marB="47625" anchor="ctr"/>
                </a:tc>
                <a:extLst>
                  <a:ext uri="{0D108BD9-81ED-4DB2-BD59-A6C34878D82A}">
                    <a16:rowId xmlns:a16="http://schemas.microsoft.com/office/drawing/2014/main" val="10003"/>
                  </a:ext>
                </a:extLst>
              </a:tr>
            </a:tbl>
          </a:graphicData>
        </a:graphic>
      </p:graphicFrame>
      <p:sp>
        <p:nvSpPr>
          <p:cNvPr id="5" name="Flowchart: Terminator 4"/>
          <p:cNvSpPr/>
          <p:nvPr/>
        </p:nvSpPr>
        <p:spPr>
          <a:xfrm>
            <a:off x="7787269" y="1527048"/>
            <a:ext cx="823331" cy="301752"/>
          </a:xfrm>
          <a:prstGeom prst="flowChartTerminator">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a:t>Started</a:t>
            </a:r>
          </a:p>
        </p:txBody>
      </p:sp>
      <p:sp>
        <p:nvSpPr>
          <p:cNvPr id="8" name="Flowchart: Terminator 7"/>
          <p:cNvSpPr/>
          <p:nvPr/>
        </p:nvSpPr>
        <p:spPr>
          <a:xfrm>
            <a:off x="7787265" y="4019121"/>
            <a:ext cx="823331" cy="301752"/>
          </a:xfrm>
          <a:prstGeom prst="flowChartTerminator">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a:t>TBD</a:t>
            </a:r>
          </a:p>
        </p:txBody>
      </p:sp>
      <p:sp>
        <p:nvSpPr>
          <p:cNvPr id="11" name="Flowchart: Terminator 10"/>
          <p:cNvSpPr/>
          <p:nvPr/>
        </p:nvSpPr>
        <p:spPr>
          <a:xfrm>
            <a:off x="7787264" y="5158885"/>
            <a:ext cx="823331" cy="301752"/>
          </a:xfrm>
          <a:prstGeom prst="flowChartTerminator">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a:t>Ongoing</a:t>
            </a:r>
          </a:p>
        </p:txBody>
      </p:sp>
      <p:sp>
        <p:nvSpPr>
          <p:cNvPr id="13" name="Flowchart: Terminator 12"/>
          <p:cNvSpPr/>
          <p:nvPr/>
        </p:nvSpPr>
        <p:spPr>
          <a:xfrm>
            <a:off x="7787266" y="3074181"/>
            <a:ext cx="823331" cy="301752"/>
          </a:xfrm>
          <a:prstGeom prst="flowChartTerminator">
            <a:avLst/>
          </a:prstGeom>
          <a:solidFill>
            <a:schemeClr val="accent4">
              <a:lumMod val="75000"/>
              <a:lumOff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a:t>Complete</a:t>
            </a:r>
          </a:p>
        </p:txBody>
      </p:sp>
      <p:sp>
        <p:nvSpPr>
          <p:cNvPr id="14" name="Flowchart: Terminator 13"/>
          <p:cNvSpPr/>
          <p:nvPr/>
        </p:nvSpPr>
        <p:spPr>
          <a:xfrm>
            <a:off x="7787264" y="4705681"/>
            <a:ext cx="823331" cy="301752"/>
          </a:xfrm>
          <a:prstGeom prst="flowChartTerminator">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a:t>TBD</a:t>
            </a:r>
          </a:p>
        </p:txBody>
      </p:sp>
      <p:sp>
        <p:nvSpPr>
          <p:cNvPr id="16" name="Flowchart: Terminator 15"/>
          <p:cNvSpPr/>
          <p:nvPr/>
        </p:nvSpPr>
        <p:spPr>
          <a:xfrm>
            <a:off x="7787263" y="5572057"/>
            <a:ext cx="823331" cy="301752"/>
          </a:xfrm>
          <a:prstGeom prst="flowChartTerminator">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a:t>Ongoing</a:t>
            </a:r>
          </a:p>
        </p:txBody>
      </p:sp>
      <p:sp>
        <p:nvSpPr>
          <p:cNvPr id="17" name="TextBox 16"/>
          <p:cNvSpPr txBox="1"/>
          <p:nvPr/>
        </p:nvSpPr>
        <p:spPr>
          <a:xfrm>
            <a:off x="4267200" y="6561138"/>
            <a:ext cx="873957" cy="276999"/>
          </a:xfrm>
          <a:prstGeom prst="rect">
            <a:avLst/>
          </a:prstGeom>
          <a:noFill/>
        </p:spPr>
        <p:txBody>
          <a:bodyPr wrap="none" rtlCol="0">
            <a:spAutoFit/>
          </a:bodyPr>
          <a:lstStyle/>
          <a:p>
            <a:r>
              <a:rPr lang="en-US" sz="1200" dirty="0">
                <a:solidFill>
                  <a:schemeClr val="tx1">
                    <a:lumMod val="50000"/>
                    <a:lumOff val="50000"/>
                  </a:schemeClr>
                </a:solidFill>
              </a:rPr>
              <a:t>April 2022</a:t>
            </a:r>
          </a:p>
        </p:txBody>
      </p:sp>
      <p:sp>
        <p:nvSpPr>
          <p:cNvPr id="15" name="Flowchart: Terminator 14">
            <a:extLst>
              <a:ext uri="{FF2B5EF4-FFF2-40B4-BE49-F238E27FC236}">
                <a16:creationId xmlns:a16="http://schemas.microsoft.com/office/drawing/2014/main" id="{EFD3CFAA-5419-4A13-99F8-3DF3D1C1ED9B}"/>
              </a:ext>
            </a:extLst>
          </p:cNvPr>
          <p:cNvSpPr/>
          <p:nvPr/>
        </p:nvSpPr>
        <p:spPr>
          <a:xfrm>
            <a:off x="7812663" y="2312793"/>
            <a:ext cx="823331" cy="301752"/>
          </a:xfrm>
          <a:prstGeom prst="flowChartTerminator">
            <a:avLst/>
          </a:prstGeom>
          <a:solidFill>
            <a:schemeClr val="accent4">
              <a:lumMod val="75000"/>
              <a:lumOff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a:t>Complete</a:t>
            </a:r>
          </a:p>
        </p:txBody>
      </p:sp>
    </p:spTree>
    <p:extLst>
      <p:ext uri="{BB962C8B-B14F-4D97-AF65-F5344CB8AC3E}">
        <p14:creationId xmlns:p14="http://schemas.microsoft.com/office/powerpoint/2010/main" val="529850315"/>
      </p:ext>
    </p:extLst>
  </p:cSld>
  <p:clrMapOvr>
    <a:masterClrMapping/>
  </p:clrMapOvr>
</p:sld>
</file>

<file path=ppt/theme/theme1.xml><?xml version="1.0" encoding="utf-8"?>
<a:theme xmlns:a="http://schemas.openxmlformats.org/drawingml/2006/main" name="1_Custom Design">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DE1FCA776AD4B44B81A57B059081B18" ma:contentTypeVersion="5" ma:contentTypeDescription="Create a new document." ma:contentTypeScope="" ma:versionID="bed094e75667f7f517e0d40c2009dbb1">
  <xsd:schema xmlns:xsd="http://www.w3.org/2001/XMLSchema" xmlns:xs="http://www.w3.org/2001/XMLSchema" xmlns:p="http://schemas.microsoft.com/office/2006/metadata/properties" xmlns:ns3="cab09d9c-5730-44ce-a74a-32ebb28ed15c" xmlns:ns4="e50c2e4a-fb1d-4161-81b9-5623c3f0c82b" targetNamespace="http://schemas.microsoft.com/office/2006/metadata/properties" ma:root="true" ma:fieldsID="30df89d0cb8a2b2322012fec37b7be54" ns3:_="" ns4:_="">
    <xsd:import namespace="cab09d9c-5730-44ce-a74a-32ebb28ed15c"/>
    <xsd:import namespace="e50c2e4a-fb1d-4161-81b9-5623c3f0c82b"/>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ab09d9c-5730-44ce-a74a-32ebb28ed15c"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50c2e4a-fb1d-4161-81b9-5623c3f0c82b"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8553527-7E1A-4EEE-BCC9-91DFAA5D1BE2}">
  <ds:schemaRefs>
    <ds:schemaRef ds:uri="cab09d9c-5730-44ce-a74a-32ebb28ed15c"/>
    <ds:schemaRef ds:uri="e50c2e4a-fb1d-4161-81b9-5623c3f0c82b"/>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C0E9AA12-8AF9-4AA6-90FE-24669859CDF3}">
  <ds:schemaRefs>
    <ds:schemaRef ds:uri="http://schemas.microsoft.com/office/2006/documentManagement/types"/>
    <ds:schemaRef ds:uri="http://purl.org/dc/dcmitype/"/>
    <ds:schemaRef ds:uri="e50c2e4a-fb1d-4161-81b9-5623c3f0c82b"/>
    <ds:schemaRef ds:uri="http://purl.org/dc/elements/1.1/"/>
    <ds:schemaRef ds:uri="cab09d9c-5730-44ce-a74a-32ebb28ed15c"/>
    <ds:schemaRef ds:uri="http://purl.org/dc/terms/"/>
    <ds:schemaRef ds:uri="http://schemas.microsoft.com/office/infopath/2007/PartnerControls"/>
    <ds:schemaRef ds:uri="http://schemas.openxmlformats.org/package/2006/metadata/core-properties"/>
    <ds:schemaRef ds:uri="http://schemas.microsoft.com/office/2006/metadata/properties"/>
    <ds:schemaRef ds:uri="http://www.w3.org/XML/1998/namespace"/>
  </ds:schemaRefs>
</ds:datastoreItem>
</file>

<file path=customXml/itemProps3.xml><?xml version="1.0" encoding="utf-8"?>
<ds:datastoreItem xmlns:ds="http://schemas.openxmlformats.org/officeDocument/2006/customXml" ds:itemID="{E4A68982-DD5D-44FD-B77F-4C531465FE5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5</TotalTime>
  <Words>1182</Words>
  <Application>Microsoft Office PowerPoint</Application>
  <PresentationFormat>On-screen Show (4:3)</PresentationFormat>
  <Paragraphs>98</Paragraphs>
  <Slides>5</Slides>
  <Notes>0</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5</vt:i4>
      </vt:variant>
    </vt:vector>
  </HeadingPairs>
  <TitlesOfParts>
    <vt:vector size="9" baseType="lpstr">
      <vt:lpstr>Arial</vt:lpstr>
      <vt:lpstr>Calibri</vt:lpstr>
      <vt:lpstr>1_Custom Design</vt:lpstr>
      <vt:lpstr>Office Theme</vt:lpstr>
      <vt:lpstr>PowerPoint Presentation</vt:lpstr>
      <vt:lpstr>ERCOT – Southern Cross Transmission Working Group Assignments Status Dashboard</vt:lpstr>
      <vt:lpstr>Appendix</vt:lpstr>
      <vt:lpstr>PUC Order 46304 Directives</vt:lpstr>
      <vt:lpstr>PUC Order 46304 Directives</vt:lpstr>
    </vt:vector>
  </TitlesOfParts>
  <Company>The Electric Reliability Council of Texas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Ayson, Janice</cp:lastModifiedBy>
  <cp:revision>6</cp:revision>
  <cp:lastPrinted>2018-12-20T17:29:53Z</cp:lastPrinted>
  <dcterms:created xsi:type="dcterms:W3CDTF">2016-01-21T15:20:31Z</dcterms:created>
  <dcterms:modified xsi:type="dcterms:W3CDTF">2022-04-01T13:28:06Z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0x0101009DE1FCA776AD4B44B81A57B059081B18</vt:lpwstr>
  </property>
</Properties>
</file>