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86" r:id="rId7"/>
    <p:sldId id="288" r:id="rId8"/>
    <p:sldId id="289" r:id="rId9"/>
    <p:sldId id="290"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ip" initials="SS" lastIdx="1" clrIdx="0">
    <p:extLst>
      <p:ext uri="{19B8F6BF-5375-455C-9EA6-DF929625EA0E}">
        <p15:presenceInfo xmlns:p15="http://schemas.microsoft.com/office/powerpoint/2012/main" userId="Sandip" providerId="None"/>
      </p:ext>
    </p:extLst>
  </p:cmAuthor>
  <p:cmAuthor id="2" name="Ayson, Janice" initials="AJ" lastIdx="2" clrIdx="1">
    <p:extLst>
      <p:ext uri="{19B8F6BF-5375-455C-9EA6-DF929625EA0E}">
        <p15:presenceInfo xmlns:p15="http://schemas.microsoft.com/office/powerpoint/2012/main" userId="S::Janice.Ayson@ercot.com::f2bb4e96-48b2-4079-a64c-325f474add9b" providerId="AD"/>
      </p:ext>
    </p:extLst>
  </p:cmAuthor>
  <p:cmAuthor id="3" name="Ragsdale, Kenneth" initials="RK" lastIdx="1" clrIdx="2">
    <p:extLst>
      <p:ext uri="{19B8F6BF-5375-455C-9EA6-DF929625EA0E}">
        <p15:presenceInfo xmlns:p15="http://schemas.microsoft.com/office/powerpoint/2012/main" userId="S::kenneth.ragsdale@ercot.com::d1bf57d2-decc-44c5-8949-ae28e3ed5ea3" providerId="AD"/>
      </p:ext>
    </p:extLst>
  </p:cmAuthor>
  <p:cmAuthor id="4" name="Kenneth Ragsdale" initials="KRR" lastIdx="1" clrIdx="3">
    <p:extLst>
      <p:ext uri="{19B8F6BF-5375-455C-9EA6-DF929625EA0E}">
        <p15:presenceInfo xmlns:p15="http://schemas.microsoft.com/office/powerpoint/2012/main" userId="Kenneth Ragsda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DAE3E0-1CC4-4F56-8558-3A8991C0B2F1}" v="1" dt="2022-04-01T13:26:51.0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0" d="100"/>
          <a:sy n="130" d="100"/>
        </p:scale>
        <p:origin x="996" y="11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t>March 2019</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lvl1pPr>
              <a:defRPr/>
            </a:lvl1pPr>
          </a:lstStyle>
          <a:p>
            <a:r>
              <a:rPr lang="en-US"/>
              <a:t>March 2019</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March 2019</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a:solidFill>
                  <a:schemeClr val="tx2"/>
                </a:solidFill>
              </a:rPr>
              <a:t>PUBLIC</a:t>
            </a:r>
            <a:endParaRPr lang="en-US" sz="1000" b="1">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5882"/>
          </a:xfrm>
          <a:prstGeom prst="rect">
            <a:avLst/>
          </a:prstGeom>
          <a:noFill/>
        </p:spPr>
        <p:txBody>
          <a:bodyPr wrap="square" rtlCol="0">
            <a:spAutoFit/>
          </a:bodyPr>
          <a:lstStyle/>
          <a:p>
            <a:r>
              <a:rPr lang="en-US" sz="2000" b="1"/>
              <a:t>ERCOT – Southern Cross Transmission</a:t>
            </a:r>
          </a:p>
          <a:p>
            <a:r>
              <a:rPr lang="en-US" sz="2000" b="1"/>
              <a:t>ROS/WMS Working Group Assignments</a:t>
            </a:r>
          </a:p>
          <a:p>
            <a:endParaRPr lang="en-US">
              <a:solidFill>
                <a:schemeClr val="tx2"/>
              </a:solidFill>
            </a:endParaRPr>
          </a:p>
          <a:p>
            <a:r>
              <a:rPr lang="en-US"/>
              <a:t>Janice Ayson</a:t>
            </a:r>
          </a:p>
          <a:p>
            <a:r>
              <a:rPr lang="en-US"/>
              <a:t>ERCOT</a:t>
            </a:r>
          </a:p>
          <a:p>
            <a:endParaRPr lang="en-US">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a:t>ERCOT – Southern Cross Transmission Working Group Assignments Status Dashboard</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982369601"/>
              </p:ext>
            </p:extLst>
          </p:nvPr>
        </p:nvGraphicFramePr>
        <p:xfrm>
          <a:off x="271346" y="990600"/>
          <a:ext cx="8534400" cy="5106523"/>
        </p:xfrm>
        <a:graphic>
          <a:graphicData uri="http://schemas.openxmlformats.org/drawingml/2006/table">
            <a:tbl>
              <a:tblPr firstRow="1" bandRow="1">
                <a:tableStyleId>{5C22544A-7EE6-4342-B048-85BDC9FD1C3A}</a:tableStyleId>
              </a:tblPr>
              <a:tblGrid>
                <a:gridCol w="2395654">
                  <a:extLst>
                    <a:ext uri="{9D8B030D-6E8A-4147-A177-3AD203B41FA5}">
                      <a16:colId xmlns:a16="http://schemas.microsoft.com/office/drawing/2014/main" val="20000"/>
                    </a:ext>
                  </a:extLst>
                </a:gridCol>
                <a:gridCol w="4495800">
                  <a:extLst>
                    <a:ext uri="{9D8B030D-6E8A-4147-A177-3AD203B41FA5}">
                      <a16:colId xmlns:a16="http://schemas.microsoft.com/office/drawing/2014/main" val="20001"/>
                    </a:ext>
                  </a:extLst>
                </a:gridCol>
                <a:gridCol w="1642946">
                  <a:extLst>
                    <a:ext uri="{9D8B030D-6E8A-4147-A177-3AD203B41FA5}">
                      <a16:colId xmlns:a16="http://schemas.microsoft.com/office/drawing/2014/main" val="20002"/>
                    </a:ext>
                  </a:extLst>
                </a:gridCol>
              </a:tblGrid>
              <a:tr h="286754">
                <a:tc>
                  <a:txBody>
                    <a:bodyPr/>
                    <a:lstStyle/>
                    <a:p>
                      <a:pPr algn="ctr"/>
                      <a:r>
                        <a:rPr lang="en-US" sz="1300"/>
                        <a:t>Directive</a:t>
                      </a:r>
                    </a:p>
                  </a:txBody>
                  <a:tcPr/>
                </a:tc>
                <a:tc>
                  <a:txBody>
                    <a:bodyPr/>
                    <a:lstStyle/>
                    <a:p>
                      <a:pPr algn="ctr"/>
                      <a:r>
                        <a:rPr lang="en-US" sz="1300"/>
                        <a:t>Status</a:t>
                      </a:r>
                    </a:p>
                  </a:txBody>
                  <a:tcPr/>
                </a:tc>
                <a:tc>
                  <a:txBody>
                    <a:bodyPr/>
                    <a:lstStyle/>
                    <a:p>
                      <a:pPr algn="ctr"/>
                      <a:r>
                        <a:rPr lang="en-US" sz="1300"/>
                        <a:t>Target Dates </a:t>
                      </a:r>
                    </a:p>
                  </a:txBody>
                  <a:tcPr/>
                </a:tc>
                <a:extLst>
                  <a:ext uri="{0D108BD9-81ED-4DB2-BD59-A6C34878D82A}">
                    <a16:rowId xmlns:a16="http://schemas.microsoft.com/office/drawing/2014/main" val="10000"/>
                  </a:ext>
                </a:extLst>
              </a:tr>
              <a:tr h="1041366">
                <a:tc>
                  <a:txBody>
                    <a:bodyPr/>
                    <a:lstStyle/>
                    <a:p>
                      <a:r>
                        <a:rPr lang="en-US" sz="1050" b="0">
                          <a:solidFill>
                            <a:schemeClr val="tx1"/>
                          </a:solidFill>
                        </a:rPr>
                        <a:t>Directive #1 – Registration and market segment</a:t>
                      </a:r>
                    </a:p>
                  </a:txBody>
                  <a:tcPr>
                    <a:solidFill>
                      <a:srgbClr val="CBE3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a:solidFill>
                            <a:schemeClr val="tx1"/>
                          </a:solidFill>
                        </a:rPr>
                        <a:t>NPRR857 and NOGRR177</a:t>
                      </a:r>
                      <a:r>
                        <a:rPr lang="en-US" sz="1050" baseline="0">
                          <a:solidFill>
                            <a:schemeClr val="tx1"/>
                          </a:solidFill>
                        </a:rPr>
                        <a:t> approved.  Language grey-boxed until implementation is complete. </a:t>
                      </a:r>
                      <a:r>
                        <a:rPr lang="en-US" sz="1050">
                          <a:solidFill>
                            <a:schemeClr val="tx1"/>
                          </a:solidFill>
                        </a:rPr>
                        <a:t>Target</a:t>
                      </a:r>
                      <a:r>
                        <a:rPr lang="en-US" sz="1050" baseline="0">
                          <a:solidFill>
                            <a:schemeClr val="tx1"/>
                          </a:solidFill>
                        </a:rPr>
                        <a:t>  implementation start and go-live dates are not yet determined.</a:t>
                      </a:r>
                      <a:endParaRPr lang="en-US" sz="1050">
                        <a:solidFill>
                          <a:schemeClr val="tx1"/>
                        </a:solidFill>
                      </a:endParaRPr>
                    </a:p>
                    <a:p>
                      <a:endParaRPr lang="en-US" sz="1050" b="0" baseline="0">
                        <a:solidFill>
                          <a:schemeClr val="tx1"/>
                        </a:solidFill>
                      </a:endParaRPr>
                    </a:p>
                    <a:p>
                      <a:r>
                        <a:rPr lang="en-US" sz="1050" b="0" baseline="0">
                          <a:solidFill>
                            <a:schemeClr val="tx1"/>
                          </a:solidFill>
                        </a:rPr>
                        <a:t>Proposed bylaw segment definition amendment withdrawn at this time.  Expected to reinitiate at a later date.</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a:solidFill>
                          <a:schemeClr val="tx1"/>
                        </a:solidFill>
                      </a:endParaRPr>
                    </a:p>
                    <a:p>
                      <a:endParaRPr lang="en-US" sz="1050" b="0" baseline="0">
                        <a:solidFill>
                          <a:schemeClr val="tx1"/>
                        </a:solidFill>
                      </a:endParaRPr>
                    </a:p>
                    <a:p>
                      <a:r>
                        <a:rPr lang="en-US" sz="1050" b="0" baseline="0">
                          <a:solidFill>
                            <a:schemeClr val="tx1"/>
                          </a:solidFill>
                        </a:rPr>
                        <a:t>No scheduled activity</a:t>
                      </a:r>
                    </a:p>
                  </a:txBody>
                  <a:tcPr>
                    <a:solidFill>
                      <a:srgbClr val="CBE3EB"/>
                    </a:solidFill>
                  </a:tcPr>
                </a:tc>
                <a:extLst>
                  <a:ext uri="{0D108BD9-81ED-4DB2-BD59-A6C34878D82A}">
                    <a16:rowId xmlns:a16="http://schemas.microsoft.com/office/drawing/2014/main" val="4164978374"/>
                  </a:ext>
                </a:extLst>
              </a:tr>
              <a:tr h="640080">
                <a:tc>
                  <a:txBody>
                    <a:bodyPr/>
                    <a:lstStyle/>
                    <a:p>
                      <a:r>
                        <a:rPr lang="en-US" sz="1050">
                          <a:solidFill>
                            <a:schemeClr val="tx1"/>
                          </a:solidFill>
                        </a:rPr>
                        <a:t>Directive #3 – Ramp rate limitations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a:solidFill>
                            <a:schemeClr val="tx1"/>
                          </a:solidFill>
                        </a:rPr>
                        <a:t>NPRR999 approved.  Language grey-boxed until implementation is complete.  Target implementation start and go-live dates are not yet determined.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0" baseline="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a:solidFill>
                            <a:schemeClr val="tx1"/>
                          </a:solidFill>
                        </a:rPr>
                        <a:t>No scheduled activity</a:t>
                      </a:r>
                    </a:p>
                    <a:p>
                      <a:endParaRPr lang="en-US" sz="1050" b="0" baseline="0">
                        <a:solidFill>
                          <a:schemeClr val="tx1"/>
                        </a:solidFill>
                      </a:endParaRPr>
                    </a:p>
                  </a:txBody>
                  <a:tcPr/>
                </a:tc>
                <a:extLst>
                  <a:ext uri="{0D108BD9-81ED-4DB2-BD59-A6C34878D82A}">
                    <a16:rowId xmlns:a16="http://schemas.microsoft.com/office/drawing/2014/main" val="2965161843"/>
                  </a:ext>
                </a:extLst>
              </a:tr>
              <a:tr h="1022203">
                <a:tc>
                  <a:txBody>
                    <a:bodyPr/>
                    <a:lstStyle/>
                    <a:p>
                      <a:r>
                        <a:rPr lang="en-US" sz="1050">
                          <a:solidFill>
                            <a:schemeClr val="tx1"/>
                          </a:solidFill>
                        </a:rPr>
                        <a:t>Directive #6 - Planning studies</a:t>
                      </a:r>
                      <a:r>
                        <a:rPr lang="en-US" sz="1050" baseline="0">
                          <a:solidFill>
                            <a:schemeClr val="tx1"/>
                          </a:solidFill>
                        </a:rPr>
                        <a:t> for transmission upgrades</a:t>
                      </a:r>
                      <a:endParaRPr lang="en-US" sz="105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a:solidFill>
                            <a:schemeClr val="dk1"/>
                          </a:solidFill>
                          <a:effectLst/>
                          <a:latin typeface="+mn-lt"/>
                          <a:ea typeface="+mn-ea"/>
                          <a:cs typeface="+mn-cs"/>
                        </a:rPr>
                        <a:t>Published addendum to study report on 9/17/2019.</a:t>
                      </a:r>
                      <a:endParaRPr lang="en-US" sz="105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Whitepaper reviewed at PLWG on 2/15/2022 and endorsed at ROS on 3/3/2022.</a:t>
                      </a:r>
                    </a:p>
                  </a:txBody>
                  <a:tcPr/>
                </a:tc>
                <a:tc>
                  <a:txBody>
                    <a:bodyPr/>
                    <a:lstStyle/>
                    <a:p>
                      <a:pPr algn="ctr"/>
                      <a:r>
                        <a:rPr lang="en-US" sz="1050" b="0" baseline="0" dirty="0">
                          <a:solidFill>
                            <a:schemeClr val="tx1"/>
                          </a:solidFill>
                        </a:rPr>
                        <a:t>Whitepaper:</a:t>
                      </a:r>
                    </a:p>
                    <a:p>
                      <a:pPr algn="ctr"/>
                      <a:r>
                        <a:rPr lang="en-US" sz="1050" b="0" baseline="0" dirty="0">
                          <a:solidFill>
                            <a:schemeClr val="tx1"/>
                          </a:solidFill>
                        </a:rPr>
                        <a:t>TAC on 4/13/2022,</a:t>
                      </a:r>
                    </a:p>
                    <a:p>
                      <a:pPr algn="ctr"/>
                      <a:r>
                        <a:rPr lang="en-US" sz="1050" b="0" baseline="0" dirty="0">
                          <a:solidFill>
                            <a:schemeClr val="tx1"/>
                          </a:solidFill>
                        </a:rPr>
                        <a:t>ERCOT Board 4/27/2022</a:t>
                      </a:r>
                    </a:p>
                  </a:txBody>
                  <a:tcPr anchor="ctr"/>
                </a:tc>
                <a:extLst>
                  <a:ext uri="{0D108BD9-81ED-4DB2-BD59-A6C34878D82A}">
                    <a16:rowId xmlns:a16="http://schemas.microsoft.com/office/drawing/2014/main" val="10002"/>
                  </a:ext>
                </a:extLst>
              </a:tr>
              <a:tr h="1022203">
                <a:tc>
                  <a:txBody>
                    <a:bodyPr/>
                    <a:lstStyle/>
                    <a:p>
                      <a:r>
                        <a:rPr lang="en-US" sz="1050">
                          <a:solidFill>
                            <a:schemeClr val="tx1"/>
                          </a:solidFill>
                        </a:rPr>
                        <a:t>Directive #8 -</a:t>
                      </a:r>
                      <a:r>
                        <a:rPr lang="en-US" sz="1050" baseline="0">
                          <a:solidFill>
                            <a:schemeClr val="tx1"/>
                          </a:solidFill>
                        </a:rPr>
                        <a:t> Frequency response and voltage support</a:t>
                      </a:r>
                      <a:endParaRPr lang="en-US" sz="105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Primary Frequency</a:t>
                      </a:r>
                      <a:r>
                        <a:rPr lang="en-US" sz="1050" baseline="0" dirty="0">
                          <a:solidFill>
                            <a:schemeClr val="tx1"/>
                          </a:solidFill>
                        </a:rPr>
                        <a:t> Response determination complete</a:t>
                      </a:r>
                      <a:r>
                        <a:rPr lang="en-US" sz="1050" dirty="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a:solidFill>
                            <a:schemeClr val="tx1"/>
                          </a:solidFill>
                        </a:rPr>
                        <a:t>Voltage</a:t>
                      </a:r>
                      <a:r>
                        <a:rPr lang="en-US" sz="1050" u="sng" baseline="0" dirty="0">
                          <a:solidFill>
                            <a:schemeClr val="tx1"/>
                          </a:solidFill>
                        </a:rPr>
                        <a:t> Support</a:t>
                      </a:r>
                      <a:r>
                        <a:rPr lang="en-US" sz="1050" u="sng" dirty="0">
                          <a:solidFill>
                            <a:schemeClr val="tx1"/>
                          </a:solidFill>
                        </a:rPr>
                        <a:t> (</a:t>
                      </a:r>
                      <a:r>
                        <a:rPr lang="en-US" sz="1050" u="none" dirty="0">
                          <a:solidFill>
                            <a:schemeClr val="tx1"/>
                          </a:solidFill>
                        </a:rPr>
                        <a:t>NPRR1098 and NOGRR234)</a:t>
                      </a:r>
                      <a:endParaRPr lang="en-US" sz="1050" u="sng"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NPRR and NOGRR approved at Board on 3/8/2022 and PUCT on 3/31/2022.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Whitepaper reviewed at  OWG on 2/17/2022 and endorsed at ROS on 3/3/2022.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algn="ctr"/>
                      <a:r>
                        <a:rPr lang="en-US" sz="1050" b="0" baseline="0" dirty="0">
                          <a:solidFill>
                            <a:schemeClr val="tx1"/>
                          </a:solidFill>
                        </a:rPr>
                        <a:t>Whitepaper:</a:t>
                      </a:r>
                    </a:p>
                    <a:p>
                      <a:pPr algn="ctr"/>
                      <a:r>
                        <a:rPr lang="en-US" sz="1050" b="0" baseline="0" dirty="0">
                          <a:solidFill>
                            <a:schemeClr val="tx1"/>
                          </a:solidFill>
                        </a:rPr>
                        <a:t>TAC on 4/13/2022,</a:t>
                      </a:r>
                    </a:p>
                    <a:p>
                      <a:pPr algn="ctr"/>
                      <a:r>
                        <a:rPr lang="en-US" sz="1050" b="0" baseline="0" dirty="0">
                          <a:solidFill>
                            <a:schemeClr val="tx1"/>
                          </a:solidFill>
                        </a:rPr>
                        <a:t>ERCOT Board 4/27/2022</a:t>
                      </a:r>
                    </a:p>
                  </a:txBody>
                  <a:tcPr/>
                </a:tc>
                <a:extLst>
                  <a:ext uri="{0D108BD9-81ED-4DB2-BD59-A6C34878D82A}">
                    <a16:rowId xmlns:a16="http://schemas.microsoft.com/office/drawing/2014/main" val="10005"/>
                  </a:ext>
                </a:extLst>
              </a:tr>
              <a:tr h="437475">
                <a:tc>
                  <a:txBody>
                    <a:bodyPr/>
                    <a:lstStyle/>
                    <a:p>
                      <a:r>
                        <a:rPr lang="en-US" sz="1050">
                          <a:solidFill>
                            <a:schemeClr val="tx1"/>
                          </a:solidFill>
                        </a:rPr>
                        <a:t>Directive #9 -</a:t>
                      </a:r>
                      <a:r>
                        <a:rPr lang="en-US" sz="1050" baseline="0">
                          <a:solidFill>
                            <a:schemeClr val="tx1"/>
                          </a:solidFill>
                        </a:rPr>
                        <a:t> Ancillary services</a:t>
                      </a:r>
                      <a:endParaRPr lang="en-US" sz="105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a:solidFill>
                            <a:schemeClr val="tx1"/>
                          </a:solidFill>
                        </a:rPr>
                        <a:t>Reported complete to PUCT on 9/10/2021.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0" baseline="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a:solidFill>
                            <a:schemeClr val="tx1"/>
                          </a:solidFill>
                        </a:rPr>
                        <a:t>NPRR1034 approved.  Language grey-boxed until implementation is complete. </a:t>
                      </a:r>
                      <a:r>
                        <a:rPr lang="en-US" sz="1050">
                          <a:solidFill>
                            <a:schemeClr val="tx1"/>
                          </a:solidFill>
                        </a:rPr>
                        <a:t>Target</a:t>
                      </a:r>
                      <a:r>
                        <a:rPr lang="en-US" sz="1050" baseline="0">
                          <a:solidFill>
                            <a:schemeClr val="tx1"/>
                          </a:solidFill>
                        </a:rPr>
                        <a:t>  implementation start and go-live dates are not yet determined.</a:t>
                      </a:r>
                      <a:endParaRPr lang="en-US" sz="1050" b="0" baseline="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a:solidFill>
                            <a:schemeClr val="tx1"/>
                          </a:solidFill>
                        </a:rPr>
                        <a:t>No scheduled activity</a:t>
                      </a:r>
                    </a:p>
                  </a:txBody>
                  <a:tcPr/>
                </a:tc>
                <a:extLst>
                  <a:ext uri="{0D108BD9-81ED-4DB2-BD59-A6C34878D82A}">
                    <a16:rowId xmlns:a16="http://schemas.microsoft.com/office/drawing/2014/main" val="10006"/>
                  </a:ext>
                </a:extLst>
              </a:tr>
            </a:tbl>
          </a:graphicData>
        </a:graphic>
      </p:graphicFrame>
      <p:sp>
        <p:nvSpPr>
          <p:cNvPr id="5" name="TextBox 4"/>
          <p:cNvSpPr txBox="1"/>
          <p:nvPr/>
        </p:nvSpPr>
        <p:spPr>
          <a:xfrm>
            <a:off x="4267200" y="6561138"/>
            <a:ext cx="873957" cy="276999"/>
          </a:xfrm>
          <a:prstGeom prst="rect">
            <a:avLst/>
          </a:prstGeom>
          <a:noFill/>
        </p:spPr>
        <p:txBody>
          <a:bodyPr wrap="none" rtlCol="0">
            <a:spAutoFit/>
          </a:bodyPr>
          <a:lstStyle/>
          <a:p>
            <a:r>
              <a:rPr lang="en-US" sz="1200" dirty="0">
                <a:solidFill>
                  <a:schemeClr val="tx1">
                    <a:lumMod val="50000"/>
                    <a:lumOff val="50000"/>
                  </a:schemeClr>
                </a:solidFill>
              </a:rPr>
              <a:t>April 2022</a:t>
            </a:r>
          </a:p>
        </p:txBody>
      </p:sp>
    </p:spTree>
    <p:extLst>
      <p:ext uri="{BB962C8B-B14F-4D97-AF65-F5344CB8AC3E}">
        <p14:creationId xmlns:p14="http://schemas.microsoft.com/office/powerpoint/2010/main" val="1135977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Appendix</a:t>
            </a:r>
          </a:p>
        </p:txBody>
      </p:sp>
      <p:sp>
        <p:nvSpPr>
          <p:cNvPr id="3" name="TextBox 2"/>
          <p:cNvSpPr txBox="1"/>
          <p:nvPr/>
        </p:nvSpPr>
        <p:spPr>
          <a:xfrm>
            <a:off x="4267200" y="6561138"/>
            <a:ext cx="873957" cy="276999"/>
          </a:xfrm>
          <a:prstGeom prst="rect">
            <a:avLst/>
          </a:prstGeom>
          <a:noFill/>
        </p:spPr>
        <p:txBody>
          <a:bodyPr wrap="none" rtlCol="0">
            <a:spAutoFit/>
          </a:bodyPr>
          <a:lstStyle/>
          <a:p>
            <a:r>
              <a:rPr lang="en-US" sz="1200" dirty="0">
                <a:solidFill>
                  <a:schemeClr val="tx1">
                    <a:lumMod val="50000"/>
                    <a:lumOff val="50000"/>
                  </a:schemeClr>
                </a:solidFill>
              </a:rPr>
              <a:t>April 2022</a:t>
            </a:r>
          </a:p>
        </p:txBody>
      </p:sp>
    </p:spTree>
    <p:extLst>
      <p:ext uri="{BB962C8B-B14F-4D97-AF65-F5344CB8AC3E}">
        <p14:creationId xmlns:p14="http://schemas.microsoft.com/office/powerpoint/2010/main" val="3739954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a:t>PUC Order 46304 Directives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3" name="Content Placeholder 2"/>
          <p:cNvGraphicFramePr>
            <a:graphicFrameLocks noGrp="1"/>
          </p:cNvGraphicFramePr>
          <p:nvPr>
            <p:ph idx="1"/>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tblGrid>
              <a:tr h="152400">
                <a:tc>
                  <a:txBody>
                    <a:bodyPr/>
                    <a:lstStyle/>
                    <a:p>
                      <a:pPr algn="ctr"/>
                      <a:endParaRPr lang="en-US" sz="1300"/>
                    </a:p>
                  </a:txBody>
                  <a:tcPr/>
                </a:tc>
                <a:tc>
                  <a:txBody>
                    <a:bodyPr/>
                    <a:lstStyle/>
                    <a:p>
                      <a:pPr algn="ctr"/>
                      <a:endParaRPr lang="en-US" sz="1300"/>
                    </a:p>
                  </a:txBody>
                  <a:tcPr/>
                </a:tc>
                <a:tc>
                  <a:txBody>
                    <a:bodyPr/>
                    <a:lstStyle/>
                    <a:p>
                      <a:pPr algn="ctr"/>
                      <a:r>
                        <a:rPr lang="en-US" sz="1000"/>
                        <a:t>Anticipated Start</a:t>
                      </a:r>
                    </a:p>
                  </a:txBody>
                  <a:tcPr/>
                </a:tc>
                <a:extLst>
                  <a:ext uri="{0D108BD9-81ED-4DB2-BD59-A6C34878D82A}">
                    <a16:rowId xmlns:a16="http://schemas.microsoft.com/office/drawing/2014/main" val="10000"/>
                  </a:ext>
                </a:extLst>
              </a:tr>
              <a:tr h="344561">
                <a:tc>
                  <a:txBody>
                    <a:bodyPr/>
                    <a:lstStyle/>
                    <a:p>
                      <a:r>
                        <a:rPr lang="en-US" sz="1000" b="0">
                          <a:solidFill>
                            <a:schemeClr val="tx1"/>
                          </a:solidFill>
                          <a:latin typeface="+mn-lt"/>
                        </a:rPr>
                        <a:t>Directive #1 – Registration and market segment</a:t>
                      </a:r>
                    </a:p>
                  </a:txBody>
                  <a:tcPr>
                    <a:solidFill>
                      <a:srgbClr val="CBE3EB"/>
                    </a:solidFill>
                  </a:tcPr>
                </a:tc>
                <a:tc>
                  <a:txBody>
                    <a:bodyPr/>
                    <a:lstStyle/>
                    <a:p>
                      <a:pPr marL="0" marR="0">
                        <a:spcBef>
                          <a:spcPts val="0"/>
                        </a:spcBef>
                        <a:spcAft>
                          <a:spcPts val="0"/>
                        </a:spcAft>
                      </a:pPr>
                      <a:r>
                        <a:rPr lang="en-US" sz="100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val="4164978374"/>
                  </a:ext>
                </a:extLst>
              </a:tr>
              <a:tr h="344561">
                <a:tc>
                  <a:txBody>
                    <a:bodyPr/>
                    <a:lstStyle/>
                    <a:p>
                      <a:r>
                        <a:rPr lang="en-US" sz="1000">
                          <a:solidFill>
                            <a:schemeClr val="tx1"/>
                          </a:solidFill>
                          <a:latin typeface="+mn-lt"/>
                        </a:rPr>
                        <a:t>Directive # 2 – Coordination agreement</a:t>
                      </a:r>
                    </a:p>
                  </a:txBody>
                  <a:tcPr/>
                </a:tc>
                <a:tc>
                  <a:txBody>
                    <a:bodyPr/>
                    <a:lstStyle/>
                    <a:p>
                      <a:pPr marL="0" marR="0">
                        <a:spcBef>
                          <a:spcPts val="0"/>
                        </a:spcBef>
                        <a:spcAft>
                          <a:spcPts val="0"/>
                        </a:spcAft>
                      </a:pPr>
                      <a:r>
                        <a:rPr lang="en-US" sz="100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extLst>
                  <a:ext uri="{0D108BD9-81ED-4DB2-BD59-A6C34878D82A}">
                    <a16:rowId xmlns:a16="http://schemas.microsoft.com/office/drawing/2014/main" val="10004"/>
                  </a:ext>
                </a:extLst>
              </a:tr>
              <a:tr h="344561">
                <a:tc>
                  <a:txBody>
                    <a:bodyPr/>
                    <a:lstStyle/>
                    <a:p>
                      <a:pPr marL="0" marR="0">
                        <a:spcBef>
                          <a:spcPts val="0"/>
                        </a:spcBef>
                        <a:spcAft>
                          <a:spcPts val="0"/>
                        </a:spcAft>
                      </a:pPr>
                      <a:r>
                        <a:rPr lang="en-US" sz="1000">
                          <a:effectLst/>
                          <a:latin typeface="+mn-lt"/>
                        </a:rPr>
                        <a:t>Directive #3 -- Ramp rate restrictions</a:t>
                      </a:r>
                      <a:endParaRPr lang="en-US" sz="1000">
                        <a:effectLst/>
                        <a:latin typeface="+mn-lt"/>
                        <a:ea typeface="Times New Roman" panose="02020603050405020304" pitchFamily="18" charset="0"/>
                      </a:endParaRPr>
                    </a:p>
                  </a:txBody>
                  <a:tcPr/>
                </a:tc>
                <a:tc>
                  <a:txBody>
                    <a:bodyPr/>
                    <a:lstStyle/>
                    <a:p>
                      <a:r>
                        <a:rPr lang="en-US" sz="1000" kern="120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a:solidFill>
                          <a:schemeClr val="tx1"/>
                        </a:solidFill>
                        <a:latin typeface="+mn-lt"/>
                      </a:endParaRPr>
                    </a:p>
                  </a:txBody>
                  <a:tcPr/>
                </a:tc>
                <a:tc>
                  <a:txBody>
                    <a:bodyPr/>
                    <a:lstStyle/>
                    <a:p>
                      <a:endParaRPr lang="en-US" sz="1000" u="none">
                        <a:solidFill>
                          <a:schemeClr val="tx1"/>
                        </a:solidFill>
                        <a:latin typeface="+mn-lt"/>
                      </a:endParaRPr>
                    </a:p>
                  </a:txBody>
                  <a:tcPr/>
                </a:tc>
                <a:extLst>
                  <a:ext uri="{0D108BD9-81ED-4DB2-BD59-A6C34878D82A}">
                    <a16:rowId xmlns:a16="http://schemas.microsoft.com/office/drawing/2014/main" val="10005"/>
                  </a:ext>
                </a:extLst>
              </a:tr>
              <a:tr h="344561">
                <a:tc>
                  <a:txBody>
                    <a:bodyPr/>
                    <a:lstStyle/>
                    <a:p>
                      <a:pPr marL="0" marR="0">
                        <a:spcBef>
                          <a:spcPts val="0"/>
                        </a:spcBef>
                        <a:spcAft>
                          <a:spcPts val="0"/>
                        </a:spcAft>
                      </a:pPr>
                      <a:r>
                        <a:rPr lang="en-US" sz="1000">
                          <a:effectLst/>
                          <a:latin typeface="+mn-lt"/>
                        </a:rPr>
                        <a:t>Directive #4 -- Outage coordination</a:t>
                      </a:r>
                      <a:endParaRPr lang="en-US" sz="1000">
                        <a:effectLst/>
                        <a:latin typeface="+mn-lt"/>
                        <a:ea typeface="Times New Roman" panose="02020603050405020304" pitchFamily="18" charset="0"/>
                      </a:endParaRPr>
                    </a:p>
                  </a:txBody>
                  <a:tcPr/>
                </a:tc>
                <a:tc>
                  <a:txBody>
                    <a:bodyPr/>
                    <a:lstStyle/>
                    <a:p>
                      <a:r>
                        <a:rPr lang="en-US" sz="1000" kern="120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a:solidFill>
                          <a:schemeClr val="tx1"/>
                        </a:solidFill>
                        <a:latin typeface="+mn-lt"/>
                      </a:endParaRPr>
                    </a:p>
                  </a:txBody>
                  <a:tcPr/>
                </a:tc>
                <a:tc>
                  <a:txBody>
                    <a:bodyPr/>
                    <a:lstStyle/>
                    <a:p>
                      <a:endParaRPr lang="en-US" sz="1000" u="none">
                        <a:solidFill>
                          <a:schemeClr val="tx1"/>
                        </a:solidFill>
                        <a:latin typeface="+mn-lt"/>
                      </a:endParaRPr>
                    </a:p>
                  </a:txBody>
                  <a:tcPr/>
                </a:tc>
                <a:extLst>
                  <a:ext uri="{0D108BD9-81ED-4DB2-BD59-A6C34878D82A}">
                    <a16:rowId xmlns:a16="http://schemas.microsoft.com/office/drawing/2014/main" val="10006"/>
                  </a:ext>
                </a:extLst>
              </a:tr>
              <a:tr h="344561">
                <a:tc>
                  <a:txBody>
                    <a:bodyPr/>
                    <a:lstStyle/>
                    <a:p>
                      <a:r>
                        <a:rPr lang="en-US" sz="1000">
                          <a:solidFill>
                            <a:schemeClr val="tx1"/>
                          </a:solidFill>
                          <a:latin typeface="+mn-lt"/>
                        </a:rPr>
                        <a:t>Directive #5 - Planning model considerations</a:t>
                      </a:r>
                    </a:p>
                  </a:txBody>
                  <a:tcPr/>
                </a:tc>
                <a:tc>
                  <a:txBody>
                    <a:bodyPr/>
                    <a:lstStyle/>
                    <a:p>
                      <a:pPr marL="0" marR="0"/>
                      <a:r>
                        <a:rPr lang="en-US" sz="100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1"/>
                  </a:ext>
                </a:extLst>
              </a:tr>
              <a:tr h="441757">
                <a:tc>
                  <a:txBody>
                    <a:bodyPr/>
                    <a:lstStyle/>
                    <a:p>
                      <a:r>
                        <a:rPr lang="en-US" sz="1000">
                          <a:solidFill>
                            <a:schemeClr val="tx1"/>
                          </a:solidFill>
                          <a:latin typeface="+mn-lt"/>
                        </a:rPr>
                        <a:t>Directive #6 - Planning studies</a:t>
                      </a:r>
                      <a:r>
                        <a:rPr lang="en-US" sz="1000" baseline="0">
                          <a:solidFill>
                            <a:schemeClr val="tx1"/>
                          </a:solidFill>
                          <a:latin typeface="+mn-lt"/>
                        </a:rPr>
                        <a:t> for transmission upgrades</a:t>
                      </a:r>
                      <a:endParaRPr lang="en-US" sz="1000">
                        <a:solidFill>
                          <a:schemeClr val="tx1"/>
                        </a:solidFill>
                        <a:latin typeface="+mn-lt"/>
                      </a:endParaRPr>
                    </a:p>
                  </a:txBody>
                  <a:tcPr/>
                </a:tc>
                <a:tc>
                  <a:txBody>
                    <a:bodyPr/>
                    <a:lstStyle/>
                    <a:p>
                      <a:pPr marL="0" marR="0"/>
                      <a:r>
                        <a:rPr lang="en-US" sz="100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2"/>
                  </a:ext>
                </a:extLst>
              </a:tr>
              <a:tr h="441757">
                <a:tc>
                  <a:txBody>
                    <a:bodyPr/>
                    <a:lstStyle/>
                    <a:p>
                      <a:r>
                        <a:rPr lang="en-US" sz="1000">
                          <a:solidFill>
                            <a:schemeClr val="tx1"/>
                          </a:solidFill>
                          <a:latin typeface="+mn-lt"/>
                        </a:rPr>
                        <a:t>Directive #7</a:t>
                      </a:r>
                      <a:r>
                        <a:rPr lang="en-US" sz="1000" baseline="0">
                          <a:solidFill>
                            <a:schemeClr val="tx1"/>
                          </a:solidFill>
                          <a:latin typeface="+mn-lt"/>
                        </a:rPr>
                        <a:t> </a:t>
                      </a:r>
                      <a:r>
                        <a:rPr lang="en-US" sz="1000">
                          <a:solidFill>
                            <a:schemeClr val="tx1"/>
                          </a:solidFill>
                          <a:latin typeface="+mn-lt"/>
                        </a:rPr>
                        <a:t>– Congestion management</a:t>
                      </a:r>
                    </a:p>
                  </a:txBody>
                  <a:tcPr/>
                </a:tc>
                <a:tc>
                  <a:txBody>
                    <a:bodyPr/>
                    <a:lstStyle/>
                    <a:p>
                      <a:pPr marL="0" marR="0"/>
                      <a:r>
                        <a:rPr lang="en-US" sz="100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t>Started</a:t>
            </a:r>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a:t>TBD</a:t>
            </a:r>
          </a:p>
        </p:txBody>
      </p:sp>
      <p:sp>
        <p:nvSpPr>
          <p:cNvPr id="13" name="Flowchart: Terminator 12"/>
          <p:cNvSpPr/>
          <p:nvPr/>
        </p:nvSpPr>
        <p:spPr>
          <a:xfrm>
            <a:off x="7787265" y="490506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t>Started</a:t>
            </a:r>
          </a:p>
        </p:txBody>
      </p:sp>
      <p:sp>
        <p:nvSpPr>
          <p:cNvPr id="14" name="TextBox 13"/>
          <p:cNvSpPr txBox="1"/>
          <p:nvPr/>
        </p:nvSpPr>
        <p:spPr>
          <a:xfrm>
            <a:off x="4267200" y="6561138"/>
            <a:ext cx="873957" cy="276999"/>
          </a:xfrm>
          <a:prstGeom prst="rect">
            <a:avLst/>
          </a:prstGeom>
          <a:noFill/>
        </p:spPr>
        <p:txBody>
          <a:bodyPr wrap="none" rtlCol="0">
            <a:spAutoFit/>
          </a:bodyPr>
          <a:lstStyle/>
          <a:p>
            <a:r>
              <a:rPr lang="en-US" sz="1200" dirty="0">
                <a:solidFill>
                  <a:schemeClr val="tx1">
                    <a:lumMod val="50000"/>
                    <a:lumOff val="50000"/>
                  </a:schemeClr>
                </a:solidFill>
              </a:rPr>
              <a:t>April 2022</a:t>
            </a:r>
          </a:p>
        </p:txBody>
      </p:sp>
      <p:sp>
        <p:nvSpPr>
          <p:cNvPr id="17" name="Flowchart: Terminator 16"/>
          <p:cNvSpPr/>
          <p:nvPr/>
        </p:nvSpPr>
        <p:spPr>
          <a:xfrm>
            <a:off x="7787265" y="4315039"/>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a:t>Complete</a:t>
            </a:r>
          </a:p>
        </p:txBody>
      </p:sp>
      <p:sp>
        <p:nvSpPr>
          <p:cNvPr id="18" name="Flowchart: Terminator 17"/>
          <p:cNvSpPr/>
          <p:nvPr/>
        </p:nvSpPr>
        <p:spPr>
          <a:xfrm>
            <a:off x="7787265" y="3765423"/>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a:t>Complete</a:t>
            </a:r>
          </a:p>
        </p:txBody>
      </p:sp>
      <p:sp>
        <p:nvSpPr>
          <p:cNvPr id="19" name="Flowchart: Terminator 18">
            <a:extLst>
              <a:ext uri="{FF2B5EF4-FFF2-40B4-BE49-F238E27FC236}">
                <a16:creationId xmlns:a16="http://schemas.microsoft.com/office/drawing/2014/main" id="{801C988E-B2F7-411F-AB6D-B5208894A590}"/>
              </a:ext>
            </a:extLst>
          </p:cNvPr>
          <p:cNvSpPr/>
          <p:nvPr/>
        </p:nvSpPr>
        <p:spPr>
          <a:xfrm>
            <a:off x="7787264" y="5616966"/>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a:t>Complete</a:t>
            </a:r>
          </a:p>
        </p:txBody>
      </p:sp>
      <p:sp>
        <p:nvSpPr>
          <p:cNvPr id="20" name="Flowchart: Terminator 19">
            <a:extLst>
              <a:ext uri="{FF2B5EF4-FFF2-40B4-BE49-F238E27FC236}">
                <a16:creationId xmlns:a16="http://schemas.microsoft.com/office/drawing/2014/main" id="{B5CC65BC-3958-4906-A6CD-3984CBCCB9A8}"/>
              </a:ext>
            </a:extLst>
          </p:cNvPr>
          <p:cNvSpPr/>
          <p:nvPr/>
        </p:nvSpPr>
        <p:spPr>
          <a:xfrm>
            <a:off x="7796350" y="3215807"/>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a:t>Complete</a:t>
            </a:r>
          </a:p>
        </p:txBody>
      </p:sp>
    </p:spTree>
    <p:extLst>
      <p:ext uri="{BB962C8B-B14F-4D97-AF65-F5344CB8AC3E}">
        <p14:creationId xmlns:p14="http://schemas.microsoft.com/office/powerpoint/2010/main" val="1604267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a:t>PUC Order 46304 Directives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3" name="Content Placeholder 2"/>
          <p:cNvGraphicFramePr>
            <a:graphicFrameLocks noGrp="1"/>
          </p:cNvGraphicFramePr>
          <p:nvPr>
            <p:ph idx="1"/>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tblGrid>
              <a:tr h="152400">
                <a:tc>
                  <a:txBody>
                    <a:bodyPr/>
                    <a:lstStyle/>
                    <a:p>
                      <a:pPr algn="ctr"/>
                      <a:endParaRPr lang="en-US" sz="1300"/>
                    </a:p>
                  </a:txBody>
                  <a:tcPr/>
                </a:tc>
                <a:tc>
                  <a:txBody>
                    <a:bodyPr/>
                    <a:lstStyle/>
                    <a:p>
                      <a:pPr algn="ctr"/>
                      <a:endParaRPr lang="en-US" sz="1300"/>
                    </a:p>
                  </a:txBody>
                  <a:tcPr/>
                </a:tc>
                <a:tc>
                  <a:txBody>
                    <a:bodyPr/>
                    <a:lstStyle/>
                    <a:p>
                      <a:pPr algn="ctr"/>
                      <a:r>
                        <a:rPr lang="en-US" sz="1000"/>
                        <a:t>Anticipated Start</a:t>
                      </a:r>
                    </a:p>
                  </a:txBody>
                  <a:tcPr/>
                </a:tc>
                <a:extLst>
                  <a:ext uri="{0D108BD9-81ED-4DB2-BD59-A6C34878D82A}">
                    <a16:rowId xmlns:a16="http://schemas.microsoft.com/office/drawing/2014/main" val="10000"/>
                  </a:ext>
                </a:extLst>
              </a:tr>
              <a:tr h="344561">
                <a:tc>
                  <a:txBody>
                    <a:bodyPr/>
                    <a:lstStyle/>
                    <a:p>
                      <a:r>
                        <a:rPr lang="en-US" sz="1000">
                          <a:solidFill>
                            <a:schemeClr val="tx1"/>
                          </a:solidFill>
                          <a:latin typeface="+mn-lt"/>
                        </a:rPr>
                        <a:t>Directive #8 -</a:t>
                      </a:r>
                      <a:r>
                        <a:rPr lang="en-US" sz="1000" baseline="0">
                          <a:solidFill>
                            <a:schemeClr val="tx1"/>
                          </a:solidFill>
                          <a:latin typeface="+mn-lt"/>
                        </a:rPr>
                        <a:t> Frequency response and voltage support</a:t>
                      </a:r>
                      <a:endParaRPr lang="en-US" sz="1000">
                        <a:solidFill>
                          <a:schemeClr val="tx1"/>
                        </a:solidFill>
                        <a:latin typeface="+mn-lt"/>
                      </a:endParaRPr>
                    </a:p>
                  </a:txBody>
                  <a:tcPr>
                    <a:solidFill>
                      <a:srgbClr val="CBE3EB"/>
                    </a:solidFill>
                  </a:tcPr>
                </a:tc>
                <a:tc>
                  <a:txBody>
                    <a:bodyPr/>
                    <a:lstStyle/>
                    <a:p>
                      <a:pPr marL="0" marR="0"/>
                      <a:r>
                        <a:rPr lang="en-US" sz="100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val="4164978374"/>
                  </a:ext>
                </a:extLst>
              </a:tr>
              <a:tr h="344561">
                <a:tc>
                  <a:txBody>
                    <a:bodyPr/>
                    <a:lstStyle/>
                    <a:p>
                      <a:r>
                        <a:rPr lang="en-US" sz="1000">
                          <a:solidFill>
                            <a:schemeClr val="tx1"/>
                          </a:solidFill>
                          <a:latin typeface="+mn-lt"/>
                        </a:rPr>
                        <a:t>Directive #9 -</a:t>
                      </a:r>
                      <a:r>
                        <a:rPr lang="en-US" sz="1000" baseline="0">
                          <a:solidFill>
                            <a:schemeClr val="tx1"/>
                          </a:solidFill>
                          <a:latin typeface="+mn-lt"/>
                        </a:rPr>
                        <a:t> Ancillary services</a:t>
                      </a:r>
                      <a:endParaRPr lang="en-US" sz="1000">
                        <a:solidFill>
                          <a:schemeClr val="tx1"/>
                        </a:solidFill>
                        <a:latin typeface="+mn-lt"/>
                      </a:endParaRPr>
                    </a:p>
                  </a:txBody>
                  <a:tcPr/>
                </a:tc>
                <a:tc>
                  <a:txBody>
                    <a:bodyPr/>
                    <a:lstStyle/>
                    <a:p>
                      <a:pPr marL="0" marR="0"/>
                      <a:r>
                        <a:rPr lang="en-US" sz="100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extLst>
                  <a:ext uri="{0D108BD9-81ED-4DB2-BD59-A6C34878D82A}">
                    <a16:rowId xmlns:a16="http://schemas.microsoft.com/office/drawing/2014/main" val="10004"/>
                  </a:ext>
                </a:extLst>
              </a:tr>
              <a:tr h="344561">
                <a:tc>
                  <a:txBody>
                    <a:bodyPr/>
                    <a:lstStyle/>
                    <a:p>
                      <a:r>
                        <a:rPr lang="en-US" sz="1000" b="0">
                          <a:solidFill>
                            <a:schemeClr val="tx1"/>
                          </a:solidFill>
                          <a:latin typeface="+mn-lt"/>
                        </a:rPr>
                        <a:t>Directive #10 – Price formation under emergency conditions</a:t>
                      </a:r>
                    </a:p>
                  </a:txBody>
                  <a:tcPr/>
                </a:tc>
                <a:tc>
                  <a:txBody>
                    <a:bodyPr/>
                    <a:lstStyle/>
                    <a:p>
                      <a:pPr marL="0" marR="0">
                        <a:spcBef>
                          <a:spcPts val="0"/>
                        </a:spcBef>
                        <a:spcAft>
                          <a:spcPts val="0"/>
                        </a:spcAft>
                      </a:pPr>
                      <a:r>
                        <a:rPr lang="en-US" sz="100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a:solidFill>
                          <a:schemeClr val="tx1"/>
                        </a:solidFill>
                        <a:latin typeface="+mn-lt"/>
                      </a:endParaRPr>
                    </a:p>
                  </a:txBody>
                  <a:tcPr/>
                </a:tc>
                <a:extLst>
                  <a:ext uri="{0D108BD9-81ED-4DB2-BD59-A6C34878D82A}">
                    <a16:rowId xmlns:a16="http://schemas.microsoft.com/office/drawing/2014/main" val="10005"/>
                  </a:ext>
                </a:extLst>
              </a:tr>
              <a:tr h="344561">
                <a:tc>
                  <a:txBody>
                    <a:bodyPr/>
                    <a:lstStyle/>
                    <a:p>
                      <a:pPr marL="0" marR="0">
                        <a:spcBef>
                          <a:spcPts val="0"/>
                        </a:spcBef>
                        <a:spcAft>
                          <a:spcPts val="0"/>
                        </a:spcAft>
                      </a:pPr>
                      <a:r>
                        <a:rPr lang="en-US" sz="1000">
                          <a:effectLst/>
                          <a:latin typeface="+mn-lt"/>
                        </a:rPr>
                        <a:t>Directive #11</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a:solidFill>
                          <a:schemeClr val="tx1"/>
                        </a:solidFill>
                        <a:latin typeface="+mn-lt"/>
                      </a:endParaRPr>
                    </a:p>
                  </a:txBody>
                  <a:tcPr/>
                </a:tc>
                <a:extLst>
                  <a:ext uri="{0D108BD9-81ED-4DB2-BD59-A6C34878D82A}">
                    <a16:rowId xmlns:a16="http://schemas.microsoft.com/office/drawing/2014/main" val="10006"/>
                  </a:ext>
                </a:extLst>
              </a:tr>
              <a:tr h="344561">
                <a:tc>
                  <a:txBody>
                    <a:bodyPr/>
                    <a:lstStyle/>
                    <a:p>
                      <a:r>
                        <a:rPr lang="en-US" sz="1000">
                          <a:solidFill>
                            <a:schemeClr val="tx1"/>
                          </a:solidFill>
                          <a:latin typeface="+mn-lt"/>
                        </a:rPr>
                        <a:t>Directive #12</a:t>
                      </a:r>
                    </a:p>
                  </a:txBody>
                  <a:tcPr/>
                </a:tc>
                <a:tc>
                  <a:txBody>
                    <a:bodyPr/>
                    <a:lstStyle/>
                    <a:p>
                      <a:pPr marL="0" marR="0">
                        <a:spcBef>
                          <a:spcPts val="0"/>
                        </a:spcBef>
                        <a:spcAft>
                          <a:spcPts val="0"/>
                        </a:spcAft>
                      </a:pPr>
                      <a:r>
                        <a:rPr lang="en-US" sz="100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1"/>
                  </a:ext>
                </a:extLst>
              </a:tr>
              <a:tr h="441757">
                <a:tc>
                  <a:txBody>
                    <a:bodyPr/>
                    <a:lstStyle/>
                    <a:p>
                      <a:r>
                        <a:rPr lang="en-US" sz="1000">
                          <a:solidFill>
                            <a:schemeClr val="tx1"/>
                          </a:solidFill>
                          <a:latin typeface="+mn-lt"/>
                        </a:rPr>
                        <a:t>Directive #13 – Status</a:t>
                      </a:r>
                      <a:r>
                        <a:rPr lang="en-US" sz="1000" baseline="0">
                          <a:solidFill>
                            <a:schemeClr val="tx1"/>
                          </a:solidFill>
                          <a:latin typeface="+mn-lt"/>
                        </a:rPr>
                        <a:t> Reporting</a:t>
                      </a:r>
                      <a:endParaRPr lang="en-US" sz="1000">
                        <a:solidFill>
                          <a:schemeClr val="tx1"/>
                        </a:solidFill>
                        <a:latin typeface="+mn-lt"/>
                      </a:endParaRPr>
                    </a:p>
                  </a:txBody>
                  <a:tcPr/>
                </a:tc>
                <a:tc>
                  <a:txBody>
                    <a:bodyPr/>
                    <a:lstStyle/>
                    <a:p>
                      <a:pPr marL="0" marR="0">
                        <a:spcBef>
                          <a:spcPts val="0"/>
                        </a:spcBef>
                        <a:spcAft>
                          <a:spcPts val="0"/>
                        </a:spcAft>
                      </a:pPr>
                      <a:r>
                        <a:rPr lang="en-US" sz="100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2"/>
                  </a:ext>
                </a:extLst>
              </a:tr>
              <a:tr h="441757">
                <a:tc>
                  <a:txBody>
                    <a:bodyPr/>
                    <a:lstStyle/>
                    <a:p>
                      <a:r>
                        <a:rPr lang="en-US" sz="1000">
                          <a:solidFill>
                            <a:schemeClr val="tx1"/>
                          </a:solidFill>
                          <a:latin typeface="+mn-lt"/>
                        </a:rPr>
                        <a:t>Directive #14 – Status</a:t>
                      </a:r>
                      <a:r>
                        <a:rPr lang="en-US" sz="1000" baseline="0">
                          <a:solidFill>
                            <a:schemeClr val="tx1"/>
                          </a:solidFill>
                          <a:latin typeface="+mn-lt"/>
                        </a:rPr>
                        <a:t> Reporting</a:t>
                      </a:r>
                      <a:endParaRPr lang="en-US" sz="1000">
                        <a:solidFill>
                          <a:schemeClr val="tx1"/>
                        </a:solidFill>
                        <a:latin typeface="+mn-lt"/>
                      </a:endParaRPr>
                    </a:p>
                  </a:txBody>
                  <a:tcPr/>
                </a:tc>
                <a:tc>
                  <a:txBody>
                    <a:bodyPr/>
                    <a:lstStyle/>
                    <a:p>
                      <a:pPr marL="0" marR="0">
                        <a:spcBef>
                          <a:spcPts val="0"/>
                        </a:spcBef>
                        <a:spcAft>
                          <a:spcPts val="0"/>
                        </a:spcAft>
                      </a:pPr>
                      <a:r>
                        <a:rPr lang="en-US" sz="100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t>Started</a:t>
            </a:r>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t>TBD</a:t>
            </a:r>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t>Ongoing</a:t>
            </a:r>
          </a:p>
        </p:txBody>
      </p:sp>
      <p:sp>
        <p:nvSpPr>
          <p:cNvPr id="13" name="Flowchart: Terminator 12"/>
          <p:cNvSpPr/>
          <p:nvPr/>
        </p:nvSpPr>
        <p:spPr>
          <a:xfrm>
            <a:off x="7787266" y="3074181"/>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a:t>Complete</a:t>
            </a:r>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t>TBD</a:t>
            </a:r>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t>Ongoing</a:t>
            </a:r>
          </a:p>
        </p:txBody>
      </p:sp>
      <p:sp>
        <p:nvSpPr>
          <p:cNvPr id="17" name="TextBox 16"/>
          <p:cNvSpPr txBox="1"/>
          <p:nvPr/>
        </p:nvSpPr>
        <p:spPr>
          <a:xfrm>
            <a:off x="4267200" y="6561138"/>
            <a:ext cx="873957" cy="276999"/>
          </a:xfrm>
          <a:prstGeom prst="rect">
            <a:avLst/>
          </a:prstGeom>
          <a:noFill/>
        </p:spPr>
        <p:txBody>
          <a:bodyPr wrap="none" rtlCol="0">
            <a:spAutoFit/>
          </a:bodyPr>
          <a:lstStyle/>
          <a:p>
            <a:r>
              <a:rPr lang="en-US" sz="1200" dirty="0">
                <a:solidFill>
                  <a:schemeClr val="tx1">
                    <a:lumMod val="50000"/>
                    <a:lumOff val="50000"/>
                  </a:schemeClr>
                </a:solidFill>
              </a:rPr>
              <a:t>April 2022</a:t>
            </a:r>
          </a:p>
        </p:txBody>
      </p:sp>
      <p:sp>
        <p:nvSpPr>
          <p:cNvPr id="15" name="Flowchart: Terminator 14">
            <a:extLst>
              <a:ext uri="{FF2B5EF4-FFF2-40B4-BE49-F238E27FC236}">
                <a16:creationId xmlns:a16="http://schemas.microsoft.com/office/drawing/2014/main" id="{EFD3CFAA-5419-4A13-99F8-3DF3D1C1ED9B}"/>
              </a:ext>
            </a:extLst>
          </p:cNvPr>
          <p:cNvSpPr/>
          <p:nvPr/>
        </p:nvSpPr>
        <p:spPr>
          <a:xfrm>
            <a:off x="7812663" y="2312793"/>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a:t>Complete</a:t>
            </a:r>
          </a:p>
        </p:txBody>
      </p:sp>
    </p:spTree>
    <p:extLst>
      <p:ext uri="{BB962C8B-B14F-4D97-AF65-F5344CB8AC3E}">
        <p14:creationId xmlns:p14="http://schemas.microsoft.com/office/powerpoint/2010/main" val="529850315"/>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E1FCA776AD4B44B81A57B059081B18" ma:contentTypeVersion="5" ma:contentTypeDescription="Create a new document." ma:contentTypeScope="" ma:versionID="bed094e75667f7f517e0d40c2009dbb1">
  <xsd:schema xmlns:xsd="http://www.w3.org/2001/XMLSchema" xmlns:xs="http://www.w3.org/2001/XMLSchema" xmlns:p="http://schemas.microsoft.com/office/2006/metadata/properties" xmlns:ns3="cab09d9c-5730-44ce-a74a-32ebb28ed15c" xmlns:ns4="e50c2e4a-fb1d-4161-81b9-5623c3f0c82b" targetNamespace="http://schemas.microsoft.com/office/2006/metadata/properties" ma:root="true" ma:fieldsID="30df89d0cb8a2b2322012fec37b7be54" ns3:_="" ns4:_="">
    <xsd:import namespace="cab09d9c-5730-44ce-a74a-32ebb28ed15c"/>
    <xsd:import namespace="e50c2e4a-fb1d-4161-81b9-5623c3f0c82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b09d9c-5730-44ce-a74a-32ebb28ed15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0c2e4a-fb1d-4161-81b9-5623c3f0c82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553527-7E1A-4EEE-BCC9-91DFAA5D1BE2}">
  <ds:schemaRefs>
    <ds:schemaRef ds:uri="cab09d9c-5730-44ce-a74a-32ebb28ed15c"/>
    <ds:schemaRef ds:uri="e50c2e4a-fb1d-4161-81b9-5623c3f0c82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http://purl.org/dc/dcmitype/"/>
    <ds:schemaRef ds:uri="e50c2e4a-fb1d-4161-81b9-5623c3f0c82b"/>
    <ds:schemaRef ds:uri="http://purl.org/dc/elements/1.1/"/>
    <ds:schemaRef ds:uri="cab09d9c-5730-44ce-a74a-32ebb28ed15c"/>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TotalTime>
  <Words>1182</Words>
  <Application>Microsoft Office PowerPoint</Application>
  <PresentationFormat>On-screen Show (4:3)</PresentationFormat>
  <Paragraphs>98</Paragraphs>
  <Slides>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vt:i4>
      </vt:variant>
    </vt:vector>
  </HeadingPairs>
  <TitlesOfParts>
    <vt:vector size="9" baseType="lpstr">
      <vt:lpstr>Arial</vt:lpstr>
      <vt:lpstr>Calibri</vt:lpstr>
      <vt:lpstr>1_Custom Design</vt:lpstr>
      <vt:lpstr>Office Theme</vt:lpstr>
      <vt:lpstr>PowerPoint Presentation</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6</cp:revision>
  <cp:lastPrinted>2018-12-20T17:29:53Z</cp:lastPrinted>
  <dcterms:created xsi:type="dcterms:W3CDTF">2016-01-21T15:20:31Z</dcterms:created>
  <dcterms:modified xsi:type="dcterms:W3CDTF">2022-04-01T13:28:06Z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0x0101009DE1FCA776AD4B44B81A57B059081B18</vt:lpwstr>
  </property>
</Properties>
</file>