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89" r:id="rId5"/>
    <p:sldId id="291" r:id="rId6"/>
    <p:sldId id="292" r:id="rId7"/>
    <p:sldId id="268" r:id="rId8"/>
    <p:sldId id="273" r:id="rId9"/>
    <p:sldId id="29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6586" autoAdjust="0"/>
  </p:normalViewPr>
  <p:slideViewPr>
    <p:cSldViewPr snapToGrid="0">
      <p:cViewPr varScale="1">
        <p:scale>
          <a:sx n="103" d="100"/>
          <a:sy n="103" d="100"/>
        </p:scale>
        <p:origin x="810" y="10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5"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Shawn McCreary</a:t>
            </a:r>
          </a:p>
          <a:p>
            <a:r>
              <a:rPr lang="en-US" dirty="0"/>
              <a:t>HITE List Sub-Chair – </a:t>
            </a:r>
            <a:r>
              <a:rPr lang="en-US" dirty="0" err="1"/>
              <a:t>Pushkar</a:t>
            </a:r>
            <a:r>
              <a:rPr lang="en-US" dirty="0"/>
              <a:t> </a:t>
            </a:r>
            <a:r>
              <a:rPr lang="en-US" dirty="0" err="1"/>
              <a:t>Chhajed</a:t>
            </a:r>
            <a:endParaRPr lang="en-US" dirty="0"/>
          </a:p>
          <a:p>
            <a:r>
              <a:rPr lang="en-US" dirty="0" smtClean="0"/>
              <a:t>04/07/2022</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rmAutofit/>
          </a:bodyPr>
          <a:lstStyle/>
          <a:p>
            <a:r>
              <a:rPr lang="en-US" dirty="0" smtClean="0"/>
              <a:t>NPRR1084</a:t>
            </a:r>
            <a:endParaRPr lang="en-US" dirty="0"/>
          </a:p>
        </p:txBody>
      </p:sp>
      <p:sp>
        <p:nvSpPr>
          <p:cNvPr id="3" name="Content Placeholder 2"/>
          <p:cNvSpPr>
            <a:spLocks noGrp="1"/>
          </p:cNvSpPr>
          <p:nvPr>
            <p:ph idx="1"/>
          </p:nvPr>
        </p:nvSpPr>
        <p:spPr/>
        <p:txBody>
          <a:bodyPr/>
          <a:lstStyle/>
          <a:p>
            <a:r>
              <a:rPr lang="en-US" dirty="0"/>
              <a:t>Improvements to Reporting of Resource Outages and Derates. </a:t>
            </a:r>
          </a:p>
          <a:p>
            <a:pPr lvl="1"/>
            <a:r>
              <a:rPr lang="en-US" dirty="0" smtClean="0"/>
              <a:t>ERCOT comments were reviewed that included comments from </a:t>
            </a:r>
            <a:r>
              <a:rPr lang="en-US" dirty="0" err="1" smtClean="0"/>
              <a:t>Centerpoint</a:t>
            </a:r>
            <a:endParaRPr lang="en-US" dirty="0" smtClean="0"/>
          </a:p>
          <a:p>
            <a:pPr lvl="2"/>
            <a:r>
              <a:rPr lang="en-US" dirty="0" smtClean="0"/>
              <a:t>ERCOT was supportive of comments submitted by CenterPoint and is planning submitting additional comments before the next OWG</a:t>
            </a:r>
          </a:p>
          <a:p>
            <a:pPr lvl="2"/>
            <a:r>
              <a:rPr lang="en-US" dirty="0" smtClean="0"/>
              <a:t>MPs would like to continue to work with ERCOT on changes to comments</a:t>
            </a:r>
          </a:p>
          <a:p>
            <a:pPr lvl="1"/>
            <a:r>
              <a:rPr lang="en-US" dirty="0"/>
              <a:t>NPRR1084 </a:t>
            </a:r>
            <a:r>
              <a:rPr lang="en-US" dirty="0" smtClean="0"/>
              <a:t>remains Tabled</a:t>
            </a:r>
            <a:endParaRPr lang="en-US" dirty="0"/>
          </a:p>
        </p:txBody>
      </p:sp>
    </p:spTree>
    <p:extLst>
      <p:ext uri="{BB962C8B-B14F-4D97-AF65-F5344CB8AC3E}">
        <p14:creationId xmlns:p14="http://schemas.microsoft.com/office/powerpoint/2010/main" val="318390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991"/>
            <a:ext cx="10515600" cy="734626"/>
          </a:xfrm>
        </p:spPr>
        <p:txBody>
          <a:bodyPr/>
          <a:lstStyle/>
          <a:p>
            <a:r>
              <a:rPr lang="en-US" dirty="0" smtClean="0"/>
              <a:t>NPRR1085 </a:t>
            </a:r>
            <a:endParaRPr lang="en-US" dirty="0"/>
          </a:p>
        </p:txBody>
      </p:sp>
      <p:sp>
        <p:nvSpPr>
          <p:cNvPr id="3" name="Content Placeholder 2"/>
          <p:cNvSpPr>
            <a:spLocks noGrp="1"/>
          </p:cNvSpPr>
          <p:nvPr>
            <p:ph idx="1"/>
          </p:nvPr>
        </p:nvSpPr>
        <p:spPr>
          <a:xfrm>
            <a:off x="838200" y="1173892"/>
            <a:ext cx="10515600" cy="5368798"/>
          </a:xfrm>
        </p:spPr>
        <p:txBody>
          <a:bodyPr>
            <a:normAutofit/>
          </a:bodyPr>
          <a:lstStyle/>
          <a:p>
            <a:r>
              <a:rPr lang="en-US" dirty="0"/>
              <a:t>Ensuring Continuous Validity of Physical Responsive Capability (PRC) and Dispatch through Timely Changes to Resource Telemetry and Current Operating Plans (COPs</a:t>
            </a:r>
            <a:r>
              <a:rPr lang="en-US" dirty="0" smtClean="0"/>
              <a:t>)</a:t>
            </a:r>
          </a:p>
          <a:p>
            <a:pPr lvl="1"/>
            <a:r>
              <a:rPr lang="en-US" dirty="0" smtClean="0"/>
              <a:t>Concerns raised on </a:t>
            </a:r>
            <a:r>
              <a:rPr lang="en-US" dirty="0"/>
              <a:t>personnel being able to provide accurate information to ERCOT as required in the </a:t>
            </a:r>
            <a:r>
              <a:rPr lang="en-US" dirty="0" smtClean="0"/>
              <a:t>comments </a:t>
            </a:r>
          </a:p>
          <a:p>
            <a:pPr lvl="1"/>
            <a:r>
              <a:rPr lang="en-US" dirty="0" smtClean="0"/>
              <a:t>Concerns </a:t>
            </a:r>
            <a:r>
              <a:rPr lang="en-US" dirty="0"/>
              <a:t>were discussed about keeping COP updated and compliance risk if information was </a:t>
            </a:r>
            <a:r>
              <a:rPr lang="en-US" dirty="0" smtClean="0"/>
              <a:t>wrong</a:t>
            </a:r>
          </a:p>
          <a:p>
            <a:pPr lvl="1"/>
            <a:r>
              <a:rPr lang="en-US" dirty="0" smtClean="0"/>
              <a:t>Recommendations </a:t>
            </a:r>
            <a:r>
              <a:rPr lang="en-US" dirty="0"/>
              <a:t>were reiterated on adding an “ON-HOLD” option when a units is experiencing issues </a:t>
            </a:r>
            <a:r>
              <a:rPr lang="en-US" dirty="0" smtClean="0"/>
              <a:t>for </a:t>
            </a:r>
            <a:r>
              <a:rPr lang="en-US" dirty="0"/>
              <a:t>a long term solution </a:t>
            </a:r>
            <a:r>
              <a:rPr lang="en-US" dirty="0" smtClean="0"/>
              <a:t>and possibly locking </a:t>
            </a:r>
            <a:r>
              <a:rPr lang="en-US" dirty="0"/>
              <a:t>the HSL or using “ONTEST” as a interim </a:t>
            </a:r>
            <a:r>
              <a:rPr lang="en-US" dirty="0" smtClean="0"/>
              <a:t>solution </a:t>
            </a:r>
          </a:p>
          <a:p>
            <a:pPr lvl="1"/>
            <a:r>
              <a:rPr lang="en-US" dirty="0" smtClean="0"/>
              <a:t>ERCOT is still evaluating latest comments from MPs </a:t>
            </a:r>
          </a:p>
          <a:p>
            <a:pPr lvl="1"/>
            <a:r>
              <a:rPr lang="en-US" dirty="0" smtClean="0"/>
              <a:t>Stakeholders reported a meeting was scheduled with ERCOT to discuss NPRR1085. </a:t>
            </a:r>
          </a:p>
          <a:p>
            <a:pPr lvl="1"/>
            <a:r>
              <a:rPr lang="en-US" dirty="0" smtClean="0"/>
              <a:t>NPRR1085 remains tabled</a:t>
            </a:r>
          </a:p>
          <a:p>
            <a:pPr marL="457200" lvl="1" indent="0">
              <a:buNone/>
            </a:pPr>
            <a:endParaRPr lang="en-US" dirty="0" smtClean="0"/>
          </a:p>
        </p:txBody>
      </p:sp>
    </p:spTree>
    <p:extLst>
      <p:ext uri="{BB962C8B-B14F-4D97-AF65-F5344CB8AC3E}">
        <p14:creationId xmlns:p14="http://schemas.microsoft.com/office/powerpoint/2010/main" val="381885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1999" cy="1325563"/>
          </a:xfrm>
        </p:spPr>
        <p:txBody>
          <a:bodyPr/>
          <a:lstStyle/>
          <a:p>
            <a:r>
              <a:rPr lang="en-US" dirty="0" smtClean="0"/>
              <a:t>NPRR1100 - </a:t>
            </a:r>
            <a:r>
              <a:rPr lang="en-US" dirty="0"/>
              <a:t>Emergency Switching Solutions for Energy Storage Resources</a:t>
            </a:r>
          </a:p>
        </p:txBody>
      </p:sp>
      <p:sp>
        <p:nvSpPr>
          <p:cNvPr id="3" name="Content Placeholder 2"/>
          <p:cNvSpPr>
            <a:spLocks noGrp="1"/>
          </p:cNvSpPr>
          <p:nvPr>
            <p:ph idx="1"/>
          </p:nvPr>
        </p:nvSpPr>
        <p:spPr/>
        <p:txBody>
          <a:bodyPr/>
          <a:lstStyle/>
          <a:p>
            <a:pPr marL="0" indent="0">
              <a:buNone/>
            </a:pPr>
            <a:endParaRPr lang="en-US" dirty="0"/>
          </a:p>
          <a:p>
            <a:r>
              <a:rPr lang="en-US" dirty="0" smtClean="0"/>
              <a:t>ERCOT presented slides proposing language for Open Transition. </a:t>
            </a:r>
          </a:p>
          <a:p>
            <a:r>
              <a:rPr lang="en-US" dirty="0" smtClean="0"/>
              <a:t>6.5.5.1 paragraph 4</a:t>
            </a:r>
          </a:p>
          <a:p>
            <a:pPr lvl="1"/>
            <a:r>
              <a:rPr lang="en-US" dirty="0" smtClean="0"/>
              <a:t>OWG consensus did not reached on comments presented in the slides</a:t>
            </a:r>
          </a:p>
          <a:p>
            <a:pPr lvl="1"/>
            <a:r>
              <a:rPr lang="en-US" dirty="0" smtClean="0"/>
              <a:t>Changes to these comments may be pending </a:t>
            </a:r>
            <a:endParaRPr lang="en-US" dirty="0" smtClean="0"/>
          </a:p>
          <a:p>
            <a:r>
              <a:rPr lang="en-US" dirty="0" smtClean="0"/>
              <a:t>6.5.6 paragraph 4, (i), (ii), (iii) and (iv)</a:t>
            </a:r>
          </a:p>
          <a:p>
            <a:pPr lvl="1"/>
            <a:r>
              <a:rPr lang="en-US" dirty="0" smtClean="0"/>
              <a:t>Stakeholders at OWG </a:t>
            </a:r>
            <a:r>
              <a:rPr lang="en-US" dirty="0" smtClean="0"/>
              <a:t>raised questions regarding why these comments were needed.</a:t>
            </a:r>
          </a:p>
          <a:p>
            <a:endParaRPr lang="en-US" dirty="0" smtClean="0"/>
          </a:p>
          <a:p>
            <a:endParaRPr lang="en-US" dirty="0" smtClean="0"/>
          </a:p>
        </p:txBody>
      </p:sp>
    </p:spTree>
    <p:extLst>
      <p:ext uri="{BB962C8B-B14F-4D97-AF65-F5344CB8AC3E}">
        <p14:creationId xmlns:p14="http://schemas.microsoft.com/office/powerpoint/2010/main" val="237436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NPRR1118, Clarifications to the OSA Process </a:t>
            </a:r>
          </a:p>
        </p:txBody>
      </p:sp>
      <p:sp>
        <p:nvSpPr>
          <p:cNvPr id="3" name="Content Placeholder 2"/>
          <p:cNvSpPr>
            <a:spLocks noGrp="1"/>
          </p:cNvSpPr>
          <p:nvPr>
            <p:ph idx="1"/>
          </p:nvPr>
        </p:nvSpPr>
        <p:spPr/>
        <p:txBody>
          <a:bodyPr/>
          <a:lstStyle/>
          <a:p>
            <a:r>
              <a:rPr lang="en-US" dirty="0" smtClean="0"/>
              <a:t>Reviewed initial comments.</a:t>
            </a:r>
          </a:p>
          <a:p>
            <a:r>
              <a:rPr lang="en-US" dirty="0" smtClean="0"/>
              <a:t>Discussions will continue at next OWG</a:t>
            </a:r>
          </a:p>
          <a:p>
            <a:endParaRPr lang="en-US" dirty="0"/>
          </a:p>
        </p:txBody>
      </p:sp>
    </p:spTree>
    <p:extLst>
      <p:ext uri="{BB962C8B-B14F-4D97-AF65-F5344CB8AC3E}">
        <p14:creationId xmlns:p14="http://schemas.microsoft.com/office/powerpoint/2010/main" val="2604343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NOGRR240 </a:t>
            </a:r>
            <a:r>
              <a:rPr lang="en-US" dirty="0"/>
              <a:t>Direct Current Tie (DC Tie) Ride-Through Requirements</a:t>
            </a:r>
          </a:p>
        </p:txBody>
      </p:sp>
      <p:sp>
        <p:nvSpPr>
          <p:cNvPr id="3" name="Content Placeholder 2"/>
          <p:cNvSpPr>
            <a:spLocks noGrp="1"/>
          </p:cNvSpPr>
          <p:nvPr>
            <p:ph idx="1"/>
          </p:nvPr>
        </p:nvSpPr>
        <p:spPr/>
        <p:txBody>
          <a:bodyPr/>
          <a:lstStyle/>
          <a:p>
            <a:r>
              <a:rPr lang="en-US" dirty="0" smtClean="0"/>
              <a:t>NOGRR240 was reviewed and </a:t>
            </a:r>
            <a:r>
              <a:rPr lang="en-US" dirty="0" smtClean="0"/>
              <a:t>consensus was reached on comments</a:t>
            </a:r>
            <a:endParaRPr lang="en-US" dirty="0"/>
          </a:p>
        </p:txBody>
      </p:sp>
    </p:spTree>
    <p:extLst>
      <p:ext uri="{BB962C8B-B14F-4D97-AF65-F5344CB8AC3E}">
        <p14:creationId xmlns:p14="http://schemas.microsoft.com/office/powerpoint/2010/main" val="1495642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704"/>
            <a:ext cx="10515600" cy="1325563"/>
          </a:xfrm>
        </p:spPr>
        <p:txBody>
          <a:bodyPr/>
          <a:lstStyle/>
          <a:p>
            <a:r>
              <a:rPr lang="en-US" dirty="0" smtClean="0"/>
              <a:t>NOGRR215 – Limited Use of RAS</a:t>
            </a:r>
            <a:endParaRPr lang="en-US" dirty="0"/>
          </a:p>
        </p:txBody>
      </p:sp>
      <p:sp>
        <p:nvSpPr>
          <p:cNvPr id="3" name="Content Placeholder 2"/>
          <p:cNvSpPr>
            <a:spLocks noGrp="1"/>
          </p:cNvSpPr>
          <p:nvPr>
            <p:ph idx="1"/>
          </p:nvPr>
        </p:nvSpPr>
        <p:spPr>
          <a:xfrm>
            <a:off x="838200" y="1570252"/>
            <a:ext cx="10515600" cy="4351338"/>
          </a:xfrm>
        </p:spPr>
        <p:txBody>
          <a:bodyPr>
            <a:normAutofit/>
          </a:bodyPr>
          <a:lstStyle/>
          <a:p>
            <a:r>
              <a:rPr lang="en-US" dirty="0" smtClean="0"/>
              <a:t>Tabled pending new comments from ERCOT</a:t>
            </a:r>
          </a:p>
          <a:p>
            <a:pPr marL="0" indent="0">
              <a:buNone/>
            </a:pPr>
            <a:endParaRPr lang="en-US" dirty="0" smtClean="0"/>
          </a:p>
          <a:p>
            <a:endParaRPr lang="en-US" dirty="0" smtClean="0"/>
          </a:p>
          <a:p>
            <a:pPr lvl="1"/>
            <a:endParaRPr lang="en-US" dirty="0"/>
          </a:p>
        </p:txBody>
      </p:sp>
    </p:spTree>
    <p:extLst>
      <p:ext uri="{BB962C8B-B14F-4D97-AF65-F5344CB8AC3E}">
        <p14:creationId xmlns:p14="http://schemas.microsoft.com/office/powerpoint/2010/main" val="351569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NOGRR226 </a:t>
            </a:r>
            <a:r>
              <a:rPr lang="en-US" dirty="0" smtClean="0"/>
              <a:t>- Revision </a:t>
            </a:r>
            <a:r>
              <a:rPr lang="en-US" dirty="0"/>
              <a:t>to 5% Transmission Operator (TO) Load Shedding Relay Set Point</a:t>
            </a:r>
          </a:p>
        </p:txBody>
      </p:sp>
      <p:sp>
        <p:nvSpPr>
          <p:cNvPr id="3" name="Content Placeholder 2"/>
          <p:cNvSpPr>
            <a:spLocks noGrp="1"/>
          </p:cNvSpPr>
          <p:nvPr>
            <p:ph idx="1"/>
          </p:nvPr>
        </p:nvSpPr>
        <p:spPr>
          <a:xfrm>
            <a:off x="838200" y="1825624"/>
            <a:ext cx="10515600" cy="4780128"/>
          </a:xfrm>
        </p:spPr>
        <p:txBody>
          <a:bodyPr>
            <a:normAutofit/>
          </a:bodyPr>
          <a:lstStyle/>
          <a:p>
            <a:r>
              <a:rPr lang="en-US" dirty="0" smtClean="0"/>
              <a:t>Comments were filed by Oncor and reviewed at OWG. The comments were submitted as a concept for adding a softer UFLS at frequency levels between 59.3 and 59.4. </a:t>
            </a:r>
          </a:p>
          <a:p>
            <a:r>
              <a:rPr lang="en-US" dirty="0" smtClean="0"/>
              <a:t>ERCOT gave a presentation on the studies they would be conducting based on the original comments, the latest comments and possibly changing the trigger for EEA 3. The studies are planned to be finished in early May. </a:t>
            </a:r>
          </a:p>
          <a:p>
            <a:r>
              <a:rPr lang="en-US" dirty="0" smtClean="0"/>
              <a:t>A copy of the ERCOT presentation is available on the February OWG  meeting site.</a:t>
            </a:r>
          </a:p>
          <a:p>
            <a:r>
              <a:rPr lang="en-US" dirty="0" smtClean="0"/>
              <a:t>NOGRR226 remains tabled pending ERCOT study results</a:t>
            </a:r>
          </a:p>
        </p:txBody>
      </p:sp>
    </p:spTree>
    <p:extLst>
      <p:ext uri="{BB962C8B-B14F-4D97-AF65-F5344CB8AC3E}">
        <p14:creationId xmlns:p14="http://schemas.microsoft.com/office/powerpoint/2010/main" val="306483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TAC Assignment:  Following the 12/16/21 PUCT approval of NPRR1105</a:t>
            </a:r>
          </a:p>
        </p:txBody>
      </p:sp>
      <p:sp>
        <p:nvSpPr>
          <p:cNvPr id="3" name="Content Placeholder 2"/>
          <p:cNvSpPr>
            <a:spLocks noGrp="1"/>
          </p:cNvSpPr>
          <p:nvPr>
            <p:ph idx="1"/>
          </p:nvPr>
        </p:nvSpPr>
        <p:spPr>
          <a:xfrm>
            <a:off x="233265" y="1825625"/>
            <a:ext cx="11812555" cy="4748596"/>
          </a:xfrm>
        </p:spPr>
        <p:txBody>
          <a:bodyPr>
            <a:normAutofit/>
          </a:bodyPr>
          <a:lstStyle/>
          <a:p>
            <a:r>
              <a:rPr lang="en-US" dirty="0"/>
              <a:t>Option to Deploy Distribution Voltage Reduction Measures Prior to Energy Emergency Alert (EEA), review and evaluate the effectiveness and criteria to use when deploying voltage reduction before </a:t>
            </a:r>
            <a:r>
              <a:rPr lang="en-US" dirty="0" smtClean="0"/>
              <a:t>EEA</a:t>
            </a:r>
          </a:p>
          <a:p>
            <a:pPr lvl="1"/>
            <a:r>
              <a:rPr lang="en-US" dirty="0" smtClean="0"/>
              <a:t>ERCOT presented </a:t>
            </a:r>
            <a:r>
              <a:rPr lang="en-US" dirty="0" smtClean="0"/>
              <a:t>updates to their presentation </a:t>
            </a:r>
            <a:r>
              <a:rPr lang="en-US" dirty="0" smtClean="0"/>
              <a:t>as requested by OWG. </a:t>
            </a:r>
          </a:p>
          <a:p>
            <a:pPr lvl="1"/>
            <a:r>
              <a:rPr lang="en-US" dirty="0" smtClean="0"/>
              <a:t>Updates included separating </a:t>
            </a:r>
            <a:r>
              <a:rPr lang="en-US" dirty="0" smtClean="0"/>
              <a:t>the data for clarity, provide information on the deployment of VR, (SCADA controlled and manual deployment) </a:t>
            </a:r>
            <a:endParaRPr lang="en-US" dirty="0" smtClean="0"/>
          </a:p>
          <a:p>
            <a:pPr lvl="1"/>
            <a:r>
              <a:rPr lang="en-US" dirty="0" smtClean="0"/>
              <a:t>ERCOT was asked to provide data on how long the benefit of voltage reduction will last. ERCOT will post a report from a VRTF.</a:t>
            </a:r>
            <a:endParaRPr lang="en-US" dirty="0" smtClean="0"/>
          </a:p>
          <a:p>
            <a:pPr lvl="1"/>
            <a:r>
              <a:rPr lang="en-US" dirty="0" smtClean="0"/>
              <a:t>The ERCOT updated presentation </a:t>
            </a:r>
            <a:r>
              <a:rPr lang="en-US" dirty="0" smtClean="0"/>
              <a:t>is available at the OWG </a:t>
            </a:r>
            <a:r>
              <a:rPr lang="en-US" dirty="0" smtClean="0"/>
              <a:t>March meeting </a:t>
            </a:r>
            <a:r>
              <a:rPr lang="en-US" dirty="0" smtClean="0"/>
              <a:t>site</a:t>
            </a:r>
          </a:p>
          <a:p>
            <a:pPr lvl="1"/>
            <a:r>
              <a:rPr lang="en-US" dirty="0" smtClean="0"/>
              <a:t>OWG will discuss the “criteria to use when deploying VR before EEA” at next months meeting.</a:t>
            </a:r>
            <a:endParaRPr lang="en-US" dirty="0" smtClean="0"/>
          </a:p>
          <a:p>
            <a:pPr marL="0" indent="0">
              <a:buNone/>
            </a:pPr>
            <a:endParaRPr lang="en-US" dirty="0"/>
          </a:p>
        </p:txBody>
      </p:sp>
    </p:spTree>
    <p:extLst>
      <p:ext uri="{BB962C8B-B14F-4D97-AF65-F5344CB8AC3E}">
        <p14:creationId xmlns:p14="http://schemas.microsoft.com/office/powerpoint/2010/main" val="2427471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5056</TotalTime>
  <Words>539</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Operations Working Group </vt:lpstr>
      <vt:lpstr>NPRR1084</vt:lpstr>
      <vt:lpstr>NPRR1085 </vt:lpstr>
      <vt:lpstr>NPRR1100 - Emergency Switching Solutions for Energy Storage Resources</vt:lpstr>
      <vt:lpstr>NPRR1118, Clarifications to the OSA Process </vt:lpstr>
      <vt:lpstr>NOGRR240 Direct Current Tie (DC Tie) Ride-Through Requirements</vt:lpstr>
      <vt:lpstr>NOGRR215 – Limited Use of RAS</vt:lpstr>
      <vt:lpstr>NOGRR226 - Revision to 5% Transmission Operator (TO) Load Shedding Relay Set Point</vt:lpstr>
      <vt:lpstr>TAC Assignment:  Following the 12/16/21 PUCT approval of NPRR1105</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Floyd, Rickey</cp:lastModifiedBy>
  <cp:revision>298</cp:revision>
  <dcterms:created xsi:type="dcterms:W3CDTF">2017-05-03T20:12:06Z</dcterms:created>
  <dcterms:modified xsi:type="dcterms:W3CDTF">2022-04-01T14:01:17Z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