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sldIdLst>
    <p:sldId id="256" r:id="rId5"/>
    <p:sldId id="277" r:id="rId6"/>
    <p:sldId id="278" r:id="rId7"/>
    <p:sldId id="279" r:id="rId8"/>
    <p:sldId id="280" r:id="rId9"/>
    <p:sldId id="274"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Rich" userId="5e9684b8-063c-4aeb-98ff-468c96de35a9" providerId="ADAL" clId="{B6CDC2EF-9396-417B-825E-858A89BFE806}"/>
    <pc:docChg chg="undo custSel addSld delSld modSld">
      <pc:chgData name="Katie Rich" userId="5e9684b8-063c-4aeb-98ff-468c96de35a9" providerId="ADAL" clId="{B6CDC2EF-9396-417B-825E-858A89BFE806}" dt="2022-04-01T14:46:59.367" v="2380" actId="5793"/>
      <pc:docMkLst>
        <pc:docMk/>
      </pc:docMkLst>
      <pc:sldChg chg="modSp mod">
        <pc:chgData name="Katie Rich" userId="5e9684b8-063c-4aeb-98ff-468c96de35a9" providerId="ADAL" clId="{B6CDC2EF-9396-417B-825E-858A89BFE806}" dt="2022-03-31T16:37:47.529" v="13" actId="20577"/>
        <pc:sldMkLst>
          <pc:docMk/>
          <pc:sldMk cId="161441392" sldId="256"/>
        </pc:sldMkLst>
        <pc:spChg chg="mod">
          <ac:chgData name="Katie Rich" userId="5e9684b8-063c-4aeb-98ff-468c96de35a9" providerId="ADAL" clId="{B6CDC2EF-9396-417B-825E-858A89BFE806}" dt="2022-03-31T16:37:47.529" v="13" actId="20577"/>
          <ac:spMkLst>
            <pc:docMk/>
            <pc:sldMk cId="161441392" sldId="256"/>
            <ac:spMk id="3" creationId="{A4E42BE5-C11C-48C6-B3FE-69A55D3E592E}"/>
          </ac:spMkLst>
        </pc:spChg>
      </pc:sldChg>
      <pc:sldChg chg="modSp mod">
        <pc:chgData name="Katie Rich" userId="5e9684b8-063c-4aeb-98ff-468c96de35a9" providerId="ADAL" clId="{B6CDC2EF-9396-417B-825E-858A89BFE806}" dt="2022-04-01T14:46:59.367" v="2380" actId="5793"/>
        <pc:sldMkLst>
          <pc:docMk/>
          <pc:sldMk cId="2973100125" sldId="274"/>
        </pc:sldMkLst>
        <pc:spChg chg="mod">
          <ac:chgData name="Katie Rich" userId="5e9684b8-063c-4aeb-98ff-468c96de35a9" providerId="ADAL" clId="{B6CDC2EF-9396-417B-825E-858A89BFE806}" dt="2022-03-31T20:24:20.931" v="1748" actId="20577"/>
          <ac:spMkLst>
            <pc:docMk/>
            <pc:sldMk cId="2973100125" sldId="274"/>
            <ac:spMk id="2" creationId="{16F4F925-7594-4981-8B3A-172414960D84}"/>
          </ac:spMkLst>
        </pc:spChg>
        <pc:spChg chg="mod">
          <ac:chgData name="Katie Rich" userId="5e9684b8-063c-4aeb-98ff-468c96de35a9" providerId="ADAL" clId="{B6CDC2EF-9396-417B-825E-858A89BFE806}" dt="2022-04-01T14:46:59.367" v="2380" actId="5793"/>
          <ac:spMkLst>
            <pc:docMk/>
            <pc:sldMk cId="2973100125" sldId="274"/>
            <ac:spMk id="3" creationId="{90D9035A-D695-40B0-9A9A-33A63927B740}"/>
          </ac:spMkLst>
        </pc:spChg>
      </pc:sldChg>
      <pc:sldChg chg="modSp mod">
        <pc:chgData name="Katie Rich" userId="5e9684b8-063c-4aeb-98ff-468c96de35a9" providerId="ADAL" clId="{B6CDC2EF-9396-417B-825E-858A89BFE806}" dt="2022-04-01T14:42:46.923" v="2374" actId="6549"/>
        <pc:sldMkLst>
          <pc:docMk/>
          <pc:sldMk cId="1654926143" sldId="277"/>
        </pc:sldMkLst>
        <pc:spChg chg="mod">
          <ac:chgData name="Katie Rich" userId="5e9684b8-063c-4aeb-98ff-468c96de35a9" providerId="ADAL" clId="{B6CDC2EF-9396-417B-825E-858A89BFE806}" dt="2022-03-31T16:59:37.572" v="994" actId="255"/>
          <ac:spMkLst>
            <pc:docMk/>
            <pc:sldMk cId="1654926143" sldId="277"/>
            <ac:spMk id="2" creationId="{04B8D7D0-9A45-40F7-B971-F43F39C2E6CF}"/>
          </ac:spMkLst>
        </pc:spChg>
        <pc:spChg chg="mod">
          <ac:chgData name="Katie Rich" userId="5e9684b8-063c-4aeb-98ff-468c96de35a9" providerId="ADAL" clId="{B6CDC2EF-9396-417B-825E-858A89BFE806}" dt="2022-04-01T14:42:46.923" v="2374" actId="6549"/>
          <ac:spMkLst>
            <pc:docMk/>
            <pc:sldMk cId="1654926143" sldId="277"/>
            <ac:spMk id="3" creationId="{AED2A359-EA3F-4C76-B667-60F2BF3D8894}"/>
          </ac:spMkLst>
        </pc:spChg>
      </pc:sldChg>
      <pc:sldChg chg="modSp mod">
        <pc:chgData name="Katie Rich" userId="5e9684b8-063c-4aeb-98ff-468c96de35a9" providerId="ADAL" clId="{B6CDC2EF-9396-417B-825E-858A89BFE806}" dt="2022-03-31T22:25:57.867" v="2371" actId="20577"/>
        <pc:sldMkLst>
          <pc:docMk/>
          <pc:sldMk cId="4043310535" sldId="278"/>
        </pc:sldMkLst>
        <pc:spChg chg="mod">
          <ac:chgData name="Katie Rich" userId="5e9684b8-063c-4aeb-98ff-468c96de35a9" providerId="ADAL" clId="{B6CDC2EF-9396-417B-825E-858A89BFE806}" dt="2022-03-31T22:25:57.867" v="2371" actId="20577"/>
          <ac:spMkLst>
            <pc:docMk/>
            <pc:sldMk cId="4043310535" sldId="278"/>
            <ac:spMk id="3" creationId="{C2E69454-42B7-4EAC-B19A-ED3527B2E98F}"/>
          </ac:spMkLst>
        </pc:spChg>
      </pc:sldChg>
      <pc:sldChg chg="modSp add del mod">
        <pc:chgData name="Katie Rich" userId="5e9684b8-063c-4aeb-98ff-468c96de35a9" providerId="ADAL" clId="{B6CDC2EF-9396-417B-825E-858A89BFE806}" dt="2022-04-01T14:46:33.481" v="2378" actId="5793"/>
        <pc:sldMkLst>
          <pc:docMk/>
          <pc:sldMk cId="1458365717" sldId="279"/>
        </pc:sldMkLst>
        <pc:spChg chg="mod">
          <ac:chgData name="Katie Rich" userId="5e9684b8-063c-4aeb-98ff-468c96de35a9" providerId="ADAL" clId="{B6CDC2EF-9396-417B-825E-858A89BFE806}" dt="2022-04-01T14:46:33.481" v="2378" actId="5793"/>
          <ac:spMkLst>
            <pc:docMk/>
            <pc:sldMk cId="1458365717" sldId="279"/>
            <ac:spMk id="3" creationId="{29AE53D1-7AA3-42AF-A2D7-4CE6A9E97D72}"/>
          </ac:spMkLst>
        </pc:spChg>
      </pc:sldChg>
      <pc:sldChg chg="modSp new mod">
        <pc:chgData name="Katie Rich" userId="5e9684b8-063c-4aeb-98ff-468c96de35a9" providerId="ADAL" clId="{B6CDC2EF-9396-417B-825E-858A89BFE806}" dt="2022-03-31T20:32:51.490" v="2266" actId="20577"/>
        <pc:sldMkLst>
          <pc:docMk/>
          <pc:sldMk cId="1895679726" sldId="280"/>
        </pc:sldMkLst>
        <pc:spChg chg="mod">
          <ac:chgData name="Katie Rich" userId="5e9684b8-063c-4aeb-98ff-468c96de35a9" providerId="ADAL" clId="{B6CDC2EF-9396-417B-825E-858A89BFE806}" dt="2022-03-31T20:25:09.509" v="1797" actId="20577"/>
          <ac:spMkLst>
            <pc:docMk/>
            <pc:sldMk cId="1895679726" sldId="280"/>
            <ac:spMk id="2" creationId="{1470A2F6-E746-40A6-8822-F6CFBDB91983}"/>
          </ac:spMkLst>
        </pc:spChg>
        <pc:spChg chg="mod">
          <ac:chgData name="Katie Rich" userId="5e9684b8-063c-4aeb-98ff-468c96de35a9" providerId="ADAL" clId="{B6CDC2EF-9396-417B-825E-858A89BFE806}" dt="2022-03-31T20:32:51.490" v="2266" actId="20577"/>
          <ac:spMkLst>
            <pc:docMk/>
            <pc:sldMk cId="1895679726" sldId="280"/>
            <ac:spMk id="3" creationId="{A0785AA1-974F-40E0-B2B5-14B3472E1B0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78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07166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946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147447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63E7EB-62E5-4854-A58A-BCE516D80C67}"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29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63E7EB-62E5-4854-A58A-BCE516D80C67}"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6985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63E7EB-62E5-4854-A58A-BCE516D80C67}" type="datetimeFigureOut">
              <a:rPr lang="en-US" smtClean="0"/>
              <a:t>3/31/2022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8974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63E7EB-62E5-4854-A58A-BCE516D80C67}" type="datetimeFigureOut">
              <a:rPr lang="en-US" smtClean="0"/>
              <a:t>3/31/2022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00086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63E7EB-62E5-4854-A58A-BCE516D80C67}" type="datetimeFigureOut">
              <a:rPr lang="en-US" smtClean="0"/>
              <a:t>3/31/2022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71805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63E7EB-62E5-4854-A58A-BCE516D80C67}" type="datetimeFigureOut">
              <a:rPr lang="en-US" smtClean="0"/>
              <a:t>3/31/2022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BCDF4C-EFB4-45D2-9370-B6E859D55DCA}" type="slidenum">
              <a:rPr lang="en-US" smtClean="0"/>
              <a:t>‹#›</a:t>
            </a:fld>
            <a:endParaRPr lang="en-US"/>
          </a:p>
        </p:txBody>
      </p:sp>
    </p:spTree>
    <p:extLst>
      <p:ext uri="{BB962C8B-B14F-4D97-AF65-F5344CB8AC3E}">
        <p14:creationId xmlns:p14="http://schemas.microsoft.com/office/powerpoint/2010/main" val="397204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63E7EB-62E5-4854-A58A-BCE516D80C67}"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425727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63E7EB-62E5-4854-A58A-BCE516D80C67}" type="datetimeFigureOut">
              <a:rPr lang="en-US" smtClean="0"/>
              <a:t>3/31/2022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1BCDF4C-EFB4-45D2-9370-B6E859D55DC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9952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80425-BFA3-4F76-A3D7-DC99BE53D0EC}"/>
              </a:ext>
            </a:extLst>
          </p:cNvPr>
          <p:cNvSpPr>
            <a:spLocks noGrp="1"/>
          </p:cNvSpPr>
          <p:nvPr>
            <p:ph type="ctrTitle"/>
          </p:nvPr>
        </p:nvSpPr>
        <p:spPr/>
        <p:txBody>
          <a:bodyPr/>
          <a:lstStyle/>
          <a:p>
            <a:r>
              <a:rPr lang="en-US" dirty="0"/>
              <a:t>Congestion Management Working Group</a:t>
            </a:r>
          </a:p>
        </p:txBody>
      </p:sp>
      <p:sp>
        <p:nvSpPr>
          <p:cNvPr id="3" name="Subtitle 2">
            <a:extLst>
              <a:ext uri="{FF2B5EF4-FFF2-40B4-BE49-F238E27FC236}">
                <a16:creationId xmlns:a16="http://schemas.microsoft.com/office/drawing/2014/main" id="{A4E42BE5-C11C-48C6-B3FE-69A55D3E592E}"/>
              </a:ext>
            </a:extLst>
          </p:cNvPr>
          <p:cNvSpPr>
            <a:spLocks noGrp="1"/>
          </p:cNvSpPr>
          <p:nvPr>
            <p:ph type="subTitle" idx="1"/>
          </p:nvPr>
        </p:nvSpPr>
        <p:spPr/>
        <p:txBody>
          <a:bodyPr>
            <a:normAutofit fontScale="47500" lnSpcReduction="20000"/>
          </a:bodyPr>
          <a:lstStyle/>
          <a:p>
            <a:r>
              <a:rPr lang="en-US" dirty="0"/>
              <a:t>April 6, 2021</a:t>
            </a:r>
          </a:p>
          <a:p>
            <a:endParaRPr lang="en-US" dirty="0"/>
          </a:p>
          <a:p>
            <a:r>
              <a:rPr lang="en-US" dirty="0"/>
              <a:t>Katie Rich, Chair</a:t>
            </a:r>
          </a:p>
          <a:p>
            <a:r>
              <a:rPr lang="en-US" dirty="0"/>
              <a:t>Andy Nguyen, Vice Chair</a:t>
            </a:r>
          </a:p>
        </p:txBody>
      </p:sp>
    </p:spTree>
    <p:extLst>
      <p:ext uri="{BB962C8B-B14F-4D97-AF65-F5344CB8AC3E}">
        <p14:creationId xmlns:p14="http://schemas.microsoft.com/office/powerpoint/2010/main" val="161441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8D7D0-9A45-40F7-B971-F43F39C2E6CF}"/>
              </a:ext>
            </a:extLst>
          </p:cNvPr>
          <p:cNvSpPr>
            <a:spLocks noGrp="1"/>
          </p:cNvSpPr>
          <p:nvPr>
            <p:ph type="title"/>
          </p:nvPr>
        </p:nvSpPr>
        <p:spPr/>
        <p:txBody>
          <a:bodyPr>
            <a:normAutofit/>
          </a:bodyPr>
          <a:lstStyle/>
          <a:p>
            <a:r>
              <a:rPr lang="en-US" dirty="0">
                <a:solidFill>
                  <a:srgbClr val="333333"/>
                </a:solidFill>
                <a:effectLst/>
                <a:latin typeface="Roboto" panose="02000000000000000000" pitchFamily="2" charset="0"/>
              </a:rPr>
              <a:t>Nodal Settlement of Controllable Load Resources (CLRs)</a:t>
            </a:r>
            <a:endParaRPr lang="en-US" dirty="0"/>
          </a:p>
        </p:txBody>
      </p:sp>
      <p:sp>
        <p:nvSpPr>
          <p:cNvPr id="3" name="Content Placeholder 2">
            <a:extLst>
              <a:ext uri="{FF2B5EF4-FFF2-40B4-BE49-F238E27FC236}">
                <a16:creationId xmlns:a16="http://schemas.microsoft.com/office/drawing/2014/main" id="{AED2A359-EA3F-4C76-B667-60F2BF3D8894}"/>
              </a:ext>
            </a:extLst>
          </p:cNvPr>
          <p:cNvSpPr>
            <a:spLocks noGrp="1"/>
          </p:cNvSpPr>
          <p:nvPr>
            <p:ph idx="1"/>
          </p:nvPr>
        </p:nvSpPr>
        <p:spPr/>
        <p:txBody>
          <a:bodyPr/>
          <a:lstStyle/>
          <a:p>
            <a:pPr>
              <a:buFont typeface="Courier New" panose="02070309020205020404" pitchFamily="49" charset="0"/>
              <a:buChar char="o"/>
            </a:pPr>
            <a:r>
              <a:rPr lang="en-US" dirty="0"/>
              <a:t> ERCOT presented two options for settlement of co-located CLRs</a:t>
            </a:r>
          </a:p>
          <a:p>
            <a:pPr>
              <a:buFont typeface="Courier New" panose="02070309020205020404" pitchFamily="49" charset="0"/>
              <a:buChar char="o"/>
            </a:pPr>
            <a:r>
              <a:rPr lang="en-US" dirty="0"/>
              <a:t> Under Option 1, an additional meter would be added for the CLR.  The injection to the grid and the CLR would be settled at a nodal price.  If the site is net consumption over a 15-minute interval, aux and other load would be settled at a load zone price.  </a:t>
            </a:r>
          </a:p>
          <a:p>
            <a:pPr lvl="1">
              <a:buFont typeface="Courier New" panose="02070309020205020404" pitchFamily="49" charset="0"/>
              <a:buChar char="o"/>
            </a:pPr>
            <a:r>
              <a:rPr lang="en-US" dirty="0"/>
              <a:t>In this scenario, CLR consumption is always measured and settled</a:t>
            </a:r>
          </a:p>
          <a:p>
            <a:pPr>
              <a:buFont typeface="Courier New" panose="02070309020205020404" pitchFamily="49" charset="0"/>
              <a:buChar char="o"/>
            </a:pPr>
            <a:r>
              <a:rPr lang="en-US" dirty="0"/>
              <a:t> Under Option 2, each point of interconnection (POI) meter will have two nodal prices:</a:t>
            </a:r>
          </a:p>
          <a:p>
            <a:pPr lvl="1">
              <a:buFont typeface="Courier New" panose="02070309020205020404" pitchFamily="49" charset="0"/>
              <a:buChar char="o"/>
            </a:pPr>
            <a:r>
              <a:rPr lang="en-US" dirty="0"/>
              <a:t>Weighted by the net of all basepoints (Generation Resource (GR) and CLR) if the net is positive</a:t>
            </a:r>
          </a:p>
          <a:p>
            <a:pPr lvl="1">
              <a:buFont typeface="Courier New" panose="02070309020205020404" pitchFamily="49" charset="0"/>
              <a:buChar char="o"/>
            </a:pPr>
            <a:r>
              <a:rPr lang="en-US" dirty="0"/>
              <a:t>Weighted by the net of all basepoints (GR and CLR) if the net is negative</a:t>
            </a:r>
          </a:p>
          <a:p>
            <a:pPr lvl="2">
              <a:buFont typeface="Courier New" panose="02070309020205020404" pitchFamily="49" charset="0"/>
              <a:buChar char="o"/>
            </a:pPr>
            <a:r>
              <a:rPr lang="en-US" dirty="0"/>
              <a:t>In this scenario, ERCOT is not involved in the settlements between the GR and CLR.  ERCOT only settles the net at the POI meter.</a:t>
            </a:r>
          </a:p>
        </p:txBody>
      </p:sp>
    </p:spTree>
    <p:extLst>
      <p:ext uri="{BB962C8B-B14F-4D97-AF65-F5344CB8AC3E}">
        <p14:creationId xmlns:p14="http://schemas.microsoft.com/office/powerpoint/2010/main" val="1654926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414CE-1528-43E8-BF98-DF06EFA2C857}"/>
              </a:ext>
            </a:extLst>
          </p:cNvPr>
          <p:cNvSpPr>
            <a:spLocks noGrp="1"/>
          </p:cNvSpPr>
          <p:nvPr>
            <p:ph type="title"/>
          </p:nvPr>
        </p:nvSpPr>
        <p:spPr/>
        <p:txBody>
          <a:bodyPr/>
          <a:lstStyle/>
          <a:p>
            <a:r>
              <a:rPr lang="en-US" sz="4800" dirty="0">
                <a:solidFill>
                  <a:srgbClr val="333333"/>
                </a:solidFill>
                <a:effectLst/>
                <a:latin typeface="Roboto" panose="02000000000000000000" pitchFamily="2" charset="0"/>
              </a:rPr>
              <a:t>Nodal Settlement of Controllable Load Resources (CLRs)</a:t>
            </a:r>
            <a:endParaRPr lang="en-US" dirty="0"/>
          </a:p>
        </p:txBody>
      </p:sp>
      <p:sp>
        <p:nvSpPr>
          <p:cNvPr id="3" name="Content Placeholder 2">
            <a:extLst>
              <a:ext uri="{FF2B5EF4-FFF2-40B4-BE49-F238E27FC236}">
                <a16:creationId xmlns:a16="http://schemas.microsoft.com/office/drawing/2014/main" id="{C2E69454-42B7-4EAC-B19A-ED3527B2E98F}"/>
              </a:ext>
            </a:extLst>
          </p:cNvPr>
          <p:cNvSpPr>
            <a:spLocks noGrp="1"/>
          </p:cNvSpPr>
          <p:nvPr>
            <p:ph idx="1"/>
          </p:nvPr>
        </p:nvSpPr>
        <p:spPr/>
        <p:txBody>
          <a:bodyPr/>
          <a:lstStyle/>
          <a:p>
            <a:pPr>
              <a:buFont typeface="Courier New" panose="02070309020205020404" pitchFamily="49" charset="0"/>
              <a:buChar char="o"/>
            </a:pPr>
            <a:r>
              <a:rPr lang="en-US" dirty="0"/>
              <a:t> ERCOT plans to file an NPRR selecting the Option 1 arrangement.  The separate metering would result in CLRs receiving 4CP and other load charges.</a:t>
            </a:r>
          </a:p>
          <a:p>
            <a:pPr lvl="1">
              <a:buFont typeface="Courier New" panose="02070309020205020404" pitchFamily="49" charset="0"/>
              <a:buChar char="o"/>
            </a:pPr>
            <a:r>
              <a:rPr lang="en-US" dirty="0"/>
              <a:t>Following the CMWG meeting, ERCOT is reviewing the exclusion of 4CP charges</a:t>
            </a:r>
          </a:p>
          <a:p>
            <a:pPr>
              <a:buFont typeface="Courier New" panose="02070309020205020404" pitchFamily="49" charset="0"/>
              <a:buChar char="o"/>
            </a:pPr>
            <a:r>
              <a:rPr lang="en-US" dirty="0"/>
              <a:t> One stakeholder presented an alternative to ERCOT’s proposal that would continue to allow for netting of 4CP and load ratio share (LRS) cost allocation.  Without this allowance, it could be argued that there’s a disincentive for loads to become CLRs.</a:t>
            </a:r>
          </a:p>
          <a:p>
            <a:pPr>
              <a:buFont typeface="Courier New" panose="02070309020205020404" pitchFamily="49" charset="0"/>
              <a:buChar char="o"/>
            </a:pPr>
            <a:r>
              <a:rPr lang="en-US" dirty="0"/>
              <a:t> CMWG is seeking feedback from WMS on how to proceed with this issue</a:t>
            </a:r>
          </a:p>
        </p:txBody>
      </p:sp>
    </p:spTree>
    <p:extLst>
      <p:ext uri="{BB962C8B-B14F-4D97-AF65-F5344CB8AC3E}">
        <p14:creationId xmlns:p14="http://schemas.microsoft.com/office/powerpoint/2010/main" val="4043310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59030-71E6-452F-BD76-9D5630192654}"/>
              </a:ext>
            </a:extLst>
          </p:cNvPr>
          <p:cNvSpPr>
            <a:spLocks noGrp="1"/>
          </p:cNvSpPr>
          <p:nvPr>
            <p:ph type="title"/>
          </p:nvPr>
        </p:nvSpPr>
        <p:spPr/>
        <p:txBody>
          <a:bodyPr/>
          <a:lstStyle/>
          <a:p>
            <a:r>
              <a:rPr lang="en-US" dirty="0"/>
              <a:t>Panhandle GTLs</a:t>
            </a:r>
          </a:p>
        </p:txBody>
      </p:sp>
      <p:sp>
        <p:nvSpPr>
          <p:cNvPr id="3" name="Content Placeholder 2">
            <a:extLst>
              <a:ext uri="{FF2B5EF4-FFF2-40B4-BE49-F238E27FC236}">
                <a16:creationId xmlns:a16="http://schemas.microsoft.com/office/drawing/2014/main" id="{29AE53D1-7AA3-42AF-A2D7-4CE6A9E97D72}"/>
              </a:ext>
            </a:extLst>
          </p:cNvPr>
          <p:cNvSpPr>
            <a:spLocks noGrp="1"/>
          </p:cNvSpPr>
          <p:nvPr>
            <p:ph idx="1"/>
          </p:nvPr>
        </p:nvSpPr>
        <p:spPr/>
        <p:txBody>
          <a:bodyPr/>
          <a:lstStyle/>
          <a:p>
            <a:pPr>
              <a:buFont typeface="Courier New" panose="02070309020205020404" pitchFamily="49" charset="0"/>
              <a:buChar char="o"/>
            </a:pPr>
            <a:r>
              <a:rPr lang="en-US" dirty="0"/>
              <a:t> ERCOT explained that a GTC limit is determined as the lower of:</a:t>
            </a:r>
          </a:p>
          <a:p>
            <a:pPr lvl="1">
              <a:buFont typeface="Courier New" panose="02070309020205020404" pitchFamily="49" charset="0"/>
              <a:buChar char="o"/>
            </a:pPr>
            <a:r>
              <a:rPr lang="en-US" dirty="0"/>
              <a:t>Calculated static voltage stability limit from VSAT, or</a:t>
            </a:r>
          </a:p>
          <a:p>
            <a:pPr lvl="1">
              <a:buFont typeface="Courier New" panose="02070309020205020404" pitchFamily="49" charset="0"/>
              <a:buChar char="o"/>
            </a:pPr>
            <a:r>
              <a:rPr lang="en-US" dirty="0"/>
              <a:t>Table-based dynamic voltage stability limit under various outages</a:t>
            </a:r>
          </a:p>
          <a:p>
            <a:pPr>
              <a:buFont typeface="Courier New" panose="02070309020205020404" pitchFamily="49" charset="0"/>
              <a:buChar char="o"/>
            </a:pPr>
            <a:r>
              <a:rPr lang="en-US" dirty="0"/>
              <a:t> If the stability limit is not reached, then the output is 9999</a:t>
            </a:r>
          </a:p>
          <a:p>
            <a:pPr>
              <a:buFont typeface="Courier New" panose="02070309020205020404" pitchFamily="49" charset="0"/>
              <a:buChar char="o"/>
            </a:pPr>
            <a:r>
              <a:rPr lang="en-US" dirty="0"/>
              <a:t> CRRs and real-time will be based on the max dispatch</a:t>
            </a:r>
          </a:p>
          <a:p>
            <a:pPr marL="0" indent="0">
              <a:buNone/>
            </a:pPr>
            <a:endParaRPr lang="en-US" dirty="0"/>
          </a:p>
        </p:txBody>
      </p:sp>
    </p:spTree>
    <p:extLst>
      <p:ext uri="{BB962C8B-B14F-4D97-AF65-F5344CB8AC3E}">
        <p14:creationId xmlns:p14="http://schemas.microsoft.com/office/powerpoint/2010/main" val="1458365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A2F6-E746-40A6-8822-F6CFBDB91983}"/>
              </a:ext>
            </a:extLst>
          </p:cNvPr>
          <p:cNvSpPr>
            <a:spLocks noGrp="1"/>
          </p:cNvSpPr>
          <p:nvPr>
            <p:ph type="title"/>
          </p:nvPr>
        </p:nvSpPr>
        <p:spPr/>
        <p:txBody>
          <a:bodyPr/>
          <a:lstStyle/>
          <a:p>
            <a:r>
              <a:rPr lang="en-US" dirty="0"/>
              <a:t>NPRR 1111 and SCR 819 Implementation Plan</a:t>
            </a:r>
          </a:p>
        </p:txBody>
      </p:sp>
      <p:sp>
        <p:nvSpPr>
          <p:cNvPr id="3" name="Content Placeholder 2">
            <a:extLst>
              <a:ext uri="{FF2B5EF4-FFF2-40B4-BE49-F238E27FC236}">
                <a16:creationId xmlns:a16="http://schemas.microsoft.com/office/drawing/2014/main" id="{A0785AA1-974F-40E0-B2B5-14B3472E1B01}"/>
              </a:ext>
            </a:extLst>
          </p:cNvPr>
          <p:cNvSpPr>
            <a:spLocks noGrp="1"/>
          </p:cNvSpPr>
          <p:nvPr>
            <p:ph idx="1"/>
          </p:nvPr>
        </p:nvSpPr>
        <p:spPr/>
        <p:txBody>
          <a:bodyPr/>
          <a:lstStyle/>
          <a:p>
            <a:pPr>
              <a:buFont typeface="Courier New" panose="02070309020205020404" pitchFamily="49" charset="0"/>
              <a:buChar char="o"/>
            </a:pPr>
            <a:r>
              <a:rPr lang="en-US" dirty="0"/>
              <a:t> Intermittent Renewable Resources (IRRs) behind a binding GTC with a shift factor greater than X% on the GTC flow should not exceed their SCED basepoint when the not-to-exceed (NTE) limit is triggered</a:t>
            </a:r>
          </a:p>
          <a:p>
            <a:pPr lvl="1">
              <a:buFont typeface="Courier New" panose="02070309020205020404" pitchFamily="49" charset="0"/>
              <a:buChar char="o"/>
            </a:pPr>
            <a:r>
              <a:rPr lang="en-US" dirty="0"/>
              <a:t>The % threshold will vary by GTC</a:t>
            </a:r>
          </a:p>
          <a:p>
            <a:pPr>
              <a:buFont typeface="Courier New" panose="02070309020205020404" pitchFamily="49" charset="0"/>
              <a:buChar char="o"/>
            </a:pPr>
            <a:r>
              <a:rPr lang="en-US" dirty="0"/>
              <a:t> Implementation is expected for this fall, starting with the Panhandle and possible North Edinburg to Lobo GTCs</a:t>
            </a:r>
          </a:p>
          <a:p>
            <a:pPr>
              <a:buFont typeface="Courier New" panose="02070309020205020404" pitchFamily="49" charset="0"/>
              <a:buChar char="o"/>
            </a:pPr>
            <a:r>
              <a:rPr lang="en-US" dirty="0"/>
              <a:t> ERCOT will provide a report on NTE performance on a periodic basis</a:t>
            </a:r>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p:txBody>
      </p:sp>
    </p:spTree>
    <p:extLst>
      <p:ext uri="{BB962C8B-B14F-4D97-AF65-F5344CB8AC3E}">
        <p14:creationId xmlns:p14="http://schemas.microsoft.com/office/powerpoint/2010/main" val="1895679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4F925-7594-4981-8B3A-172414960D84}"/>
              </a:ext>
            </a:extLst>
          </p:cNvPr>
          <p:cNvSpPr>
            <a:spLocks noGrp="1"/>
          </p:cNvSpPr>
          <p:nvPr>
            <p:ph type="title"/>
          </p:nvPr>
        </p:nvSpPr>
        <p:spPr/>
        <p:txBody>
          <a:bodyPr/>
          <a:lstStyle/>
          <a:p>
            <a:r>
              <a:rPr lang="en-US" dirty="0"/>
              <a:t>Next Meeting: April 25</a:t>
            </a:r>
          </a:p>
        </p:txBody>
      </p:sp>
      <p:sp>
        <p:nvSpPr>
          <p:cNvPr id="3" name="Content Placeholder 2">
            <a:extLst>
              <a:ext uri="{FF2B5EF4-FFF2-40B4-BE49-F238E27FC236}">
                <a16:creationId xmlns:a16="http://schemas.microsoft.com/office/drawing/2014/main" id="{90D9035A-D695-40B0-9A9A-33A63927B740}"/>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973100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E6D9B-9736-46CA-BC4E-2980AC915841}"/>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E2B631C-2ACA-45DE-AEB5-D046A05544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3498171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6BF004497F87479DAD31F00AF725C6" ma:contentTypeVersion="11" ma:contentTypeDescription="Create a new document." ma:contentTypeScope="" ma:versionID="3ab0190e023d7e5aafc33e46ba37906b">
  <xsd:schema xmlns:xsd="http://www.w3.org/2001/XMLSchema" xmlns:xs="http://www.w3.org/2001/XMLSchema" xmlns:p="http://schemas.microsoft.com/office/2006/metadata/properties" xmlns:ns3="4345d1df-5d12-4f7e-b776-008b25f27986" xmlns:ns4="74773060-95be-4758-a20e-6e2cb91bc751" targetNamespace="http://schemas.microsoft.com/office/2006/metadata/properties" ma:root="true" ma:fieldsID="666fe65660b28134fc1fceb1ad30ea0e" ns3:_="" ns4:_="">
    <xsd:import namespace="4345d1df-5d12-4f7e-b776-008b25f27986"/>
    <xsd:import namespace="74773060-95be-4758-a20e-6e2cb91bc75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5d1df-5d12-4f7e-b776-008b25f279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773060-95be-4758-a20e-6e2cb91bc75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B11B8E-E5F0-4984-885F-01D3E6F11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45d1df-5d12-4f7e-b776-008b25f27986"/>
    <ds:schemaRef ds:uri="74773060-95be-4758-a20e-6e2cb91bc7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38B4D0-C359-4FA3-8BF1-2E9184C77F7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38DB13F-86D2-4716-9AB2-253CE0661D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19504</TotalTime>
  <Words>444</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Courier New</vt:lpstr>
      <vt:lpstr>Roboto</vt:lpstr>
      <vt:lpstr>Retrospect</vt:lpstr>
      <vt:lpstr>Congestion Management Working Group</vt:lpstr>
      <vt:lpstr>Nodal Settlement of Controllable Load Resources (CLRs)</vt:lpstr>
      <vt:lpstr>Nodal Settlement of Controllable Load Resources (CLRs)</vt:lpstr>
      <vt:lpstr>Panhandle GTLs</vt:lpstr>
      <vt:lpstr>NPRR 1111 and SCR 819 Implementation Plan</vt:lpstr>
      <vt:lpstr>Next Meeting: April 25</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Congestion Management Working Group</dc:title>
  <dc:creator>Morris, Sandra</dc:creator>
  <cp:lastModifiedBy>Katie Rich</cp:lastModifiedBy>
  <cp:revision>31</cp:revision>
  <dcterms:created xsi:type="dcterms:W3CDTF">2019-09-10T19:44:15Z</dcterms:created>
  <dcterms:modified xsi:type="dcterms:W3CDTF">2022-04-01T14:47:01Z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0x010100816BF004497F87479DAD31F00AF725C6</vt:lpwstr>
  </property>
</Properties>
</file>