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8"/>
  </p:notesMasterIdLst>
  <p:sldIdLst>
    <p:sldId id="256" r:id="rId2"/>
    <p:sldId id="292" r:id="rId3"/>
    <p:sldId id="301" r:id="rId4"/>
    <p:sldId id="298" r:id="rId5"/>
    <p:sldId id="299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5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6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Bryan Sams</a:t>
            </a:r>
            <a:endParaRPr lang="en-US" dirty="0"/>
          </a:p>
          <a:p>
            <a:r>
              <a:rPr lang="en-US" dirty="0"/>
              <a:t>Murali </a:t>
            </a:r>
            <a:r>
              <a:rPr lang="en-US" dirty="0" smtClean="0"/>
              <a:t>Sithuraj</a:t>
            </a:r>
            <a:endParaRPr lang="en-US" dirty="0"/>
          </a:p>
          <a:p>
            <a:r>
              <a:rPr lang="en-US" dirty="0" smtClean="0"/>
              <a:t>April</a:t>
            </a:r>
            <a:r>
              <a:rPr lang="en-US" dirty="0" smtClean="0"/>
              <a:t> </a:t>
            </a:r>
            <a:r>
              <a:rPr lang="en-US" dirty="0"/>
              <a:t>6</a:t>
            </a:r>
            <a:r>
              <a:rPr lang="en-US" dirty="0" smtClean="0"/>
              <a:t>, </a:t>
            </a:r>
            <a:r>
              <a:rPr lang="en-US" dirty="0"/>
              <a:t>2022</a:t>
            </a:r>
          </a:p>
          <a:p>
            <a:r>
              <a:rPr lang="en-US" dirty="0"/>
              <a:t>From </a:t>
            </a:r>
            <a:r>
              <a:rPr lang="en-US" dirty="0" smtClean="0"/>
              <a:t>March</a:t>
            </a:r>
            <a:r>
              <a:rPr lang="en-US" dirty="0" smtClean="0"/>
              <a:t> 25 </a:t>
            </a:r>
            <a:r>
              <a:rPr lang="en-US" dirty="0"/>
              <a:t>WMWG Meeting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 of </a:t>
            </a:r>
            <a:r>
              <a:rPr lang="en-US" dirty="0" smtClean="0"/>
              <a:t>3/25/2022 </a:t>
            </a:r>
            <a:r>
              <a:rPr lang="en-US" dirty="0" smtClean="0"/>
              <a:t>WMWG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</a:t>
            </a:r>
            <a:r>
              <a:rPr lang="en-US" dirty="0" smtClean="0"/>
              <a:t>of pending NPRRs:</a:t>
            </a:r>
          </a:p>
          <a:p>
            <a:pPr lvl="1"/>
            <a:r>
              <a:rPr lang="en-US" dirty="0" smtClean="0"/>
              <a:t>NPRR 1100, Emergency Switching Solutions for Energy Storage Resources </a:t>
            </a:r>
          </a:p>
          <a:p>
            <a:pPr lvl="1"/>
            <a:r>
              <a:rPr lang="en-US" dirty="0"/>
              <a:t>NPRR 1110, Black Start Requirements</a:t>
            </a:r>
          </a:p>
          <a:p>
            <a:pPr lvl="1"/>
            <a:r>
              <a:rPr lang="en-US" dirty="0" smtClean="0"/>
              <a:t>NPRR </a:t>
            </a:r>
            <a:r>
              <a:rPr lang="en-US" dirty="0" smtClean="0"/>
              <a:t>1108, </a:t>
            </a:r>
            <a:r>
              <a:rPr lang="en-US" dirty="0"/>
              <a:t>ERCOT Shall Approve or Deny All Resource Outages </a:t>
            </a:r>
            <a:r>
              <a:rPr lang="en-US" dirty="0" smtClean="0"/>
              <a:t>Requests</a:t>
            </a:r>
          </a:p>
          <a:p>
            <a:r>
              <a:rPr lang="en-US" dirty="0" smtClean="0"/>
              <a:t>Agenda items regarding RUC and NPRR 1118 (Clarification to the OSA Process) were not taken up and will be addressed at the 4/22/22 Meeting.</a:t>
            </a:r>
          </a:p>
          <a:p>
            <a:r>
              <a:rPr lang="en-US" dirty="0" smtClean="0"/>
              <a:t>WMWG also reviewed 3/24/22 </a:t>
            </a:r>
            <a:r>
              <a:rPr lang="en-US" dirty="0" err="1" smtClean="0"/>
              <a:t>Luminant</a:t>
            </a:r>
            <a:r>
              <a:rPr lang="en-US" dirty="0" smtClean="0"/>
              <a:t> NPRR 1124 Comments on Recovering Actual Fuel Costs Through RUC Guarantee. 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4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NPRR1110, Black Start Requirements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447" y="2003368"/>
            <a:ext cx="8329353" cy="4367666"/>
          </a:xfrm>
        </p:spPr>
        <p:txBody>
          <a:bodyPr>
            <a:normAutofit/>
          </a:bodyPr>
          <a:lstStyle/>
          <a:p>
            <a:r>
              <a:rPr lang="en-US" dirty="0" smtClean="0"/>
              <a:t>ERCOT flagged additional comments </a:t>
            </a:r>
            <a:r>
              <a:rPr lang="en-US" dirty="0" smtClean="0"/>
              <a:t>were</a:t>
            </a:r>
            <a:r>
              <a:rPr lang="en-US" dirty="0" smtClean="0"/>
              <a:t> </a:t>
            </a:r>
            <a:r>
              <a:rPr lang="en-US" dirty="0" smtClean="0"/>
              <a:t>pending based on BSWG discussion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ERCOT Comments filed 4/1/22</a:t>
            </a:r>
            <a:endParaRPr lang="en-US" dirty="0"/>
          </a:p>
          <a:p>
            <a:pPr lvl="2"/>
            <a:r>
              <a:rPr lang="en-US" sz="2000" dirty="0"/>
              <a:t>Changed contract </a:t>
            </a:r>
            <a:r>
              <a:rPr lang="en-US" sz="2000" dirty="0"/>
              <a:t>period from 2 years to 3 years</a:t>
            </a:r>
          </a:p>
          <a:p>
            <a:pPr lvl="2"/>
            <a:r>
              <a:rPr lang="en-US" sz="2000" dirty="0"/>
              <a:t>Adds backup fuel requirements to add on-site 72-hour fuel </a:t>
            </a:r>
            <a:r>
              <a:rPr lang="en-US" sz="2000" dirty="0"/>
              <a:t>requirements</a:t>
            </a:r>
            <a:endParaRPr lang="en-US" sz="2000" dirty="0"/>
          </a:p>
          <a:p>
            <a:pPr lvl="2"/>
            <a:r>
              <a:rPr lang="en-US" sz="2000" dirty="0"/>
              <a:t>Includes black </a:t>
            </a:r>
            <a:r>
              <a:rPr lang="en-US" sz="2000" dirty="0"/>
              <a:t>start backup fuel attestation forms </a:t>
            </a:r>
            <a:endParaRPr lang="en-US" sz="2000" dirty="0"/>
          </a:p>
          <a:p>
            <a:pPr lvl="2"/>
            <a:r>
              <a:rPr lang="en-US" sz="2000" dirty="0"/>
              <a:t>Adds </a:t>
            </a:r>
            <a:r>
              <a:rPr lang="en-US" sz="2000" dirty="0"/>
              <a:t>Black Start Agreement information to the ECEII</a:t>
            </a:r>
            <a:endParaRPr lang="en-US" sz="2000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383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NPRR1108 ERCOT Shall Approve or Deny All Resource Outage Requests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1" y="2093977"/>
            <a:ext cx="8109856" cy="4002024"/>
          </a:xfrm>
        </p:spPr>
        <p:txBody>
          <a:bodyPr>
            <a:noAutofit/>
          </a:bodyPr>
          <a:lstStyle/>
          <a:p>
            <a:r>
              <a:rPr lang="en-US" dirty="0" smtClean="0"/>
              <a:t>Stepped through 3/22/22 </a:t>
            </a:r>
            <a:r>
              <a:rPr lang="en-US" dirty="0" err="1" smtClean="0"/>
              <a:t>Luminant</a:t>
            </a:r>
            <a:r>
              <a:rPr lang="en-US" dirty="0" smtClean="0"/>
              <a:t> Comments </a:t>
            </a:r>
          </a:p>
          <a:p>
            <a:r>
              <a:rPr lang="en-US" dirty="0" smtClean="0"/>
              <a:t>ERCOT </a:t>
            </a:r>
            <a:r>
              <a:rPr lang="en-US" dirty="0" smtClean="0"/>
              <a:t>filed additional comments on </a:t>
            </a:r>
            <a:r>
              <a:rPr lang="en-US" dirty="0" smtClean="0"/>
              <a:t>3/31/22 and also has a presentation for WMS today.</a:t>
            </a:r>
            <a:endParaRPr lang="en-US" dirty="0" smtClean="0"/>
          </a:p>
          <a:p>
            <a:r>
              <a:rPr lang="en-US" dirty="0" smtClean="0"/>
              <a:t>ERCOT </a:t>
            </a:r>
            <a:r>
              <a:rPr lang="en-US" dirty="0"/>
              <a:t>proposes to approve outages on a first-come, first-service basis while ensuring the total amount of daily outages is below the Maximum Daily Planned Resource Outage Capacity </a:t>
            </a:r>
            <a:r>
              <a:rPr lang="en-US" dirty="0" smtClean="0"/>
              <a:t>threshold.</a:t>
            </a:r>
            <a:endParaRPr lang="en-US" dirty="0"/>
          </a:p>
          <a:p>
            <a:r>
              <a:rPr lang="en-US" dirty="0" smtClean="0"/>
              <a:t>Proposes </a:t>
            </a:r>
            <a:r>
              <a:rPr lang="en-US" dirty="0"/>
              <a:t>a single project to implement NPRR </a:t>
            </a:r>
            <a:r>
              <a:rPr lang="en-US" dirty="0" smtClean="0"/>
              <a:t>1108.</a:t>
            </a:r>
            <a:endParaRPr lang="en-US" dirty="0"/>
          </a:p>
          <a:p>
            <a:r>
              <a:rPr lang="en-US" dirty="0"/>
              <a:t>ERCOT plans to post the outage schedule </a:t>
            </a:r>
            <a:r>
              <a:rPr lang="en-US" dirty="0" smtClean="0"/>
              <a:t>and </a:t>
            </a:r>
            <a:r>
              <a:rPr lang="en-US" dirty="0" smtClean="0"/>
              <a:t>include </a:t>
            </a:r>
            <a:r>
              <a:rPr lang="en-US" dirty="0"/>
              <a:t>the maximum limit of outages that ERCOT can approve to maintain their required reserves </a:t>
            </a:r>
            <a:r>
              <a:rPr lang="en-US" dirty="0" smtClean="0"/>
              <a:t>as well as the number </a:t>
            </a:r>
            <a:r>
              <a:rPr lang="en-US" dirty="0"/>
              <a:t>of outages that have been </a:t>
            </a:r>
            <a:r>
              <a:rPr lang="en-US" dirty="0" smtClean="0"/>
              <a:t>approved.</a:t>
            </a:r>
            <a:endParaRPr lang="en-US" dirty="0"/>
          </a:p>
          <a:p>
            <a:r>
              <a:rPr lang="en-US" dirty="0"/>
              <a:t>ERCOT </a:t>
            </a:r>
            <a:r>
              <a:rPr lang="en-US" dirty="0" smtClean="0"/>
              <a:t>shortened their deadline to respond to </a:t>
            </a:r>
            <a:r>
              <a:rPr lang="en-US" dirty="0"/>
              <a:t>outage </a:t>
            </a:r>
            <a:r>
              <a:rPr lang="en-US" dirty="0" smtClean="0"/>
              <a:t>requests in some instances.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3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Pending Assignments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98287" y="1625600"/>
            <a:ext cx="7888514" cy="474543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NPRR 981, Day-Ahead Market Price Correction Process </a:t>
            </a:r>
          </a:p>
          <a:p>
            <a:r>
              <a:rPr lang="en-US" dirty="0" smtClean="0"/>
              <a:t>NPRR 1058, Resource Offer Modernization for Real-Time Co-Optimization</a:t>
            </a:r>
          </a:p>
          <a:p>
            <a:r>
              <a:rPr lang="en-US" dirty="0" smtClean="0"/>
              <a:t>NPRR 1084, Improvements to Reporting of Resource Outages and </a:t>
            </a:r>
            <a:r>
              <a:rPr lang="en-US" dirty="0" err="1" smtClean="0"/>
              <a:t>Derates</a:t>
            </a:r>
            <a:endParaRPr lang="en-US" dirty="0" smtClean="0"/>
          </a:p>
          <a:p>
            <a:r>
              <a:rPr lang="en-US" dirty="0" smtClean="0"/>
              <a:t>NPRR 1100, Emergency Switching Solutions for Energy Storage Resources</a:t>
            </a:r>
          </a:p>
          <a:p>
            <a:r>
              <a:rPr lang="en-US" dirty="0" smtClean="0"/>
              <a:t>NPRR </a:t>
            </a:r>
            <a:r>
              <a:rPr lang="en-US" dirty="0" smtClean="0"/>
              <a:t>1108, ERCOT Shall Approve of Deny All Resource Outage </a:t>
            </a:r>
            <a:r>
              <a:rPr lang="en-US" dirty="0" smtClean="0"/>
              <a:t>Requests</a:t>
            </a:r>
          </a:p>
          <a:p>
            <a:r>
              <a:rPr lang="en-US" dirty="0" smtClean="0"/>
              <a:t>NPRR </a:t>
            </a:r>
            <a:r>
              <a:rPr lang="en-US" dirty="0" smtClean="0"/>
              <a:t>1110, Black Start Requirements Update</a:t>
            </a:r>
          </a:p>
          <a:p>
            <a:r>
              <a:rPr lang="en-US" dirty="0" smtClean="0"/>
              <a:t>AS </a:t>
            </a:r>
            <a:r>
              <a:rPr lang="en-US" dirty="0"/>
              <a:t>Methodology</a:t>
            </a:r>
          </a:p>
          <a:p>
            <a:pPr lvl="1"/>
            <a:r>
              <a:rPr lang="en-US" dirty="0"/>
              <a:t>Additional analysis for NSRS quantities  </a:t>
            </a:r>
          </a:p>
          <a:p>
            <a:pPr lvl="1"/>
            <a:r>
              <a:rPr lang="en-US" dirty="0"/>
              <a:t>Definition of conservative operations</a:t>
            </a:r>
          </a:p>
          <a:p>
            <a:r>
              <a:rPr lang="en-US" dirty="0" smtClean="0"/>
              <a:t>Addressing </a:t>
            </a:r>
            <a:r>
              <a:rPr lang="en-US" dirty="0"/>
              <a:t>cost and compensation for using voltage reduction for grid </a:t>
            </a:r>
            <a:r>
              <a:rPr lang="en-US" dirty="0" smtClean="0"/>
              <a:t>reliability</a:t>
            </a:r>
          </a:p>
          <a:p>
            <a:r>
              <a:rPr lang="en-US" dirty="0" smtClean="0"/>
              <a:t>Weatherization </a:t>
            </a:r>
            <a:r>
              <a:rPr lang="en-US" dirty="0"/>
              <a:t>Inspections </a:t>
            </a:r>
            <a:r>
              <a:rPr lang="en-US" dirty="0" smtClean="0"/>
              <a:t>fees (2</a:t>
            </a:r>
            <a:r>
              <a:rPr lang="en-US" baseline="30000" dirty="0" smtClean="0"/>
              <a:t>nd</a:t>
            </a:r>
            <a:r>
              <a:rPr lang="en-US" dirty="0" smtClean="0"/>
              <a:t> Quarter)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5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 4/22 agenda </a:t>
            </a:r>
            <a:r>
              <a:rPr lang="en-US" dirty="0" smtClean="0"/>
              <a:t>to be posted by </a:t>
            </a:r>
            <a:r>
              <a:rPr lang="en-US" dirty="0" smtClean="0"/>
              <a:t>4/15.  </a:t>
            </a:r>
            <a:endParaRPr lang="en-US" dirty="0"/>
          </a:p>
          <a:p>
            <a:r>
              <a:rPr lang="en-US" dirty="0" smtClean="0"/>
              <a:t>Any </a:t>
            </a: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8677</TotalTime>
  <Words>375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Wood Type</vt:lpstr>
      <vt:lpstr>Wholesale Market Working Group Report to WMS</vt:lpstr>
      <vt:lpstr>Recap of 3/25/2022 WMWG Meeting</vt:lpstr>
      <vt:lpstr>NPRR1110, Black Start Requirements</vt:lpstr>
      <vt:lpstr>NPRR1108 ERCOT Shall Approve or Deny All Resource Outage Requests</vt:lpstr>
      <vt:lpstr>Pending Assignments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Bryan Sams</cp:lastModifiedBy>
  <cp:revision>380</cp:revision>
  <dcterms:created xsi:type="dcterms:W3CDTF">2019-02-22T15:15:24Z</dcterms:created>
  <dcterms:modified xsi:type="dcterms:W3CDTF">2022-04-05T02:29:04Z</dcterms:modified>
</cp:coreProperties>
</file>