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</p:sldMasterIdLst>
  <p:notesMasterIdLst>
    <p:notesMasterId r:id="rId8"/>
  </p:notesMasterIdLst>
  <p:sldIdLst>
    <p:sldId id="256" r:id="rId2"/>
    <p:sldId id="292" r:id="rId3"/>
    <p:sldId id="301" r:id="rId4"/>
    <p:sldId id="298" r:id="rId5"/>
    <p:sldId id="299" r:id="rId6"/>
    <p:sldId id="27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5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3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D1227-DC6E-0A4F-8FAD-7D6BD84C38EC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E58DD1-652E-5246-A55D-149085299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054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1713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60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620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078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26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363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6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4D3AE16-2159-4F26-A7D3-0D10B3039774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923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08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466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4D3AE16-2159-4F26-A7D3-0D10B3039774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297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165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811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427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4D3AE16-2159-4F26-A7D3-0D10B3039774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84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Wholesale Market Working Group Report to WMS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Bryan Sams</a:t>
            </a:r>
            <a:endParaRPr lang="en-US" dirty="0"/>
          </a:p>
          <a:p>
            <a:r>
              <a:rPr lang="en-US" dirty="0"/>
              <a:t>Murali </a:t>
            </a:r>
            <a:r>
              <a:rPr lang="en-US" dirty="0" smtClean="0"/>
              <a:t>Sithuraj</a:t>
            </a:r>
            <a:endParaRPr lang="en-US" dirty="0"/>
          </a:p>
          <a:p>
            <a:r>
              <a:rPr lang="en-US" dirty="0" smtClean="0"/>
              <a:t>April</a:t>
            </a:r>
            <a:r>
              <a:rPr lang="en-US" dirty="0" smtClean="0"/>
              <a:t> </a:t>
            </a:r>
            <a:r>
              <a:rPr lang="en-US" dirty="0"/>
              <a:t>6</a:t>
            </a:r>
            <a:r>
              <a:rPr lang="en-US" dirty="0" smtClean="0"/>
              <a:t>, </a:t>
            </a:r>
            <a:r>
              <a:rPr lang="en-US" dirty="0"/>
              <a:t>2022</a:t>
            </a:r>
          </a:p>
          <a:p>
            <a:r>
              <a:rPr lang="en-US" dirty="0"/>
              <a:t>From </a:t>
            </a:r>
            <a:r>
              <a:rPr lang="en-US" dirty="0" smtClean="0"/>
              <a:t>March</a:t>
            </a:r>
            <a:r>
              <a:rPr lang="en-US" dirty="0" smtClean="0"/>
              <a:t> 25 </a:t>
            </a:r>
            <a:r>
              <a:rPr lang="en-US" dirty="0"/>
              <a:t>WMWG Meeting</a:t>
            </a:r>
          </a:p>
        </p:txBody>
      </p:sp>
    </p:spTree>
    <p:extLst>
      <p:ext uri="{BB962C8B-B14F-4D97-AF65-F5344CB8AC3E}">
        <p14:creationId xmlns:p14="http://schemas.microsoft.com/office/powerpoint/2010/main" val="3003136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D5103-B4E9-4739-95D6-739E1C458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Recap of </a:t>
            </a:r>
            <a:r>
              <a:rPr lang="en-US" dirty="0" smtClean="0"/>
              <a:t>3/25/2022 </a:t>
            </a:r>
            <a:r>
              <a:rPr lang="en-US" dirty="0" smtClean="0"/>
              <a:t>WMWG Meeting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9B909-C3A4-4FE9-A789-E2F8620CD5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Discussion </a:t>
            </a:r>
            <a:r>
              <a:rPr lang="en-US" dirty="0" smtClean="0"/>
              <a:t>of pending NPRRs:</a:t>
            </a:r>
          </a:p>
          <a:p>
            <a:pPr lvl="1"/>
            <a:r>
              <a:rPr lang="en-US" dirty="0" smtClean="0"/>
              <a:t>NPRR 1100, Emergency Switching Solutions for Energy Storage Resources </a:t>
            </a:r>
          </a:p>
          <a:p>
            <a:pPr lvl="1"/>
            <a:r>
              <a:rPr lang="en-US" dirty="0"/>
              <a:t>NPRR 1110, Black Start Requirements</a:t>
            </a:r>
          </a:p>
          <a:p>
            <a:pPr lvl="1"/>
            <a:r>
              <a:rPr lang="en-US" dirty="0" smtClean="0"/>
              <a:t>NPRR </a:t>
            </a:r>
            <a:r>
              <a:rPr lang="en-US" dirty="0" smtClean="0"/>
              <a:t>1108, </a:t>
            </a:r>
            <a:r>
              <a:rPr lang="en-US" dirty="0"/>
              <a:t>ERCOT Shall Approve or Deny All Resource Outages </a:t>
            </a:r>
            <a:r>
              <a:rPr lang="en-US" dirty="0" smtClean="0"/>
              <a:t>Requests</a:t>
            </a:r>
          </a:p>
          <a:p>
            <a:r>
              <a:rPr lang="en-US" dirty="0" smtClean="0"/>
              <a:t>Agenda items regarding RUC and NPRR 1118 (Clarification to the OSA Process) were not taken up and will be addressed at the 4/22/22 Meeting.</a:t>
            </a:r>
          </a:p>
          <a:p>
            <a:r>
              <a:rPr lang="en-US" dirty="0" smtClean="0"/>
              <a:t>WMWG also reviewed 3/24/22 </a:t>
            </a:r>
            <a:r>
              <a:rPr lang="en-US" dirty="0" err="1" smtClean="0"/>
              <a:t>Luminant</a:t>
            </a:r>
            <a:r>
              <a:rPr lang="en-US" dirty="0" smtClean="0"/>
              <a:t> NPRR 1124 Comments on Recovering Actual Fuel Costs Through RUC Guarantee. 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842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NPRR1110, Black Start Requirements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57447" y="2003368"/>
            <a:ext cx="8329353" cy="4367666"/>
          </a:xfrm>
        </p:spPr>
        <p:txBody>
          <a:bodyPr>
            <a:normAutofit/>
          </a:bodyPr>
          <a:lstStyle/>
          <a:p>
            <a:r>
              <a:rPr lang="en-US" dirty="0" smtClean="0"/>
              <a:t>ERCOT flagged additional comments </a:t>
            </a:r>
            <a:r>
              <a:rPr lang="en-US" dirty="0" smtClean="0"/>
              <a:t>were</a:t>
            </a:r>
            <a:r>
              <a:rPr lang="en-US" dirty="0" smtClean="0"/>
              <a:t> </a:t>
            </a:r>
            <a:r>
              <a:rPr lang="en-US" dirty="0" smtClean="0"/>
              <a:t>pending based on BSWG discussion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ERCOT Comments filed 4/1/22</a:t>
            </a:r>
            <a:endParaRPr lang="en-US" dirty="0"/>
          </a:p>
          <a:p>
            <a:pPr lvl="2"/>
            <a:r>
              <a:rPr lang="en-US" sz="2000" dirty="0"/>
              <a:t>Changed contract </a:t>
            </a:r>
            <a:r>
              <a:rPr lang="en-US" sz="2000" dirty="0"/>
              <a:t>period from 2 years to 3 years</a:t>
            </a:r>
          </a:p>
          <a:p>
            <a:pPr lvl="2"/>
            <a:r>
              <a:rPr lang="en-US" sz="2000" dirty="0"/>
              <a:t>Adds backup fuel requirements to add on-site 72-hour fuel </a:t>
            </a:r>
            <a:r>
              <a:rPr lang="en-US" sz="2000" dirty="0"/>
              <a:t>requirements</a:t>
            </a:r>
            <a:endParaRPr lang="en-US" sz="2000" dirty="0"/>
          </a:p>
          <a:p>
            <a:pPr lvl="2"/>
            <a:r>
              <a:rPr lang="en-US" sz="2000" dirty="0"/>
              <a:t>Includes black </a:t>
            </a:r>
            <a:r>
              <a:rPr lang="en-US" sz="2000" dirty="0"/>
              <a:t>start backup fuel attestation forms </a:t>
            </a:r>
            <a:endParaRPr lang="en-US" sz="2000" dirty="0"/>
          </a:p>
          <a:p>
            <a:pPr lvl="2"/>
            <a:r>
              <a:rPr lang="en-US" sz="2000" dirty="0"/>
              <a:t>Adds </a:t>
            </a:r>
            <a:r>
              <a:rPr lang="en-US" sz="2000" dirty="0"/>
              <a:t>Black Start Agreement information to the ECEII</a:t>
            </a:r>
            <a:endParaRPr lang="en-US" sz="2000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93838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NPRR1108 ERCOT Shall Approve or Deny All Resource Outage Requests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1" y="2093977"/>
            <a:ext cx="8109856" cy="4002024"/>
          </a:xfrm>
        </p:spPr>
        <p:txBody>
          <a:bodyPr>
            <a:noAutofit/>
          </a:bodyPr>
          <a:lstStyle/>
          <a:p>
            <a:r>
              <a:rPr lang="en-US" dirty="0" smtClean="0"/>
              <a:t>Stepped through 3/22/22 </a:t>
            </a:r>
            <a:r>
              <a:rPr lang="en-US" dirty="0" err="1" smtClean="0"/>
              <a:t>Luminant</a:t>
            </a:r>
            <a:r>
              <a:rPr lang="en-US" dirty="0" smtClean="0"/>
              <a:t> Comments </a:t>
            </a:r>
          </a:p>
          <a:p>
            <a:r>
              <a:rPr lang="en-US" dirty="0" smtClean="0"/>
              <a:t>ERCOT </a:t>
            </a:r>
            <a:r>
              <a:rPr lang="en-US" dirty="0" smtClean="0"/>
              <a:t>filed additional comments on </a:t>
            </a:r>
            <a:r>
              <a:rPr lang="en-US" dirty="0" smtClean="0"/>
              <a:t>3/31/22 and also has a presentation for WMS today.</a:t>
            </a:r>
            <a:endParaRPr lang="en-US" dirty="0" smtClean="0"/>
          </a:p>
          <a:p>
            <a:r>
              <a:rPr lang="en-US" dirty="0" smtClean="0"/>
              <a:t>ERCOT </a:t>
            </a:r>
            <a:r>
              <a:rPr lang="en-US" dirty="0"/>
              <a:t>proposes to approve outages on a first-come, first-service basis while ensuring the total amount of daily outages is below the Maximum Daily Planned Resource Outage Capacity </a:t>
            </a:r>
            <a:r>
              <a:rPr lang="en-US" dirty="0" smtClean="0"/>
              <a:t>threshold.</a:t>
            </a:r>
            <a:endParaRPr lang="en-US" dirty="0"/>
          </a:p>
          <a:p>
            <a:r>
              <a:rPr lang="en-US" dirty="0" smtClean="0"/>
              <a:t>Proposes </a:t>
            </a:r>
            <a:r>
              <a:rPr lang="en-US" dirty="0"/>
              <a:t>a single project to implement NPRR </a:t>
            </a:r>
            <a:r>
              <a:rPr lang="en-US" dirty="0" smtClean="0"/>
              <a:t>1108.</a:t>
            </a:r>
            <a:endParaRPr lang="en-US" dirty="0"/>
          </a:p>
          <a:p>
            <a:r>
              <a:rPr lang="en-US" dirty="0"/>
              <a:t>ERCOT plans to post the outage schedule </a:t>
            </a:r>
            <a:r>
              <a:rPr lang="en-US" dirty="0" smtClean="0"/>
              <a:t>and </a:t>
            </a:r>
            <a:r>
              <a:rPr lang="en-US" dirty="0" smtClean="0"/>
              <a:t>include </a:t>
            </a:r>
            <a:r>
              <a:rPr lang="en-US" dirty="0"/>
              <a:t>the maximum limit of outages that ERCOT can approve to maintain their required reserves </a:t>
            </a:r>
            <a:r>
              <a:rPr lang="en-US" dirty="0" smtClean="0"/>
              <a:t>as well as the number </a:t>
            </a:r>
            <a:r>
              <a:rPr lang="en-US" dirty="0"/>
              <a:t>of outages that have been </a:t>
            </a:r>
            <a:r>
              <a:rPr lang="en-US" dirty="0" smtClean="0"/>
              <a:t>approved.</a:t>
            </a:r>
            <a:endParaRPr lang="en-US" dirty="0"/>
          </a:p>
          <a:p>
            <a:r>
              <a:rPr lang="en-US" dirty="0"/>
              <a:t>ERCOT </a:t>
            </a:r>
            <a:r>
              <a:rPr lang="en-US" dirty="0" smtClean="0"/>
              <a:t>shortened their deadline to respond to </a:t>
            </a:r>
            <a:r>
              <a:rPr lang="en-US" dirty="0"/>
              <a:t>outage </a:t>
            </a:r>
            <a:r>
              <a:rPr lang="en-US" dirty="0" smtClean="0"/>
              <a:t>requests in some instances.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730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Pending Assignments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98287" y="1625600"/>
            <a:ext cx="7888514" cy="474543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NPRR 981, Day-Ahead Market Price Correction Process </a:t>
            </a:r>
          </a:p>
          <a:p>
            <a:r>
              <a:rPr lang="en-US" dirty="0" smtClean="0"/>
              <a:t>NPRR 1058, Resource Offer Modernization for Real-Time Co-Optimization</a:t>
            </a:r>
          </a:p>
          <a:p>
            <a:r>
              <a:rPr lang="en-US" dirty="0" smtClean="0"/>
              <a:t>NPRR 1084, Improvements to Reporting of Resource Outages and </a:t>
            </a:r>
            <a:r>
              <a:rPr lang="en-US" dirty="0" err="1" smtClean="0"/>
              <a:t>Derates</a:t>
            </a:r>
            <a:endParaRPr lang="en-US" dirty="0" smtClean="0"/>
          </a:p>
          <a:p>
            <a:r>
              <a:rPr lang="en-US" dirty="0" smtClean="0"/>
              <a:t>NPRR 1100, Emergency Switching Solutions for Energy Storage Resources</a:t>
            </a:r>
          </a:p>
          <a:p>
            <a:r>
              <a:rPr lang="en-US" dirty="0" smtClean="0"/>
              <a:t>NPRR </a:t>
            </a:r>
            <a:r>
              <a:rPr lang="en-US" dirty="0" smtClean="0"/>
              <a:t>1108, ERCOT Shall Approve of Deny All Resource Outage </a:t>
            </a:r>
            <a:r>
              <a:rPr lang="en-US" dirty="0" smtClean="0"/>
              <a:t>Requests</a:t>
            </a:r>
          </a:p>
          <a:p>
            <a:r>
              <a:rPr lang="en-US" dirty="0" smtClean="0"/>
              <a:t>NPRR </a:t>
            </a:r>
            <a:r>
              <a:rPr lang="en-US" dirty="0" smtClean="0"/>
              <a:t>1110, Black Start Requirements Update</a:t>
            </a:r>
          </a:p>
          <a:p>
            <a:r>
              <a:rPr lang="en-US" dirty="0" smtClean="0"/>
              <a:t>AS </a:t>
            </a:r>
            <a:r>
              <a:rPr lang="en-US" dirty="0"/>
              <a:t>Methodology</a:t>
            </a:r>
          </a:p>
          <a:p>
            <a:pPr lvl="1"/>
            <a:r>
              <a:rPr lang="en-US" dirty="0"/>
              <a:t>Additional analysis for NSRS quantities  </a:t>
            </a:r>
          </a:p>
          <a:p>
            <a:pPr lvl="1"/>
            <a:r>
              <a:rPr lang="en-US" dirty="0"/>
              <a:t>Definition of conservative operations</a:t>
            </a:r>
          </a:p>
          <a:p>
            <a:r>
              <a:rPr lang="en-US" dirty="0" smtClean="0"/>
              <a:t>Addressing </a:t>
            </a:r>
            <a:r>
              <a:rPr lang="en-US" dirty="0"/>
              <a:t>cost and compensation for using voltage reduction for grid </a:t>
            </a:r>
            <a:r>
              <a:rPr lang="en-US" dirty="0" smtClean="0"/>
              <a:t>reliability</a:t>
            </a:r>
          </a:p>
          <a:p>
            <a:r>
              <a:rPr lang="en-US" dirty="0" smtClean="0"/>
              <a:t>Weatherization </a:t>
            </a:r>
            <a:r>
              <a:rPr lang="en-US" dirty="0"/>
              <a:t>Inspections </a:t>
            </a:r>
            <a:r>
              <a:rPr lang="en-US" dirty="0" smtClean="0"/>
              <a:t>fees (2</a:t>
            </a:r>
            <a:r>
              <a:rPr lang="en-US" baseline="30000" dirty="0" smtClean="0"/>
              <a:t>nd</a:t>
            </a:r>
            <a:r>
              <a:rPr lang="en-US" dirty="0" smtClean="0"/>
              <a:t> Quarter)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65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Expect 4/22 agenda </a:t>
            </a:r>
            <a:r>
              <a:rPr lang="en-US" dirty="0" smtClean="0"/>
              <a:t>to be posted by </a:t>
            </a:r>
            <a:r>
              <a:rPr lang="en-US" dirty="0" smtClean="0"/>
              <a:t>4/15.  </a:t>
            </a:r>
            <a:endParaRPr lang="en-US" dirty="0"/>
          </a:p>
          <a:p>
            <a:r>
              <a:rPr lang="en-US" dirty="0" smtClean="0"/>
              <a:t>Any </a:t>
            </a:r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9577996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Wood Type">
      <a:majorFont>
        <a:latin typeface="Arial Black" panose="020B0A040201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 panose="020B06040202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BE1B6DD8-9976-4550-A6F4-B2DD4EA939D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8677</TotalTime>
  <Words>375</Words>
  <Application>Microsoft Office PowerPoint</Application>
  <PresentationFormat>On-screen Show (4:3)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Wingdings</vt:lpstr>
      <vt:lpstr>Wood Type</vt:lpstr>
      <vt:lpstr>Wholesale Market Working Group Report to WMS</vt:lpstr>
      <vt:lpstr>Recap of 3/25/2022 WMWG Meeting</vt:lpstr>
      <vt:lpstr>NPRR1110, Black Start Requirements</vt:lpstr>
      <vt:lpstr>NPRR1108 ERCOT Shall Approve or Deny All Resource Outage Requests</vt:lpstr>
      <vt:lpstr>Pending Assignments</vt:lpstr>
      <vt:lpstr>Next meeting</vt:lpstr>
    </vt:vector>
  </TitlesOfParts>
  <Company>CPS Energy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Action Items Review</dc:title>
  <dc:creator>Detelich, David J.</dc:creator>
  <cp:lastModifiedBy>Bryan Sams</cp:lastModifiedBy>
  <cp:revision>380</cp:revision>
  <dcterms:created xsi:type="dcterms:W3CDTF">2019-02-22T15:15:24Z</dcterms:created>
  <dcterms:modified xsi:type="dcterms:W3CDTF">2022-04-05T02:29:04Z</dcterms:modified>
</cp:coreProperties>
</file>