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2"/>
  </p:sldMasterIdLst>
  <p:notesMasterIdLst>
    <p:notesMasterId r:id="rId8"/>
  </p:notesMasterIdLst>
  <p:handoutMasterIdLst>
    <p:handoutMasterId r:id="rId9"/>
  </p:handoutMasterIdLst>
  <p:sldIdLst>
    <p:sldId id="268" r:id="rId3"/>
    <p:sldId id="267" r:id="rId4"/>
    <p:sldId id="270" r:id="rId5"/>
    <p:sldId id="271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 autoAdjust="0"/>
    <p:restoredTop sz="94660"/>
  </p:normalViewPr>
  <p:slideViewPr>
    <p:cSldViewPr>
      <p:cViewPr varScale="1">
        <p:scale>
          <a:sx n="95" d="100"/>
          <a:sy n="95" d="100"/>
        </p:scale>
        <p:origin x="88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2280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E9F4A-4066-491C-8F25-BCC5643327B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C5BAE-5329-436C-BB9D-CF26C629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48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47C23-70FF-4D54-8A37-93BEF4D37D8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8A51B-00BD-480F-A961-AEEFF753F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3332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88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29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85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17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84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6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3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44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1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9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4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1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25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5038" y="304800"/>
            <a:ext cx="7543800" cy="3566160"/>
          </a:xfrm>
        </p:spPr>
        <p:txBody>
          <a:bodyPr/>
          <a:lstStyle/>
          <a:p>
            <a:r>
              <a:rPr lang="en-US" dirty="0" smtClean="0"/>
              <a:t>TAC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38" y="4419600"/>
            <a:ext cx="8052262" cy="1676400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/>
              <a:t>April 5, </a:t>
            </a:r>
            <a:r>
              <a:rPr lang="en-US" sz="2000" b="1" dirty="0" smtClean="0"/>
              <a:t>2022</a:t>
            </a:r>
          </a:p>
          <a:p>
            <a:r>
              <a:rPr lang="en-US" sz="2000" b="1" dirty="0" smtClean="0"/>
              <a:t>John Schatz 				           Debbie McKeever</a:t>
            </a:r>
          </a:p>
          <a:p>
            <a:r>
              <a:rPr lang="en-US" sz="2000" b="1" dirty="0"/>
              <a:t>LUMINANT </a:t>
            </a:r>
            <a:r>
              <a:rPr lang="en-US" sz="2000" b="1" dirty="0" smtClean="0"/>
              <a:t>GENERATION			ONCOR</a:t>
            </a:r>
            <a:endParaRPr lang="en-US" sz="2000" b="1" dirty="0"/>
          </a:p>
          <a:p>
            <a:r>
              <a:rPr lang="en-US" sz="2000" b="1" dirty="0" smtClean="0"/>
              <a:t>rms chair					RMS VICE-CHAIR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5881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115887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TAC Highlights </a:t>
            </a:r>
            <a:r>
              <a:rPr lang="en-US" sz="4000" b="1" dirty="0" smtClean="0"/>
              <a:t>– </a:t>
            </a:r>
            <a:r>
              <a:rPr lang="en-US" sz="4000" b="1" dirty="0" smtClean="0"/>
              <a:t>March 30 </a:t>
            </a:r>
            <a:r>
              <a:rPr lang="en-US" sz="4000" b="1" dirty="0" smtClean="0"/>
              <a:t>Meeting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0999" y="838201"/>
            <a:ext cx="8028363" cy="5486400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800" b="1" u="sng" dirty="0" smtClean="0"/>
              <a:t/>
            </a:r>
            <a:br>
              <a:rPr lang="en-US" sz="800" b="1" u="sng" dirty="0" smtClean="0"/>
            </a:b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C15F28AF-C8F2-4201-A7AC-CCCAA0DD0B75}"/>
              </a:ext>
            </a:extLst>
          </p:cNvPr>
          <p:cNvCxnSpPr/>
          <p:nvPr/>
        </p:nvCxnSpPr>
        <p:spPr>
          <a:xfrm>
            <a:off x="685800" y="83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838200"/>
            <a:ext cx="7695488" cy="5319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2022 </a:t>
            </a:r>
            <a:r>
              <a:rPr lang="en-US" sz="2000" b="1" dirty="0" smtClean="0"/>
              <a:t>TAC Vice Chair Election:</a:t>
            </a:r>
            <a:endParaRPr lang="en-US" sz="2000" b="1" dirty="0" smtClean="0"/>
          </a:p>
          <a:p>
            <a:r>
              <a:rPr lang="en-US" sz="2000" dirty="0" smtClean="0"/>
              <a:t>	</a:t>
            </a:r>
            <a:r>
              <a:rPr lang="en-US" dirty="0" smtClean="0"/>
              <a:t>Bob Helton with </a:t>
            </a:r>
            <a:r>
              <a:rPr lang="en-US" dirty="0" err="1" smtClean="0"/>
              <a:t>Engie</a:t>
            </a:r>
            <a:r>
              <a:rPr lang="en-US" dirty="0" smtClean="0"/>
              <a:t> was elected TAC Vice Chair</a:t>
            </a:r>
            <a:endParaRPr lang="en-US" dirty="0" smtClean="0"/>
          </a:p>
          <a:p>
            <a:endParaRPr lang="en-US" sz="1050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ERCOT Board Update:</a:t>
            </a:r>
          </a:p>
          <a:p>
            <a:pPr marL="571500" lvl="2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Board approved all </a:t>
            </a:r>
            <a:r>
              <a:rPr lang="en-US" altLang="en-US" dirty="0" smtClean="0"/>
              <a:t>items presented by TAC</a:t>
            </a:r>
            <a:endParaRPr lang="en-US" altLang="en-US" dirty="0"/>
          </a:p>
          <a:p>
            <a:pPr marL="571500" lvl="2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Board approved all items on the Consent Agenda including:</a:t>
            </a:r>
          </a:p>
          <a:p>
            <a:pPr marL="228600" lvl="2">
              <a:lnSpc>
                <a:spcPct val="80000"/>
              </a:lnSpc>
              <a:defRPr/>
            </a:pPr>
            <a:r>
              <a:rPr lang="en-US" altLang="en-US" dirty="0" smtClean="0"/>
              <a:t> 		</a:t>
            </a:r>
            <a:r>
              <a:rPr lang="en-US" altLang="en-US" i="1" dirty="0" smtClean="0"/>
              <a:t>NPRR1095, TX SET 5.0 Changes</a:t>
            </a:r>
          </a:p>
          <a:p>
            <a:pPr marL="685800" lvl="3">
              <a:lnSpc>
                <a:spcPct val="80000"/>
              </a:lnSpc>
              <a:defRPr/>
            </a:pPr>
            <a:r>
              <a:rPr lang="en-US" altLang="en-US" i="1" dirty="0" smtClean="0"/>
              <a:t>	SCR</a:t>
            </a:r>
            <a:r>
              <a:rPr lang="en-US" i="1" dirty="0" smtClean="0"/>
              <a:t>817</a:t>
            </a:r>
            <a:r>
              <a:rPr lang="en-US" i="1" dirty="0"/>
              <a:t>, Related to NPRR1095, MarkeTrak Validation Revisions </a:t>
            </a:r>
            <a:r>
              <a:rPr lang="en-US" i="1" dirty="0" smtClean="0"/>
              <a:t>  	aligning </a:t>
            </a:r>
            <a:r>
              <a:rPr lang="en-US" i="1" dirty="0"/>
              <a:t>with Texas SET </a:t>
            </a:r>
            <a:r>
              <a:rPr lang="en-US" i="1" dirty="0" smtClean="0"/>
              <a:t>V5.0</a:t>
            </a:r>
          </a:p>
          <a:p>
            <a:pPr marL="685800" lvl="3">
              <a:lnSpc>
                <a:spcPct val="80000"/>
              </a:lnSpc>
              <a:defRPr/>
            </a:pPr>
            <a:r>
              <a:rPr lang="en-US" i="1" dirty="0" smtClean="0"/>
              <a:t>	NPRR1102</a:t>
            </a:r>
            <a:r>
              <a:rPr lang="en-US" i="1" dirty="0"/>
              <a:t>, ERCOT Discretion for Adjusting </a:t>
            </a:r>
            <a:r>
              <a:rPr lang="en-US" i="1" dirty="0" smtClean="0"/>
              <a:t>Non-Interval </a:t>
            </a:r>
            <a:r>
              <a:rPr lang="en-US" i="1" dirty="0"/>
              <a:t>Data </a:t>
            </a:r>
            <a:r>
              <a:rPr lang="en-US" i="1" dirty="0" smtClean="0"/>
              <a:t>	Recorder </a:t>
            </a:r>
            <a:r>
              <a:rPr lang="en-US" i="1" dirty="0"/>
              <a:t>(NIDR) </a:t>
            </a:r>
            <a:r>
              <a:rPr lang="en-US" i="1" dirty="0" smtClean="0"/>
              <a:t>Back-casted </a:t>
            </a:r>
            <a:r>
              <a:rPr lang="en-US" i="1" dirty="0"/>
              <a:t>Load </a:t>
            </a:r>
            <a:r>
              <a:rPr lang="en-US" i="1" dirty="0" smtClean="0"/>
              <a:t>Profile</a:t>
            </a:r>
            <a:endParaRPr lang="en-US" altLang="en-US" i="1" dirty="0" smtClean="0"/>
          </a:p>
          <a:p>
            <a:pPr marL="571500" lvl="2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Board modified their 2022 meeting schedule</a:t>
            </a:r>
          </a:p>
          <a:p>
            <a:pPr marL="571500" lvl="2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Lengthy discussion from Sean Taylor, VP </a:t>
            </a:r>
            <a:r>
              <a:rPr lang="en-US" dirty="0"/>
              <a:t>and </a:t>
            </a:r>
            <a:r>
              <a:rPr lang="en-US" dirty="0" smtClean="0"/>
              <a:t>CFO regarding ERCOT Budget and Finances along with the forecast of the Budget and System admin fee.  </a:t>
            </a:r>
          </a:p>
          <a:p>
            <a:pPr marL="571500" lvl="2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Request made by Chairman Lake that </a:t>
            </a:r>
            <a:r>
              <a:rPr lang="en-US" i="1" dirty="0" smtClean="0"/>
              <a:t>NPRR1108, </a:t>
            </a:r>
            <a:r>
              <a:rPr lang="en-US" i="1" dirty="0" smtClean="0"/>
              <a:t>ERCOT </a:t>
            </a:r>
            <a:r>
              <a:rPr lang="en-US" i="1" dirty="0"/>
              <a:t>Shall Approve or Deny All Resource Outage Requests</a:t>
            </a:r>
            <a:r>
              <a:rPr lang="en-US" dirty="0" smtClean="0"/>
              <a:t> be brought before the ERCOT Board at their April 27</a:t>
            </a:r>
            <a:r>
              <a:rPr lang="en-US" baseline="30000" dirty="0" smtClean="0"/>
              <a:t>th</a:t>
            </a:r>
            <a:r>
              <a:rPr lang="en-US" dirty="0" smtClean="0"/>
              <a:t> meeting</a:t>
            </a:r>
          </a:p>
          <a:p>
            <a:pPr marL="571500" lvl="2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Board established a Reliability and Markets Committee comprised </a:t>
            </a:r>
            <a:r>
              <a:rPr lang="en-US" altLang="en-US" dirty="0" smtClean="0"/>
              <a:t>of </a:t>
            </a:r>
            <a:r>
              <a:rPr lang="en-US" altLang="en-US" dirty="0"/>
              <a:t>members of the Board</a:t>
            </a:r>
          </a:p>
          <a:p>
            <a:pPr marL="228600" lvl="2">
              <a:lnSpc>
                <a:spcPct val="80000"/>
              </a:lnSpc>
              <a:defRPr/>
            </a:pPr>
            <a:endParaRPr lang="en-US" dirty="0"/>
          </a:p>
          <a:p>
            <a:pPr marL="228600" lvl="2">
              <a:lnSpc>
                <a:spcPct val="80000"/>
              </a:lnSpc>
              <a:defRPr/>
            </a:pPr>
            <a:r>
              <a:rPr lang="en-US" dirty="0" smtClean="0"/>
              <a:t>TAC Chair noted that at this time TAC is still a committee of the Board and will answer to the Board directly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28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115887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TAC Highlights – </a:t>
            </a:r>
            <a:r>
              <a:rPr lang="en-US" sz="4000" b="1" dirty="0" smtClean="0"/>
              <a:t>March 30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799" y="838201"/>
            <a:ext cx="7239001" cy="5486400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800" b="1" u="sng" dirty="0" smtClean="0"/>
              <a:t/>
            </a:r>
            <a:br>
              <a:rPr lang="en-US" sz="800" b="1" u="sng" dirty="0" smtClean="0"/>
            </a:br>
            <a:endParaRPr lang="en-US" sz="1900" dirty="0"/>
          </a:p>
          <a:p>
            <a:r>
              <a:rPr lang="en-US" dirty="0" smtClean="0"/>
              <a:t>RMS Update to TAC:</a:t>
            </a:r>
          </a:p>
          <a:p>
            <a:r>
              <a:rPr lang="en-US" dirty="0" smtClean="0"/>
              <a:t>The RMS update to TAC as well </a:t>
            </a:r>
            <a:r>
              <a:rPr lang="en-US" smtClean="0"/>
              <a:t>as some </a:t>
            </a:r>
            <a:r>
              <a:rPr lang="en-US" dirty="0" smtClean="0"/>
              <a:t>other TAC agenda items were not presented during the meeting. </a:t>
            </a:r>
          </a:p>
          <a:p>
            <a:r>
              <a:rPr lang="en-US" dirty="0" smtClean="0"/>
              <a:t>Those items will be placed on the meeting agenda for the April 13 TAC meeting. </a:t>
            </a:r>
          </a:p>
          <a:p>
            <a:r>
              <a:rPr lang="en-US" dirty="0" smtClean="0"/>
              <a:t>This is due to a lengthy discussion for: </a:t>
            </a:r>
          </a:p>
          <a:p>
            <a:r>
              <a:rPr lang="en-US" dirty="0" smtClean="0"/>
              <a:t>NPRR1092</a:t>
            </a:r>
            <a:r>
              <a:rPr lang="en-US" dirty="0"/>
              <a:t>, Reduce RUC Offer Floor and Remove RUC Opt-Out </a:t>
            </a:r>
            <a:r>
              <a:rPr lang="en-US" dirty="0" smtClean="0"/>
              <a:t>Provision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 </a:t>
            </a:r>
          </a:p>
          <a:p>
            <a:pPr marL="0" lvl="1" indent="0">
              <a:buNone/>
            </a:pPr>
            <a:endParaRPr lang="en-US" sz="1900" dirty="0" smtClean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C15F28AF-C8F2-4201-A7AC-CCCAA0DD0B75}"/>
              </a:ext>
            </a:extLst>
          </p:cNvPr>
          <p:cNvCxnSpPr/>
          <p:nvPr/>
        </p:nvCxnSpPr>
        <p:spPr>
          <a:xfrm>
            <a:off x="685800" y="83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30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115887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TAC Highlights – </a:t>
            </a:r>
            <a:r>
              <a:rPr lang="en-US" sz="4000" b="1" dirty="0" smtClean="0"/>
              <a:t>March 30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89614" y="818147"/>
            <a:ext cx="7525847" cy="5486400"/>
          </a:xfrm>
        </p:spPr>
        <p:txBody>
          <a:bodyPr>
            <a:normAutofit fontScale="25000" lnSpcReduction="20000"/>
          </a:bodyPr>
          <a:lstStyle/>
          <a:p>
            <a:pPr marL="0" lvl="1" indent="0">
              <a:buNone/>
            </a:pPr>
            <a:r>
              <a:rPr lang="en-US" sz="800" b="1" u="sng" dirty="0" smtClean="0"/>
              <a:t/>
            </a:r>
            <a:br>
              <a:rPr lang="en-US" sz="800" b="1" u="sng" dirty="0" smtClean="0"/>
            </a:br>
            <a:endParaRPr lang="en-US" sz="1900" dirty="0"/>
          </a:p>
          <a:p>
            <a:r>
              <a:rPr lang="en-US" sz="6400" dirty="0" smtClean="0"/>
              <a:t>Large Flexible Load Task Force</a:t>
            </a:r>
          </a:p>
          <a:p>
            <a:r>
              <a:rPr lang="en-US" sz="6400" dirty="0" smtClean="0"/>
              <a:t>Draft Scope as included in Charter:</a:t>
            </a:r>
          </a:p>
          <a:p>
            <a:pPr lvl="1"/>
            <a:r>
              <a:rPr lang="en-US" sz="6200" dirty="0" smtClean="0"/>
              <a:t>LFLTF </a:t>
            </a:r>
            <a:r>
              <a:rPr lang="en-US" sz="6200" dirty="0"/>
              <a:t>will study issues and develop policy recommendations for consideration by TAC relating to large flexible loads in the ERCOT System. </a:t>
            </a:r>
            <a:endParaRPr lang="en-US" sz="6200" dirty="0" smtClean="0"/>
          </a:p>
          <a:p>
            <a:pPr lvl="1"/>
            <a:r>
              <a:rPr lang="en-US" sz="6200" dirty="0" smtClean="0"/>
              <a:t>Such </a:t>
            </a:r>
            <a:r>
              <a:rPr lang="en-US" sz="6200" dirty="0"/>
              <a:t>issues will include but are not limited to, the definition of a Large Flexible Load (LFL), as well as the integration, </a:t>
            </a:r>
            <a:r>
              <a:rPr lang="en-US" sz="6200" dirty="0" smtClean="0"/>
              <a:t>limitations and or requirements of such loads connecting to and operating in the ERCOT System. </a:t>
            </a:r>
          </a:p>
          <a:p>
            <a:pPr lvl="1"/>
            <a:r>
              <a:rPr lang="en-US" sz="6200" dirty="0" smtClean="0"/>
              <a:t>LFLTF </a:t>
            </a:r>
            <a:r>
              <a:rPr lang="en-US" sz="6200" dirty="0"/>
              <a:t>will consider, and develop where needed, policies related to planning, markets, operations, and LFL interconnection processes.  LFTF will review related market rules; assess their effectiveness at fulfilling these policies and consider associated Revision Requests</a:t>
            </a:r>
            <a:r>
              <a:rPr lang="en-US" sz="6200" dirty="0" smtClean="0"/>
              <a:t>.</a:t>
            </a:r>
          </a:p>
          <a:p>
            <a:pPr lvl="1"/>
            <a:r>
              <a:rPr lang="en-US" sz="6000" dirty="0"/>
              <a:t>LFLTF would be a nonvoting body</a:t>
            </a:r>
          </a:p>
          <a:p>
            <a:pPr marL="201168" lvl="1" indent="0">
              <a:buNone/>
            </a:pPr>
            <a:endParaRPr lang="en-US" sz="6200" dirty="0"/>
          </a:p>
          <a:p>
            <a:r>
              <a:rPr lang="en-US" sz="6400" dirty="0" smtClean="0"/>
              <a:t>Leadership:</a:t>
            </a:r>
          </a:p>
          <a:p>
            <a:pPr lvl="1"/>
            <a:r>
              <a:rPr lang="en-US" sz="6200" dirty="0" smtClean="0"/>
              <a:t>ERCOT would appoint a staff member as Chair which ERCOT stated has been discussed as Bill Blevins</a:t>
            </a:r>
          </a:p>
          <a:p>
            <a:pPr lvl="1"/>
            <a:r>
              <a:rPr lang="en-US" sz="6200" dirty="0" smtClean="0"/>
              <a:t>Vice Chair would be a Market Participant representative</a:t>
            </a:r>
          </a:p>
          <a:p>
            <a:r>
              <a:rPr lang="en-US" sz="6400" dirty="0" smtClean="0"/>
              <a:t>TAC Chair stated that the TF should be established so they can begin working ASAP. </a:t>
            </a:r>
          </a:p>
          <a:p>
            <a:r>
              <a:rPr lang="en-US" sz="6400" dirty="0" smtClean="0"/>
              <a:t>After much discussion the Task Force was established by TAC</a:t>
            </a:r>
            <a:r>
              <a:rPr lang="en-US" sz="4200" dirty="0" smtClean="0"/>
              <a:t> 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 </a:t>
            </a:r>
          </a:p>
          <a:p>
            <a:pPr marL="0" lvl="1" indent="0">
              <a:buNone/>
            </a:pPr>
            <a:endParaRPr lang="en-US" sz="1900" dirty="0" smtClean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C15F28AF-C8F2-4201-A7AC-CCCAA0DD0B75}"/>
              </a:ext>
            </a:extLst>
          </p:cNvPr>
          <p:cNvCxnSpPr/>
          <p:nvPr/>
        </p:nvCxnSpPr>
        <p:spPr>
          <a:xfrm>
            <a:off x="685800" y="83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4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3552192" y="2567149"/>
            <a:ext cx="2145978" cy="2145978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C15F28AF-C8F2-4201-A7AC-CCCAA0DD0B75}"/>
              </a:ext>
            </a:extLst>
          </p:cNvPr>
          <p:cNvCxnSpPr/>
          <p:nvPr/>
        </p:nvCxnSpPr>
        <p:spPr>
          <a:xfrm>
            <a:off x="685800" y="83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9582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e9c0b8d7-bdb4-4fd3-b62a-f50327aaefce" origin="autoSelectedSuggestion">
  <element uid="c5f8eb12-5b27-439d-aaa6-3402af626fa3" value=""/>
  <element uid="c64218ab-b8d1-40b6-a478-cb8be1e10ecc" value=""/>
</sisl>
</file>

<file path=customXml/itemProps1.xml><?xml version="1.0" encoding="utf-8"?>
<ds:datastoreItem xmlns:ds="http://schemas.openxmlformats.org/officeDocument/2006/customXml" ds:itemID="{1C712C5D-CFB0-48EA-98C3-864164357757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16998</TotalTime>
  <Words>39</Words>
  <Application>Microsoft Office PowerPoint</Application>
  <PresentationFormat>On-screen Show (4:3)</PresentationFormat>
  <Paragraphs>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TAC Update</vt:lpstr>
      <vt:lpstr>TAC Highlights – March 30 Meeting </vt:lpstr>
      <vt:lpstr>TAC Highlights – March 30 </vt:lpstr>
      <vt:lpstr>TAC Highlights – March 30 </vt:lpstr>
      <vt:lpstr>PowerPoint Presentation</vt:lpstr>
    </vt:vector>
  </TitlesOfParts>
  <Company>NRG Energy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 update to RMS</dc:title>
  <dc:creator>Jim Lee</dc:creator>
  <cp:keywords/>
  <cp:lastModifiedBy>Mckeever, Deborah</cp:lastModifiedBy>
  <cp:revision>263</cp:revision>
  <cp:lastPrinted>2018-11-28T18:48:20Z</cp:lastPrinted>
  <dcterms:created xsi:type="dcterms:W3CDTF">2018-01-08T22:15:17Z</dcterms:created>
  <dcterms:modified xsi:type="dcterms:W3CDTF">2022-04-01T22:54:48Z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66fbd887-84f1-44c6-b614-caad1dd41da1</vt:lpwstr>
  </property>
  <property fmtid="{D5CDD505-2E9C-101B-9397-08002B2CF9AE}" pid="3" name="bjSaver">
    <vt:lpwstr>hVeZjyyepu7wfUb3kwBo4T82bAn9HrXq</vt:lpwstr>
  </property>
  <property fmtid="{D5CDD505-2E9C-101B-9397-08002B2CF9AE}" pid="4" name="bjDocumentSecurityLabel">
    <vt:lpwstr>AEP Public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policy="e9c0b8d7-bdb4-4fd3-b62a-f50327aaefce" origin="autoSelectedSuggestion" xmlns="http://w</vt:lpwstr>
  </property>
  <property fmtid="{D5CDD505-2E9C-101B-9397-08002B2CF9AE}" pid="6" name="bjDocumentLabelXML-0">
    <vt:lpwstr>ww.boldonjames.com/2008/01/sie/internal/label"&gt;&lt;element uid="c5f8eb12-5b27-439d-aaa6-3402af626fa3" value="" /&gt;&lt;element uid="c64218ab-b8d1-40b6-a478-cb8be1e10ecc" value="" /&gt;&lt;/sisl&gt;</vt:lpwstr>
  </property>
  <property fmtid="{D5CDD505-2E9C-101B-9397-08002B2CF9AE}" pid="7" name="Visual Markings Removed">
    <vt:lpwstr>No</vt:lpwstr>
  </property>
</Properties>
</file>