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0"/>
  </p:notesMasterIdLst>
  <p:handoutMasterIdLst>
    <p:handoutMasterId r:id="rId21"/>
  </p:handoutMasterIdLst>
  <p:sldIdLst>
    <p:sldId id="260" r:id="rId7"/>
    <p:sldId id="448" r:id="rId8"/>
    <p:sldId id="455" r:id="rId9"/>
    <p:sldId id="456" r:id="rId10"/>
    <p:sldId id="285" r:id="rId11"/>
    <p:sldId id="449" r:id="rId12"/>
    <p:sldId id="450" r:id="rId13"/>
    <p:sldId id="451" r:id="rId14"/>
    <p:sldId id="325" r:id="rId15"/>
    <p:sldId id="457" r:id="rId16"/>
    <p:sldId id="452" r:id="rId17"/>
    <p:sldId id="453" r:id="rId18"/>
    <p:sldId id="454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84" autoAdjust="0"/>
    <p:restoredTop sz="92597" autoAdjust="0"/>
  </p:normalViewPr>
  <p:slideViewPr>
    <p:cSldViewPr showGuides="1">
      <p:cViewPr>
        <p:scale>
          <a:sx n="96" d="100"/>
          <a:sy n="96" d="100"/>
        </p:scale>
        <p:origin x="924" y="4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8915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4878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0736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6636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9607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5859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8098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6564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046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02920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/>
              <a:t>Resource Adequacy Modeling Projects for 2022</a:t>
            </a:r>
            <a:endParaRPr lang="en-US" dirty="0"/>
          </a:p>
          <a:p>
            <a:endParaRPr lang="en-US" dirty="0"/>
          </a:p>
          <a:p>
            <a:r>
              <a:rPr lang="en-US" dirty="0"/>
              <a:t>Pete Warnken</a:t>
            </a:r>
          </a:p>
          <a:p>
            <a:r>
              <a:rPr lang="en-US" dirty="0"/>
              <a:t>Resource Adequacy Dept.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April 4,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Zonal Study Key Milestones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989" y="914400"/>
            <a:ext cx="8527211" cy="4966252"/>
          </a:xfrm>
        </p:spPr>
        <p:txBody>
          <a:bodyPr/>
          <a:lstStyle/>
          <a:p>
            <a:r>
              <a:rPr lang="en-US" sz="2600" dirty="0"/>
              <a:t>Targeting study completion by mid-to-late June</a:t>
            </a:r>
          </a:p>
          <a:p>
            <a:r>
              <a:rPr lang="en-US" sz="2600" dirty="0"/>
              <a:t>Will keep SAWG apprised of the study project</a:t>
            </a:r>
          </a:p>
          <a:p>
            <a:r>
              <a:rPr lang="en-US" sz="2600" dirty="0"/>
              <a:t>Study report and SAWG presentation expected in July</a:t>
            </a:r>
          </a:p>
          <a:p>
            <a:endParaRPr lang="en-US" sz="2600" dirty="0"/>
          </a:p>
          <a:p>
            <a:endParaRPr lang="en-US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5510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3200" dirty="0"/>
              <a:t>NERC Probabilistic Assessment (ProbA) Study</a:t>
            </a:r>
          </a:p>
        </p:txBody>
      </p:sp>
    </p:spTree>
    <p:extLst>
      <p:ext uri="{BB962C8B-B14F-4D97-AF65-F5344CB8AC3E}">
        <p14:creationId xmlns:p14="http://schemas.microsoft.com/office/powerpoint/2010/main" val="13172182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ProbA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989" y="824949"/>
            <a:ext cx="8527211" cy="5347252"/>
          </a:xfrm>
        </p:spPr>
        <p:txBody>
          <a:bodyPr/>
          <a:lstStyle/>
          <a:p>
            <a:r>
              <a:rPr lang="en-US" sz="2400" dirty="0"/>
              <a:t>Complements NERC’s Long Term Reliability Assessment (LTRA) by providing probabilistic reliability statistics of the forecasted resource portfolios reported in the LTRA data submissions</a:t>
            </a:r>
          </a:p>
          <a:p>
            <a:r>
              <a:rPr lang="en-US" sz="2400" dirty="0"/>
              <a:t>Reliability Statistics include annual and monthly Loss of Load Hours (LOLH, hours/year) and Expected Unsupplied Energy (EUE, MWh)</a:t>
            </a:r>
          </a:p>
          <a:p>
            <a:r>
              <a:rPr lang="en-US" sz="2400" dirty="0"/>
              <a:t>ProbA conducted every even-numbered year</a:t>
            </a:r>
          </a:p>
          <a:p>
            <a:r>
              <a:rPr lang="en-US" sz="2400" dirty="0"/>
              <a:t>Two study years: 2024, 2026</a:t>
            </a:r>
          </a:p>
          <a:p>
            <a:r>
              <a:rPr lang="en-US" sz="2400" dirty="0"/>
              <a:t>NERC Probabilistic Assessment Working Group oversees ProbA scheduling, data submission and reporting procedures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592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ProbA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989" y="824949"/>
            <a:ext cx="8527211" cy="5347252"/>
          </a:xfrm>
        </p:spPr>
        <p:txBody>
          <a:bodyPr/>
          <a:lstStyle/>
          <a:p>
            <a:r>
              <a:rPr lang="en-US" sz="2400" dirty="0"/>
              <a:t>The study must include at least one risk scenario</a:t>
            </a:r>
          </a:p>
          <a:p>
            <a:pPr lvl="1"/>
            <a:r>
              <a:rPr lang="en-US" sz="2000" dirty="0"/>
              <a:t>Use zonal SERVM model developed for the zonal reliability modeling project to simulate year-2026 impacts of West Zone transmission limits on providing Inverter Based Resource (IBR) energy to the rest of ERCOT</a:t>
            </a:r>
          </a:p>
          <a:p>
            <a:r>
              <a:rPr lang="en-US" sz="2400" dirty="0"/>
              <a:t>Main Milestone Dates:</a:t>
            </a:r>
          </a:p>
          <a:p>
            <a:pPr lvl="1"/>
            <a:r>
              <a:rPr lang="en-US" sz="2000" dirty="0"/>
              <a:t>Base Case study completion in early August; PAWG peer review of Base Case results completed by 8/23/2022</a:t>
            </a:r>
          </a:p>
          <a:p>
            <a:pPr lvl="1"/>
            <a:r>
              <a:rPr lang="en-US" sz="2000" dirty="0"/>
              <a:t>Summary of ProbA study and Base Case results to be included in NERC LTRA report to be release in mid-December 2022</a:t>
            </a:r>
          </a:p>
          <a:p>
            <a:pPr lvl="1"/>
            <a:r>
              <a:rPr lang="en-US" sz="2000" dirty="0"/>
              <a:t>Scenario risk results due 1/11/2023 for all Assessment Areas</a:t>
            </a:r>
          </a:p>
          <a:p>
            <a:pPr lvl="1"/>
            <a:r>
              <a:rPr lang="en-US" sz="2000" dirty="0"/>
              <a:t>ProbA Risk Scenario report released in June 2023</a:t>
            </a:r>
          </a:p>
          <a:p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119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3200" dirty="0"/>
              <a:t>Effective Load Carrying Capability (ELCC) Study</a:t>
            </a:r>
          </a:p>
        </p:txBody>
      </p:sp>
    </p:spTree>
    <p:extLst>
      <p:ext uri="{BB962C8B-B14F-4D97-AF65-F5344CB8AC3E}">
        <p14:creationId xmlns:p14="http://schemas.microsoft.com/office/powerpoint/2010/main" val="2151830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ELCC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71332"/>
            <a:ext cx="8527211" cy="5377068"/>
          </a:xfrm>
        </p:spPr>
        <p:txBody>
          <a:bodyPr/>
          <a:lstStyle/>
          <a:p>
            <a:r>
              <a:rPr lang="en-US" sz="2400" dirty="0"/>
              <a:t>ELCC is a probability-based measure of the reliability benefit of a resource type (or combination of resource types) for the system during periods that have the highest risk of capacity reserve shortfalls</a:t>
            </a:r>
          </a:p>
          <a:p>
            <a:pPr lvl="1"/>
            <a:r>
              <a:rPr lang="en-US" sz="2200" dirty="0"/>
              <a:t>Accounts for:</a:t>
            </a:r>
          </a:p>
          <a:p>
            <a:pPr lvl="2"/>
            <a:r>
              <a:rPr lang="en-US" sz="2000" dirty="0"/>
              <a:t>The resource production and electricity demand profiles</a:t>
            </a:r>
          </a:p>
          <a:p>
            <a:pPr lvl="2"/>
            <a:r>
              <a:rPr lang="en-US" sz="2000" dirty="0"/>
              <a:t>The system’s resource mix (types and quantities)</a:t>
            </a:r>
          </a:p>
          <a:p>
            <a:pPr lvl="2"/>
            <a:r>
              <a:rPr lang="en-US" sz="2000" dirty="0"/>
              <a:t>Synergies between resource types, so-called “diversity benefits”</a:t>
            </a:r>
          </a:p>
          <a:p>
            <a:r>
              <a:rPr lang="en-US" sz="2400" dirty="0"/>
              <a:t>ELCC estimation is based on probabilistic system simulations, the most common being Monte Carlo</a:t>
            </a:r>
          </a:p>
          <a:p>
            <a:r>
              <a:rPr lang="en-US" sz="2400" dirty="0"/>
              <a:t>ELCC is forward-looking; the current Peak Average Capacity Contribution approach for the CDR report is based on historical average capacity factors during seasonal peak demand hours</a:t>
            </a:r>
            <a:endParaRPr lang="en-US" sz="2800" dirty="0"/>
          </a:p>
          <a:p>
            <a:endParaRPr lang="en-US" sz="2400" dirty="0"/>
          </a:p>
          <a:p>
            <a:pPr lvl="1"/>
            <a:endParaRPr lang="en-US" sz="2000" dirty="0"/>
          </a:p>
          <a:p>
            <a:pPr marL="0" indent="0">
              <a:buNone/>
            </a:pPr>
            <a:endParaRPr lang="en-US" sz="2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089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ELCC Overview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EBD5BFC-DE51-43B0-886A-85F8822BF0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358" y="1910711"/>
            <a:ext cx="8237484" cy="1905000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2EAEA7F-43EC-4F4A-A2D9-D198A0958188}"/>
              </a:ext>
            </a:extLst>
          </p:cNvPr>
          <p:cNvSpPr txBox="1">
            <a:spLocks/>
          </p:cNvSpPr>
          <p:nvPr/>
        </p:nvSpPr>
        <p:spPr>
          <a:xfrm>
            <a:off x="304800" y="990600"/>
            <a:ext cx="8527211" cy="67071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ELCC development procedure is summarized below:</a:t>
            </a:r>
          </a:p>
          <a:p>
            <a:endParaRPr lang="en-US" sz="2600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8269F2B-3923-4F5F-AB20-D4F4A67F1F51}"/>
              </a:ext>
            </a:extLst>
          </p:cNvPr>
          <p:cNvSpPr txBox="1">
            <a:spLocks/>
          </p:cNvSpPr>
          <p:nvPr/>
        </p:nvSpPr>
        <p:spPr>
          <a:xfrm>
            <a:off x="440036" y="4191000"/>
            <a:ext cx="8527211" cy="1828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For more details, see the ERCOT 2020 Reserve Margin Study Report: https://www.ercot.com/files/docs/2021/01/15/2020_ERCOT_Reserve_Margin_Study_Report_FINAL_1-15-2021.pdf</a:t>
            </a:r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955211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ELCC Study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27211" cy="4648200"/>
          </a:xfrm>
        </p:spPr>
        <p:txBody>
          <a:bodyPr/>
          <a:lstStyle/>
          <a:p>
            <a:r>
              <a:rPr lang="en-US" sz="2400" dirty="0"/>
              <a:t>Study Objectives: Use SERVM</a:t>
            </a:r>
            <a:r>
              <a:rPr lang="en-US" sz="2400" baseline="30000" dirty="0"/>
              <a:t>1</a:t>
            </a:r>
            <a:r>
              <a:rPr lang="en-US" sz="2400" dirty="0"/>
              <a:t> Monte Carlo simulations to do the following:</a:t>
            </a:r>
          </a:p>
          <a:p>
            <a:pPr lvl="1"/>
            <a:r>
              <a:rPr lang="en-US" sz="2200" dirty="0"/>
              <a:t>Determine renewable and battery storage ELCC values for individual high-risk hours by season, to potentially be used as alternatives to seasonal or monthly values</a:t>
            </a:r>
          </a:p>
          <a:p>
            <a:pPr lvl="1"/>
            <a:r>
              <a:rPr lang="en-US" sz="2200" dirty="0"/>
              <a:t>Conduct sensitivity analysis of ELCC values with respect to resource penetration levels, alternative technology types (solar), and grid location </a:t>
            </a:r>
          </a:p>
          <a:p>
            <a:r>
              <a:rPr lang="en-US" sz="2400" dirty="0"/>
              <a:t>Intent is to lay the groundwork for specifying the recommended ELCC methodology for resource adequacy and planning studies</a:t>
            </a:r>
          </a:p>
          <a:p>
            <a:r>
              <a:rPr lang="en-US" sz="2400" dirty="0"/>
              <a:t>Expect up to a 100 unique scenarios to be simulated</a:t>
            </a:r>
          </a:p>
          <a:p>
            <a:endParaRPr lang="en-US" sz="2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7FE2AB-A913-4A9C-BD48-3B2DB2C4055C}"/>
              </a:ext>
            </a:extLst>
          </p:cNvPr>
          <p:cNvSpPr txBox="1"/>
          <p:nvPr/>
        </p:nvSpPr>
        <p:spPr>
          <a:xfrm>
            <a:off x="457200" y="5784575"/>
            <a:ext cx="723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Strategic Energy &amp; Risk Valuation Model, licensed by Astrape Consulting</a:t>
            </a:r>
            <a:endParaRPr lang="en-US" sz="160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90FA5D5-6ACC-4CF6-ADBC-B553B60D10FE}"/>
              </a:ext>
            </a:extLst>
          </p:cNvPr>
          <p:cNvCxnSpPr/>
          <p:nvPr/>
        </p:nvCxnSpPr>
        <p:spPr>
          <a:xfrm>
            <a:off x="381000" y="5715000"/>
            <a:ext cx="2362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0944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ELCC Study Key Milestones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 dirty="0"/>
          </a:p>
        </p:txBody>
      </p:sp>
      <p:sp>
        <p:nvSpPr>
          <p:cNvPr id="228" name="Content Placeholder 2">
            <a:extLst>
              <a:ext uri="{FF2B5EF4-FFF2-40B4-BE49-F238E27FC236}">
                <a16:creationId xmlns:a16="http://schemas.microsoft.com/office/drawing/2014/main" id="{7A009AA9-8427-4D59-BC78-1818062F4C97}"/>
              </a:ext>
            </a:extLst>
          </p:cNvPr>
          <p:cNvSpPr txBox="1">
            <a:spLocks/>
          </p:cNvSpPr>
          <p:nvPr/>
        </p:nvSpPr>
        <p:spPr>
          <a:xfrm>
            <a:off x="381000" y="1066800"/>
            <a:ext cx="8527211" cy="2667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Project completion targeted for 7/30/2022</a:t>
            </a:r>
          </a:p>
          <a:p>
            <a:pPr lvl="1"/>
            <a:r>
              <a:rPr lang="en-US" sz="2000" dirty="0"/>
              <a:t>Will keep SAWG apprised of the project</a:t>
            </a:r>
          </a:p>
          <a:p>
            <a:pPr lvl="1"/>
            <a:r>
              <a:rPr lang="en-US" sz="2000" dirty="0"/>
              <a:t>Study report and SAWG presentation expected in September</a:t>
            </a:r>
          </a:p>
          <a:p>
            <a:r>
              <a:rPr lang="en-US" sz="2400" dirty="0"/>
              <a:t>Next step is to develop Protocol revision request language to integrate into a broader NPRR on revised CDR methodologies</a:t>
            </a:r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7102232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3200" dirty="0"/>
              <a:t>Zonal Reliability Impact Study</a:t>
            </a:r>
          </a:p>
        </p:txBody>
      </p:sp>
    </p:spTree>
    <p:extLst>
      <p:ext uri="{BB962C8B-B14F-4D97-AF65-F5344CB8AC3E}">
        <p14:creationId xmlns:p14="http://schemas.microsoft.com/office/powerpoint/2010/main" val="414366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Zonal Study Objective and 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989" y="824948"/>
            <a:ext cx="8527211" cy="5499651"/>
          </a:xfrm>
        </p:spPr>
        <p:txBody>
          <a:bodyPr/>
          <a:lstStyle/>
          <a:p>
            <a:r>
              <a:rPr lang="en-US" sz="2600" dirty="0"/>
              <a:t>Study Objective: Determine the system reliability and reserve margin impacts of a zonal SERVM model as compared to the current single-zone model design</a:t>
            </a:r>
          </a:p>
          <a:p>
            <a:pPr lvl="1"/>
            <a:r>
              <a:rPr lang="en-US" sz="2200" dirty="0"/>
              <a:t>Focus on renewable resource impacts</a:t>
            </a:r>
          </a:p>
          <a:p>
            <a:pPr lvl="1"/>
            <a:r>
              <a:rPr lang="en-US" sz="2200" dirty="0"/>
              <a:t>Supports risk scenario requirement for 2022 NERC Probabilistic Assessment</a:t>
            </a:r>
          </a:p>
          <a:p>
            <a:r>
              <a:rPr lang="en-US" sz="2600" dirty="0"/>
              <a:t>Study tasks:</a:t>
            </a:r>
          </a:p>
          <a:p>
            <a:pPr lvl="1"/>
            <a:r>
              <a:rPr lang="en-US" sz="2200" dirty="0"/>
              <a:t>Define load zones in the SERVM model and establish zonal transfer limits</a:t>
            </a:r>
          </a:p>
          <a:p>
            <a:pPr lvl="1"/>
            <a:r>
              <a:rPr lang="en-US" sz="2200" dirty="0"/>
              <a:t>Convert the current ERCOT Long-Term Load Forecast into zonal load profiles and assign generating units to load zones</a:t>
            </a:r>
          </a:p>
          <a:p>
            <a:pPr lvl="1"/>
            <a:r>
              <a:rPr lang="en-US" sz="2200" dirty="0"/>
              <a:t>Run SERVM simulations for two study years: 2023 and 2026</a:t>
            </a:r>
          </a:p>
          <a:p>
            <a:pPr lvl="1"/>
            <a:r>
              <a:rPr lang="en-US" sz="2200" dirty="0"/>
              <a:t>Compare reliability and reserve margins results to the original single-zone model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126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546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Topology Bubble Diagram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 dirty="0"/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80006B23-306F-4BE7-AB4C-55E884016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4284" y="2378868"/>
            <a:ext cx="2956641" cy="2832549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Transfer limits derived from Regional Transmission Plan (RTP) cases:</a:t>
            </a:r>
          </a:p>
          <a:p>
            <a:pPr lvl="1"/>
            <a:r>
              <a:rPr lang="en-US" sz="1600" dirty="0"/>
              <a:t>“High Renewables, Coincident Peak with No Curtailment”</a:t>
            </a:r>
          </a:p>
          <a:p>
            <a:pPr lvl="1"/>
            <a:r>
              <a:rPr lang="en-US" sz="1600" dirty="0"/>
              <a:t>“High Renewables, Coincident Peak with Wind Curtailment”</a:t>
            </a:r>
          </a:p>
          <a:p>
            <a:endParaRPr lang="en-US" dirty="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479F2009-7286-431A-BD4F-816B02B4B0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2493" y="1047750"/>
            <a:ext cx="5420008" cy="4293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96805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schemas.microsoft.com/office/infopath/2007/PartnerControls"/>
    <ds:schemaRef ds:uri="http://purl.org/dc/dcmitype/"/>
    <ds:schemaRef ds:uri="c34af464-7aa1-4edd-9be4-83dffc1cb926"/>
    <ds:schemaRef ds:uri="http://purl.org/dc/terms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18562</TotalTime>
  <Words>700</Words>
  <Application>Microsoft Office PowerPoint</Application>
  <PresentationFormat>On-screen Show (4:3)</PresentationFormat>
  <Paragraphs>84</Paragraphs>
  <Slides>13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Effective Load Carrying Capability (ELCC) Study</vt:lpstr>
      <vt:lpstr>ELCC Overview</vt:lpstr>
      <vt:lpstr>ELCC Overview</vt:lpstr>
      <vt:lpstr>ELCC Study Objectives</vt:lpstr>
      <vt:lpstr>ELCC Study Key Milestones</vt:lpstr>
      <vt:lpstr>Zonal Reliability Impact Study</vt:lpstr>
      <vt:lpstr>Zonal Study Objective and Tasks</vt:lpstr>
      <vt:lpstr>Topology Bubble Diagram</vt:lpstr>
      <vt:lpstr>Zonal Study Key Milestones</vt:lpstr>
      <vt:lpstr>NERC Probabilistic Assessment (ProbA) Study</vt:lpstr>
      <vt:lpstr>ProbA Study</vt:lpstr>
      <vt:lpstr>ProbA Study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418</cp:revision>
  <cp:lastPrinted>2016-01-21T20:53:15Z</cp:lastPrinted>
  <dcterms:created xsi:type="dcterms:W3CDTF">2016-01-21T15:20:31Z</dcterms:created>
  <dcterms:modified xsi:type="dcterms:W3CDTF">2022-04-01T14:47:20Z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