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28"/>
  </p:notesMasterIdLst>
  <p:handoutMasterIdLst>
    <p:handoutMasterId r:id="rId29"/>
  </p:handoutMasterIdLst>
  <p:sldIdLst>
    <p:sldId id="260" r:id="rId8"/>
    <p:sldId id="318" r:id="rId9"/>
    <p:sldId id="589" r:id="rId10"/>
    <p:sldId id="594" r:id="rId11"/>
    <p:sldId id="321" r:id="rId12"/>
    <p:sldId id="611" r:id="rId13"/>
    <p:sldId id="596" r:id="rId14"/>
    <p:sldId id="600" r:id="rId15"/>
    <p:sldId id="601" r:id="rId16"/>
    <p:sldId id="610" r:id="rId17"/>
    <p:sldId id="602" r:id="rId18"/>
    <p:sldId id="609" r:id="rId19"/>
    <p:sldId id="320" r:id="rId20"/>
    <p:sldId id="603" r:id="rId21"/>
    <p:sldId id="604" r:id="rId22"/>
    <p:sldId id="605" r:id="rId23"/>
    <p:sldId id="606" r:id="rId24"/>
    <p:sldId id="607" r:id="rId25"/>
    <p:sldId id="608" r:id="rId26"/>
    <p:sldId id="595"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14" d="100"/>
          <a:sy n="114" d="100"/>
        </p:scale>
        <p:origin x="210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commentAuthors" Target="commentAuthors.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3/31/2022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8652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8155609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ERCOT Confidential</a:t>
            </a:r>
            <a:endParaRPr lang="en-US" sz="1000" b="1" dirty="0">
              <a:solidFill>
                <a:schemeClr val="tx2"/>
              </a:solidFill>
            </a:endParaRPr>
          </a:p>
        </p:txBody>
      </p:sp>
    </p:spTree>
    <p:extLst>
      <p:ext uri="{BB962C8B-B14F-4D97-AF65-F5344CB8AC3E}">
        <p14:creationId xmlns:p14="http://schemas.microsoft.com/office/powerpoint/2010/main" val="1286088149"/>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ercot.com/calendar/event?id=1643307467620"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2862322"/>
          </a:xfrm>
          <a:prstGeom prst="rect">
            <a:avLst/>
          </a:prstGeom>
          <a:noFill/>
        </p:spPr>
        <p:txBody>
          <a:bodyPr wrap="square" rtlCol="0">
            <a:spAutoFit/>
          </a:bodyPr>
          <a:lstStyle/>
          <a:p>
            <a:r>
              <a:rPr lang="en-US" sz="2400" b="1" dirty="0"/>
              <a:t>Projects with Interface Change Requirements</a:t>
            </a:r>
          </a:p>
          <a:p>
            <a:r>
              <a:rPr lang="en-US" sz="2400" b="1" dirty="0"/>
              <a:t>NPRR1093, FFRA, ECRS</a:t>
            </a:r>
          </a:p>
          <a:p>
            <a:endParaRPr lang="en-US" dirty="0"/>
          </a:p>
          <a:p>
            <a:r>
              <a:rPr lang="en-US" dirty="0"/>
              <a:t>Matt Mereness</a:t>
            </a:r>
          </a:p>
          <a:p>
            <a:endParaRPr lang="en-US" dirty="0"/>
          </a:p>
          <a:p>
            <a:r>
              <a:rPr lang="en-US" dirty="0"/>
              <a:t>March 31,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Discussion of Confirming Market Readiness (FFRA/ECRS)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5181600"/>
          </a:xfrm>
        </p:spPr>
        <p:txBody>
          <a:bodyPr/>
          <a:lstStyle/>
          <a:p>
            <a:pPr marL="0" indent="0">
              <a:buNone/>
            </a:pPr>
            <a:r>
              <a:rPr lang="en-US" sz="1800" dirty="0">
                <a:solidFill>
                  <a:schemeClr val="tx1">
                    <a:lumMod val="65000"/>
                    <a:lumOff val="35000"/>
                  </a:schemeClr>
                </a:solidFill>
              </a:rPr>
              <a:t>ERCOT is improving communication and the MP feedback loop for FFRA&amp; ECRS implementations with 3 concepts below since both affect all Ancillary Service submissions (creates reliability risk if QSEs cannot submit AS transactions):</a:t>
            </a:r>
          </a:p>
          <a:p>
            <a:pPr marL="0" indent="0">
              <a:buNone/>
            </a:pPr>
            <a:endParaRPr lang="en-US" sz="1800" dirty="0">
              <a:solidFill>
                <a:schemeClr val="tx1">
                  <a:lumMod val="65000"/>
                  <a:lumOff val="35000"/>
                </a:schemeClr>
              </a:solidFill>
            </a:endParaRPr>
          </a:p>
          <a:p>
            <a:pPr>
              <a:buFontTx/>
              <a:buChar char="-"/>
            </a:pPr>
            <a:r>
              <a:rPr lang="en-US" sz="1800" dirty="0">
                <a:solidFill>
                  <a:schemeClr val="tx1">
                    <a:lumMod val="65000"/>
                    <a:lumOff val="35000"/>
                  </a:schemeClr>
                </a:solidFill>
              </a:rPr>
              <a:t>Concept of sending </a:t>
            </a:r>
            <a:r>
              <a:rPr lang="en-US" sz="1800" u="sng" dirty="0">
                <a:solidFill>
                  <a:schemeClr val="tx1">
                    <a:lumMod val="65000"/>
                    <a:lumOff val="35000"/>
                  </a:schemeClr>
                </a:solidFill>
              </a:rPr>
              <a:t>Confirmation email to all QSE Authorized Reps</a:t>
            </a:r>
            <a:r>
              <a:rPr lang="en-US" sz="1800" dirty="0">
                <a:solidFill>
                  <a:schemeClr val="tx1">
                    <a:lumMod val="65000"/>
                    <a:lumOff val="35000"/>
                  </a:schemeClr>
                </a:solidFill>
              </a:rPr>
              <a:t> to confirm they are aware of the system impacts and are preparing for changes in Ancillary Service submissions for October 2022 delivery of FFRA project.</a:t>
            </a:r>
          </a:p>
          <a:p>
            <a:pPr>
              <a:buFontTx/>
              <a:buChar char="-"/>
            </a:pPr>
            <a:endParaRPr lang="en-US" sz="1800" dirty="0">
              <a:solidFill>
                <a:schemeClr val="tx1">
                  <a:lumMod val="65000"/>
                  <a:lumOff val="35000"/>
                </a:schemeClr>
              </a:solidFill>
            </a:endParaRPr>
          </a:p>
          <a:p>
            <a:pPr>
              <a:buFontTx/>
              <a:buChar char="-"/>
            </a:pPr>
            <a:r>
              <a:rPr lang="en-US" sz="1800" dirty="0">
                <a:solidFill>
                  <a:schemeClr val="tx1">
                    <a:lumMod val="65000"/>
                    <a:lumOff val="35000"/>
                  </a:schemeClr>
                </a:solidFill>
              </a:rPr>
              <a:t>Concept of </a:t>
            </a:r>
            <a:r>
              <a:rPr lang="en-US" sz="1800" u="sng" dirty="0">
                <a:solidFill>
                  <a:schemeClr val="tx1">
                    <a:lumMod val="65000"/>
                    <a:lumOff val="35000"/>
                  </a:schemeClr>
                </a:solidFill>
              </a:rPr>
              <a:t>Longer MOTE Duration</a:t>
            </a:r>
            <a:endParaRPr lang="en-US" sz="1800" dirty="0">
              <a:solidFill>
                <a:schemeClr val="tx1">
                  <a:lumMod val="65000"/>
                  <a:lumOff val="35000"/>
                </a:schemeClr>
              </a:solidFill>
            </a:endParaRPr>
          </a:p>
          <a:p>
            <a:pPr>
              <a:buFontTx/>
              <a:buChar char="-"/>
            </a:pPr>
            <a:endParaRPr lang="en-US" sz="1800" dirty="0">
              <a:solidFill>
                <a:schemeClr val="tx1">
                  <a:lumMod val="65000"/>
                  <a:lumOff val="35000"/>
                </a:schemeClr>
              </a:solidFill>
            </a:endParaRPr>
          </a:p>
          <a:p>
            <a:pPr>
              <a:buFontTx/>
              <a:buChar char="-"/>
            </a:pPr>
            <a:r>
              <a:rPr lang="en-US" sz="1800" dirty="0">
                <a:solidFill>
                  <a:schemeClr val="tx1">
                    <a:lumMod val="65000"/>
                    <a:lumOff val="35000"/>
                  </a:schemeClr>
                </a:solidFill>
              </a:rPr>
              <a:t>Concept of </a:t>
            </a:r>
            <a:r>
              <a:rPr lang="en-US" sz="1800" u="sng" dirty="0">
                <a:solidFill>
                  <a:schemeClr val="tx1">
                    <a:lumMod val="65000"/>
                    <a:lumOff val="35000"/>
                  </a:schemeClr>
                </a:solidFill>
              </a:rPr>
              <a:t>Providing feedback loop</a:t>
            </a:r>
            <a:r>
              <a:rPr lang="en-US" sz="1800" dirty="0">
                <a:solidFill>
                  <a:schemeClr val="tx1">
                    <a:lumMod val="65000"/>
                    <a:lumOff val="35000"/>
                  </a:schemeClr>
                </a:solidFill>
              </a:rPr>
              <a:t> on successful submissions by QSEs</a:t>
            </a:r>
          </a:p>
          <a:p>
            <a:pPr lvl="1">
              <a:buFontTx/>
              <a:buChar char="-"/>
            </a:pPr>
            <a:r>
              <a:rPr lang="en-US" sz="1400" dirty="0">
                <a:solidFill>
                  <a:schemeClr val="tx1">
                    <a:lumMod val="65000"/>
                    <a:lumOff val="35000"/>
                  </a:schemeClr>
                </a:solidFill>
              </a:rPr>
              <a:t>Weeks 1 &amp; 2 - No submission summary published</a:t>
            </a:r>
          </a:p>
          <a:p>
            <a:pPr lvl="1">
              <a:buFontTx/>
              <a:buChar char="-"/>
            </a:pPr>
            <a:r>
              <a:rPr lang="en-US" sz="1400" dirty="0">
                <a:solidFill>
                  <a:schemeClr val="tx1">
                    <a:lumMod val="65000"/>
                    <a:lumOff val="35000"/>
                  </a:schemeClr>
                </a:solidFill>
              </a:rPr>
              <a:t>Weeks 3 &amp; 4 - Publish submission summary by QSE (target 50% success)</a:t>
            </a:r>
          </a:p>
          <a:p>
            <a:pPr lvl="1">
              <a:buFontTx/>
              <a:buChar char="-"/>
            </a:pPr>
            <a:r>
              <a:rPr lang="en-US" sz="1400" dirty="0">
                <a:solidFill>
                  <a:schemeClr val="tx1">
                    <a:lumMod val="65000"/>
                    <a:lumOff val="35000"/>
                  </a:schemeClr>
                </a:solidFill>
              </a:rPr>
              <a:t>Weeks 5 &amp; 6 - Publish submission summary by QSE (target 75% success)</a:t>
            </a:r>
          </a:p>
          <a:p>
            <a:pPr lvl="1">
              <a:buFontTx/>
              <a:buChar char="-"/>
            </a:pPr>
            <a:r>
              <a:rPr lang="en-US" sz="1400" dirty="0">
                <a:solidFill>
                  <a:schemeClr val="tx1">
                    <a:lumMod val="65000"/>
                    <a:lumOff val="35000"/>
                  </a:schemeClr>
                </a:solidFill>
              </a:rPr>
              <a:t>Week   7       - Publish submission summary by QSE (target 95% success)</a:t>
            </a:r>
          </a:p>
          <a:p>
            <a:pPr>
              <a:buFontTx/>
              <a:buChar char="-"/>
            </a:pPr>
            <a:endParaRPr lang="en-US" sz="1800" dirty="0">
              <a:solidFill>
                <a:schemeClr val="tx1">
                  <a:lumMod val="65000"/>
                  <a:lumOff val="35000"/>
                </a:schemeClr>
              </a:solidFill>
            </a:endParaRPr>
          </a:p>
          <a:p>
            <a:pPr marL="0" indent="0">
              <a:buNone/>
            </a:pPr>
            <a:r>
              <a:rPr lang="en-US" sz="1800" dirty="0">
                <a:solidFill>
                  <a:schemeClr val="tx1">
                    <a:lumMod val="65000"/>
                    <a:lumOff val="35000"/>
                  </a:schemeClr>
                </a:solidFill>
              </a:rPr>
              <a:t>Concepts will provide more communication and assurance for successful go-live.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940125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Feedback for next TWG Meeting</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876800"/>
          </a:xfrm>
        </p:spPr>
        <p:txBody>
          <a:bodyPr/>
          <a:lstStyle/>
          <a:p>
            <a:r>
              <a:rPr lang="en-US" sz="2000" dirty="0">
                <a:solidFill>
                  <a:schemeClr val="tx1">
                    <a:lumMod val="65000"/>
                    <a:lumOff val="35000"/>
                  </a:schemeClr>
                </a:solidFill>
              </a:rPr>
              <a:t>Current plan for next TWG meeting:</a:t>
            </a:r>
          </a:p>
          <a:p>
            <a:pPr lvl="1"/>
            <a:r>
              <a:rPr lang="en-US" sz="1800" dirty="0">
                <a:solidFill>
                  <a:schemeClr val="tx1">
                    <a:lumMod val="65000"/>
                    <a:lumOff val="35000"/>
                  </a:schemeClr>
                </a:solidFill>
              </a:rPr>
              <a:t>Continue discuss of changes and/or additional details for:</a:t>
            </a:r>
          </a:p>
          <a:p>
            <a:pPr lvl="2"/>
            <a:r>
              <a:rPr lang="en-US" sz="1600" dirty="0">
                <a:solidFill>
                  <a:schemeClr val="tx1">
                    <a:lumMod val="65000"/>
                    <a:lumOff val="35000"/>
                  </a:schemeClr>
                </a:solidFill>
              </a:rPr>
              <a:t>NPRR1093 (R3-May 2022 release)</a:t>
            </a:r>
          </a:p>
          <a:p>
            <a:pPr lvl="2"/>
            <a:r>
              <a:rPr lang="en-US" sz="1600" dirty="0">
                <a:solidFill>
                  <a:schemeClr val="tx1">
                    <a:lumMod val="65000"/>
                    <a:lumOff val="35000"/>
                  </a:schemeClr>
                </a:solidFill>
              </a:rPr>
              <a:t>NPRR863/FFRA (R5-Oct 2022 release)</a:t>
            </a:r>
          </a:p>
          <a:p>
            <a:pPr lvl="2"/>
            <a:r>
              <a:rPr lang="en-US" sz="1600" dirty="0">
                <a:solidFill>
                  <a:schemeClr val="tx1">
                    <a:lumMod val="65000"/>
                    <a:lumOff val="35000"/>
                  </a:schemeClr>
                </a:solidFill>
              </a:rPr>
              <a:t>NPRR863/ECRS (first half 2023 release)</a:t>
            </a:r>
          </a:p>
          <a:p>
            <a:pPr lvl="2"/>
            <a:r>
              <a:rPr lang="en-US" sz="1600" dirty="0">
                <a:solidFill>
                  <a:schemeClr val="tx1">
                    <a:lumMod val="65000"/>
                    <a:lumOff val="35000"/>
                  </a:schemeClr>
                </a:solidFill>
              </a:rPr>
              <a:t>Discussion of Market Readiness concepts for FFRA &amp; ECRS</a:t>
            </a:r>
          </a:p>
          <a:p>
            <a:pPr lvl="2"/>
            <a:r>
              <a:rPr lang="en-US" sz="1600" dirty="0">
                <a:solidFill>
                  <a:schemeClr val="tx1">
                    <a:lumMod val="65000"/>
                    <a:lumOff val="35000"/>
                  </a:schemeClr>
                </a:solidFill>
              </a:rPr>
              <a:t>Any new projects on horizon</a:t>
            </a:r>
          </a:p>
          <a:p>
            <a:pPr lvl="2"/>
            <a:endParaRPr lang="en-US" sz="1400" dirty="0">
              <a:solidFill>
                <a:schemeClr val="tx1">
                  <a:lumMod val="65000"/>
                  <a:lumOff val="35000"/>
                </a:schemeClr>
              </a:solidFill>
            </a:endParaRPr>
          </a:p>
          <a:p>
            <a:endParaRPr lang="en-US" sz="2000" dirty="0">
              <a:solidFill>
                <a:schemeClr val="tx1">
                  <a:lumMod val="65000"/>
                  <a:lumOff val="35000"/>
                </a:schemeClr>
              </a:solidFill>
            </a:endParaRPr>
          </a:p>
          <a:p>
            <a:r>
              <a:rPr lang="en-US" sz="2000" dirty="0">
                <a:solidFill>
                  <a:schemeClr val="tx1">
                    <a:lumMod val="65000"/>
                    <a:lumOff val="35000"/>
                  </a:schemeClr>
                </a:solidFill>
              </a:rPr>
              <a:t>ERCOT open to feedback/questions for next TWG meeting</a:t>
            </a:r>
          </a:p>
          <a:p>
            <a:pPr lvl="1"/>
            <a:r>
              <a:rPr lang="en-US" sz="1400" dirty="0">
                <a:solidFill>
                  <a:schemeClr val="tx1">
                    <a:lumMod val="65000"/>
                    <a:lumOff val="35000"/>
                  </a:schemeClr>
                </a:solidFill>
              </a:rPr>
              <a:t>Feedback in meeting, or can be directed to </a:t>
            </a:r>
            <a:r>
              <a:rPr lang="en-US" sz="1400" dirty="0">
                <a:hlinkClick r:id="rId2"/>
              </a:rPr>
              <a:t>Matt.Mereness@ercot.com</a:t>
            </a:r>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857745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9581-6C74-425D-B36C-B511A7D02B92}"/>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8AEE983A-BFAC-4067-86D6-64BA8D188170}"/>
              </a:ext>
            </a:extLst>
          </p:cNvPr>
          <p:cNvSpPr>
            <a:spLocks noGrp="1"/>
          </p:cNvSpPr>
          <p:nvPr>
            <p:ph idx="1"/>
          </p:nvPr>
        </p:nvSpPr>
        <p:spPr/>
        <p:txBody>
          <a:bodyPr/>
          <a:lstStyle/>
          <a:p>
            <a:r>
              <a:rPr lang="en-US" dirty="0">
                <a:solidFill>
                  <a:schemeClr val="tx1">
                    <a:lumMod val="65000"/>
                    <a:lumOff val="35000"/>
                  </a:schemeClr>
                </a:solidFill>
              </a:rPr>
              <a:t>NPRR 1093 Details</a:t>
            </a:r>
          </a:p>
        </p:txBody>
      </p:sp>
      <p:sp>
        <p:nvSpPr>
          <p:cNvPr id="4" name="Slide Number Placeholder 3">
            <a:extLst>
              <a:ext uri="{FF2B5EF4-FFF2-40B4-BE49-F238E27FC236}">
                <a16:creationId xmlns:a16="http://schemas.microsoft.com/office/drawing/2014/main" id="{2D12ECA7-4F44-410A-A6E3-778579A6D8EF}"/>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67244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XSD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37968"/>
            <a:ext cx="8534400" cy="4319832"/>
          </a:xfrm>
        </p:spPr>
        <p:txBody>
          <a:bodyPr/>
          <a:lstStyle/>
          <a:p>
            <a:pPr marL="0" indent="0">
              <a:buNone/>
            </a:pPr>
            <a:r>
              <a:rPr lang="en-US" sz="2000" dirty="0"/>
              <a:t>External Web Services XSD V1.22_NPRR1093</a:t>
            </a:r>
          </a:p>
          <a:p>
            <a:r>
              <a:rPr lang="en-US" sz="2000" dirty="0" err="1"/>
              <a:t>ERCOTCommonTypes</a:t>
            </a:r>
            <a:endParaRPr lang="en-US" sz="20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13</a:t>
            </a:fld>
            <a:endParaRPr lang="en-US"/>
          </a:p>
        </p:txBody>
      </p:sp>
      <p:pic>
        <p:nvPicPr>
          <p:cNvPr id="6" name="Picture 5">
            <a:extLst>
              <a:ext uri="{FF2B5EF4-FFF2-40B4-BE49-F238E27FC236}">
                <a16:creationId xmlns:a16="http://schemas.microsoft.com/office/drawing/2014/main" id="{5871AFB8-AEBE-473A-9745-53CEAC936C24}"/>
              </a:ext>
            </a:extLst>
          </p:cNvPr>
          <p:cNvPicPr>
            <a:picLocks noChangeAspect="1"/>
          </p:cNvPicPr>
          <p:nvPr/>
        </p:nvPicPr>
        <p:blipFill>
          <a:blip r:embed="rId2"/>
          <a:stretch>
            <a:fillRect/>
          </a:stretch>
        </p:blipFill>
        <p:spPr>
          <a:xfrm>
            <a:off x="228600" y="1983295"/>
            <a:ext cx="8610601" cy="2893505"/>
          </a:xfrm>
          <a:prstGeom prst="rect">
            <a:avLst/>
          </a:prstGeom>
        </p:spPr>
      </p:pic>
      <p:sp>
        <p:nvSpPr>
          <p:cNvPr id="7" name="Rectangle 6">
            <a:extLst>
              <a:ext uri="{FF2B5EF4-FFF2-40B4-BE49-F238E27FC236}">
                <a16:creationId xmlns:a16="http://schemas.microsoft.com/office/drawing/2014/main" id="{8A423751-19FB-4ABA-B56D-A2B278F8087E}"/>
              </a:ext>
            </a:extLst>
          </p:cNvPr>
          <p:cNvSpPr/>
          <p:nvPr/>
        </p:nvSpPr>
        <p:spPr>
          <a:xfrm>
            <a:off x="952501" y="4345495"/>
            <a:ext cx="7860484"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4170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XSD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err="1"/>
              <a:t>ERCOTCommonTypes</a:t>
            </a:r>
            <a:endParaRPr lang="en-US" sz="20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14</a:t>
            </a:fld>
            <a:endParaRPr lang="en-US"/>
          </a:p>
        </p:txBody>
      </p:sp>
      <p:pic>
        <p:nvPicPr>
          <p:cNvPr id="8" name="Picture 7">
            <a:extLst>
              <a:ext uri="{FF2B5EF4-FFF2-40B4-BE49-F238E27FC236}">
                <a16:creationId xmlns:a16="http://schemas.microsoft.com/office/drawing/2014/main" id="{08B55024-2C81-44DB-BFE9-2A61F36BC311}"/>
              </a:ext>
            </a:extLst>
          </p:cNvPr>
          <p:cNvPicPr>
            <a:picLocks noChangeAspect="1"/>
          </p:cNvPicPr>
          <p:nvPr/>
        </p:nvPicPr>
        <p:blipFill>
          <a:blip r:embed="rId2"/>
          <a:stretch>
            <a:fillRect/>
          </a:stretch>
        </p:blipFill>
        <p:spPr>
          <a:xfrm>
            <a:off x="0" y="1295400"/>
            <a:ext cx="9144000" cy="4891144"/>
          </a:xfrm>
          <a:prstGeom prst="rect">
            <a:avLst/>
          </a:prstGeom>
        </p:spPr>
      </p:pic>
      <p:sp>
        <p:nvSpPr>
          <p:cNvPr id="7" name="Rectangle 6">
            <a:extLst>
              <a:ext uri="{FF2B5EF4-FFF2-40B4-BE49-F238E27FC236}">
                <a16:creationId xmlns:a16="http://schemas.microsoft.com/office/drawing/2014/main" id="{8A423751-19FB-4ABA-B56D-A2B278F8087E}"/>
              </a:ext>
            </a:extLst>
          </p:cNvPr>
          <p:cNvSpPr/>
          <p:nvPr/>
        </p:nvSpPr>
        <p:spPr>
          <a:xfrm>
            <a:off x="750116" y="3157238"/>
            <a:ext cx="7860484"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F7D6D41-16FF-4DC5-83FB-ACB105FEB7E0}"/>
              </a:ext>
            </a:extLst>
          </p:cNvPr>
          <p:cNvSpPr/>
          <p:nvPr/>
        </p:nvSpPr>
        <p:spPr>
          <a:xfrm>
            <a:off x="914400" y="5210544"/>
            <a:ext cx="7860484" cy="352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256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15</a:t>
            </a:fld>
            <a:endParaRPr lang="en-US"/>
          </a:p>
        </p:txBody>
      </p:sp>
      <p:pic>
        <p:nvPicPr>
          <p:cNvPr id="6" name="Picture 5">
            <a:extLst>
              <a:ext uri="{FF2B5EF4-FFF2-40B4-BE49-F238E27FC236}">
                <a16:creationId xmlns:a16="http://schemas.microsoft.com/office/drawing/2014/main" id="{109C5B07-358E-4737-91B2-75F525126EF3}"/>
              </a:ext>
            </a:extLst>
          </p:cNvPr>
          <p:cNvPicPr>
            <a:picLocks noChangeAspect="1"/>
          </p:cNvPicPr>
          <p:nvPr/>
        </p:nvPicPr>
        <p:blipFill>
          <a:blip r:embed="rId2"/>
          <a:stretch>
            <a:fillRect/>
          </a:stretch>
        </p:blipFill>
        <p:spPr>
          <a:xfrm>
            <a:off x="990600" y="1219201"/>
            <a:ext cx="4419600" cy="1857613"/>
          </a:xfrm>
          <a:prstGeom prst="rect">
            <a:avLst/>
          </a:prstGeom>
        </p:spPr>
      </p:pic>
      <p:pic>
        <p:nvPicPr>
          <p:cNvPr id="11" name="Picture 10">
            <a:extLst>
              <a:ext uri="{FF2B5EF4-FFF2-40B4-BE49-F238E27FC236}">
                <a16:creationId xmlns:a16="http://schemas.microsoft.com/office/drawing/2014/main" id="{95AD0976-FD24-4F0B-96BC-47D6D33CF5E1}"/>
              </a:ext>
            </a:extLst>
          </p:cNvPr>
          <p:cNvPicPr>
            <a:picLocks noChangeAspect="1"/>
          </p:cNvPicPr>
          <p:nvPr/>
        </p:nvPicPr>
        <p:blipFill>
          <a:blip r:embed="rId3"/>
          <a:stretch>
            <a:fillRect/>
          </a:stretch>
        </p:blipFill>
        <p:spPr>
          <a:xfrm>
            <a:off x="2286000" y="3097853"/>
            <a:ext cx="5312948" cy="3576638"/>
          </a:xfrm>
          <a:prstGeom prst="rect">
            <a:avLst/>
          </a:prstGeom>
        </p:spPr>
      </p:pic>
      <p:sp>
        <p:nvSpPr>
          <p:cNvPr id="12" name="Rectangle 11">
            <a:extLst>
              <a:ext uri="{FF2B5EF4-FFF2-40B4-BE49-F238E27FC236}">
                <a16:creationId xmlns:a16="http://schemas.microsoft.com/office/drawing/2014/main" id="{3369BC11-8C9B-4FAD-B323-6310BFB226BB}"/>
              </a:ext>
            </a:extLst>
          </p:cNvPr>
          <p:cNvSpPr/>
          <p:nvPr/>
        </p:nvSpPr>
        <p:spPr>
          <a:xfrm>
            <a:off x="2362200" y="4695985"/>
            <a:ext cx="5160548" cy="33321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6260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16</a:t>
            </a:fld>
            <a:endParaRPr lang="en-US"/>
          </a:p>
        </p:txBody>
      </p:sp>
      <p:pic>
        <p:nvPicPr>
          <p:cNvPr id="7" name="Picture 6">
            <a:extLst>
              <a:ext uri="{FF2B5EF4-FFF2-40B4-BE49-F238E27FC236}">
                <a16:creationId xmlns:a16="http://schemas.microsoft.com/office/drawing/2014/main" id="{E48201C5-2656-4392-849E-FCCC71E29D09}"/>
              </a:ext>
            </a:extLst>
          </p:cNvPr>
          <p:cNvPicPr>
            <a:picLocks noChangeAspect="1"/>
          </p:cNvPicPr>
          <p:nvPr/>
        </p:nvPicPr>
        <p:blipFill>
          <a:blip r:embed="rId2"/>
          <a:stretch>
            <a:fillRect/>
          </a:stretch>
        </p:blipFill>
        <p:spPr>
          <a:xfrm>
            <a:off x="2819400" y="1143000"/>
            <a:ext cx="3129024" cy="5202841"/>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590800" y="4648200"/>
            <a:ext cx="3657600" cy="8146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4774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17</a:t>
            </a:fld>
            <a:endParaRPr lang="en-US"/>
          </a:p>
        </p:txBody>
      </p:sp>
      <p:pic>
        <p:nvPicPr>
          <p:cNvPr id="6" name="Picture 5">
            <a:extLst>
              <a:ext uri="{FF2B5EF4-FFF2-40B4-BE49-F238E27FC236}">
                <a16:creationId xmlns:a16="http://schemas.microsoft.com/office/drawing/2014/main" id="{6C6C57F0-7772-4F32-BE4F-3173C3E1760F}"/>
              </a:ext>
            </a:extLst>
          </p:cNvPr>
          <p:cNvPicPr>
            <a:picLocks noChangeAspect="1"/>
          </p:cNvPicPr>
          <p:nvPr/>
        </p:nvPicPr>
        <p:blipFill>
          <a:blip r:embed="rId2"/>
          <a:stretch>
            <a:fillRect/>
          </a:stretch>
        </p:blipFill>
        <p:spPr>
          <a:xfrm>
            <a:off x="1524000" y="1143000"/>
            <a:ext cx="5772150" cy="5153025"/>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057400" y="4270188"/>
            <a:ext cx="3657600" cy="8146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3518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18</a:t>
            </a:fld>
            <a:endParaRPr lang="en-US"/>
          </a:p>
        </p:txBody>
      </p:sp>
      <p:pic>
        <p:nvPicPr>
          <p:cNvPr id="7" name="Picture 6">
            <a:extLst>
              <a:ext uri="{FF2B5EF4-FFF2-40B4-BE49-F238E27FC236}">
                <a16:creationId xmlns:a16="http://schemas.microsoft.com/office/drawing/2014/main" id="{55341517-9636-4293-9A69-6734B4898B06}"/>
              </a:ext>
            </a:extLst>
          </p:cNvPr>
          <p:cNvPicPr>
            <a:picLocks noChangeAspect="1"/>
          </p:cNvPicPr>
          <p:nvPr/>
        </p:nvPicPr>
        <p:blipFill>
          <a:blip r:embed="rId2"/>
          <a:stretch>
            <a:fillRect/>
          </a:stretch>
        </p:blipFill>
        <p:spPr>
          <a:xfrm>
            <a:off x="1371600" y="1781232"/>
            <a:ext cx="5819775" cy="2019300"/>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133600" y="3291672"/>
            <a:ext cx="3810000" cy="2135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3694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6AA292-45FF-46F7-B352-23457A3C9A97}"/>
              </a:ext>
            </a:extLst>
          </p:cNvPr>
          <p:cNvPicPr>
            <a:picLocks noChangeAspect="1"/>
          </p:cNvPicPr>
          <p:nvPr/>
        </p:nvPicPr>
        <p:blipFill>
          <a:blip r:embed="rId2"/>
          <a:stretch>
            <a:fillRect/>
          </a:stretch>
        </p:blipFill>
        <p:spPr>
          <a:xfrm>
            <a:off x="1576387" y="1276823"/>
            <a:ext cx="6067425" cy="5238750"/>
          </a:xfrm>
          <a:prstGeom prst="rect">
            <a:avLst/>
          </a:prstGeom>
        </p:spPr>
      </p:pic>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13" name="Rectangle 12">
            <a:extLst>
              <a:ext uri="{FF2B5EF4-FFF2-40B4-BE49-F238E27FC236}">
                <a16:creationId xmlns:a16="http://schemas.microsoft.com/office/drawing/2014/main" id="{5DE7C515-0805-4EC9-AA75-5CE748651E1D}"/>
              </a:ext>
            </a:extLst>
          </p:cNvPr>
          <p:cNvSpPr/>
          <p:nvPr/>
        </p:nvSpPr>
        <p:spPr>
          <a:xfrm>
            <a:off x="2057400" y="3124200"/>
            <a:ext cx="3810000" cy="48002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559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pPr>
              <a:tabLst>
                <a:tab pos="2176463" algn="l"/>
                <a:tab pos="7199313" algn="l"/>
              </a:tabLst>
            </a:pPr>
            <a:r>
              <a:rPr lang="en-US" sz="2000" dirty="0">
                <a:solidFill>
                  <a:schemeClr val="tx1">
                    <a:lumMod val="65000"/>
                    <a:lumOff val="35000"/>
                  </a:schemeClr>
                </a:solidFill>
              </a:rPr>
              <a:t>Purpose</a:t>
            </a:r>
          </a:p>
          <a:p>
            <a:pPr>
              <a:tabLst>
                <a:tab pos="2176463" algn="l"/>
                <a:tab pos="7199313" algn="l"/>
              </a:tabLst>
            </a:pPr>
            <a:r>
              <a:rPr lang="en-US" sz="2000" dirty="0">
                <a:solidFill>
                  <a:schemeClr val="tx1">
                    <a:lumMod val="65000"/>
                    <a:lumOff val="35000"/>
                  </a:schemeClr>
                </a:solidFill>
              </a:rPr>
              <a:t>Protocol Projects with Upcoming Market Facing Changes </a:t>
            </a:r>
          </a:p>
          <a:p>
            <a:pPr lvl="1">
              <a:tabLst>
                <a:tab pos="2176463" algn="l"/>
                <a:tab pos="7199313" algn="l"/>
              </a:tabLst>
            </a:pPr>
            <a:r>
              <a:rPr lang="en-US" sz="1600" dirty="0">
                <a:solidFill>
                  <a:schemeClr val="tx1">
                    <a:lumMod val="65000"/>
                    <a:lumOff val="35000"/>
                  </a:schemeClr>
                </a:solidFill>
              </a:rPr>
              <a:t>NPRR1093 Loads in Non-Spin</a:t>
            </a:r>
          </a:p>
          <a:p>
            <a:pPr lvl="1">
              <a:tabLst>
                <a:tab pos="2176463" algn="l"/>
                <a:tab pos="7199313" algn="l"/>
              </a:tabLst>
            </a:pPr>
            <a:r>
              <a:rPr lang="en-US" sz="1600" dirty="0">
                <a:solidFill>
                  <a:schemeClr val="tx1">
                    <a:lumMod val="65000"/>
                    <a:lumOff val="35000"/>
                  </a:schemeClr>
                </a:solidFill>
              </a:rPr>
              <a:t>NPRR863/FFRA delivery </a:t>
            </a:r>
          </a:p>
          <a:p>
            <a:pPr lvl="1">
              <a:tabLst>
                <a:tab pos="2176463" algn="l"/>
                <a:tab pos="7199313" algn="l"/>
              </a:tabLst>
            </a:pPr>
            <a:r>
              <a:rPr lang="en-US" sz="1600" dirty="0">
                <a:solidFill>
                  <a:schemeClr val="tx1">
                    <a:lumMod val="65000"/>
                    <a:lumOff val="35000"/>
                  </a:schemeClr>
                </a:solidFill>
              </a:rPr>
              <a:t>NPRR863/ECRS delivery</a:t>
            </a:r>
          </a:p>
          <a:p>
            <a:r>
              <a:rPr lang="en-US" sz="2000" dirty="0">
                <a:solidFill>
                  <a:schemeClr val="tx1">
                    <a:lumMod val="65000"/>
                    <a:lumOff val="35000"/>
                  </a:schemeClr>
                </a:solidFill>
              </a:rPr>
              <a:t>Discussion of Market Readiness concepts</a:t>
            </a:r>
          </a:p>
          <a:p>
            <a:r>
              <a:rPr lang="en-US" sz="2000" dirty="0">
                <a:solidFill>
                  <a:schemeClr val="tx1">
                    <a:lumMod val="65000"/>
                    <a:lumOff val="35000"/>
                  </a:schemeClr>
                </a:solidFill>
              </a:rPr>
              <a:t>Feedback for next TWG Meeting</a:t>
            </a:r>
          </a:p>
          <a:p>
            <a:r>
              <a:rPr lang="en-US" sz="2000" dirty="0">
                <a:solidFill>
                  <a:schemeClr val="tx1">
                    <a:lumMod val="65000"/>
                    <a:lumOff val="35000"/>
                  </a:schemeClr>
                </a:solidFill>
              </a:rPr>
              <a:t>Appendix</a:t>
            </a:r>
          </a:p>
          <a:p>
            <a:pPr lvl="1"/>
            <a:r>
              <a:rPr lang="en-US" sz="1600" dirty="0">
                <a:solidFill>
                  <a:schemeClr val="tx1">
                    <a:lumMod val="65000"/>
                    <a:lumOff val="35000"/>
                  </a:schemeClr>
                </a:solidFill>
              </a:rPr>
              <a:t>NPRR1093 Details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Market Validation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319832"/>
          </a:xfrm>
        </p:spPr>
        <p:txBody>
          <a:bodyPr/>
          <a:lstStyle/>
          <a:p>
            <a:r>
              <a:rPr lang="en-US" sz="2000" dirty="0"/>
              <a:t>MarketSubmissionValidationRules_NP4-450-NPRR1093</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20</a:t>
            </a:fld>
            <a:endParaRPr lang="en-US"/>
          </a:p>
        </p:txBody>
      </p:sp>
      <p:pic>
        <p:nvPicPr>
          <p:cNvPr id="8" name="Picture 7">
            <a:extLst>
              <a:ext uri="{FF2B5EF4-FFF2-40B4-BE49-F238E27FC236}">
                <a16:creationId xmlns:a16="http://schemas.microsoft.com/office/drawing/2014/main" id="{1270573D-FB5A-4734-8DC8-DED35798ACFA}"/>
              </a:ext>
            </a:extLst>
          </p:cNvPr>
          <p:cNvPicPr>
            <a:picLocks noChangeAspect="1"/>
          </p:cNvPicPr>
          <p:nvPr/>
        </p:nvPicPr>
        <p:blipFill>
          <a:blip r:embed="rId2"/>
          <a:stretch>
            <a:fillRect/>
          </a:stretch>
        </p:blipFill>
        <p:spPr>
          <a:xfrm>
            <a:off x="838200" y="1637738"/>
            <a:ext cx="6619875" cy="2876550"/>
          </a:xfrm>
          <a:prstGeom prst="rect">
            <a:avLst/>
          </a:prstGeom>
        </p:spPr>
      </p:pic>
    </p:spTree>
    <p:extLst>
      <p:ext uri="{BB962C8B-B14F-4D97-AF65-F5344CB8AC3E}">
        <p14:creationId xmlns:p14="http://schemas.microsoft.com/office/powerpoint/2010/main" val="2997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03D6E-CE91-4D60-8480-09C8231C8B1C}"/>
              </a:ext>
            </a:extLst>
          </p:cNvPr>
          <p:cNvSpPr>
            <a:spLocks noGrp="1"/>
          </p:cNvSpPr>
          <p:nvPr>
            <p:ph type="title"/>
          </p:nvPr>
        </p:nvSpPr>
        <p:spPr>
          <a:xfrm>
            <a:off x="381000" y="243682"/>
            <a:ext cx="8458200" cy="670718"/>
          </a:xfrm>
        </p:spPr>
        <p:txBody>
          <a:bodyPr/>
          <a:lstStyle/>
          <a:p>
            <a:r>
              <a:rPr lang="en-US" sz="2400" dirty="0"/>
              <a:t>Reminder of purpose for interface change discussion</a:t>
            </a:r>
          </a:p>
        </p:txBody>
      </p:sp>
      <p:sp>
        <p:nvSpPr>
          <p:cNvPr id="4" name="Slide Number Placeholder 3">
            <a:extLst>
              <a:ext uri="{FF2B5EF4-FFF2-40B4-BE49-F238E27FC236}">
                <a16:creationId xmlns:a16="http://schemas.microsoft.com/office/drawing/2014/main" id="{1005E002-954C-447C-97E7-35DDE1554DD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8">
            <a:extLst>
              <a:ext uri="{FF2B5EF4-FFF2-40B4-BE49-F238E27FC236}">
                <a16:creationId xmlns:a16="http://schemas.microsoft.com/office/drawing/2014/main" id="{BD094A3E-1CA9-431A-A07A-667413CFC7A2}"/>
              </a:ext>
            </a:extLst>
          </p:cNvPr>
          <p:cNvSpPr txBox="1">
            <a:spLocks/>
          </p:cNvSpPr>
          <p:nvPr/>
        </p:nvSpPr>
        <p:spPr>
          <a:xfrm>
            <a:off x="273076" y="1090368"/>
            <a:ext cx="8534400" cy="43198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1200"/>
              </a:spcAft>
            </a:pPr>
            <a:r>
              <a:rPr lang="en-US" sz="1800" dirty="0">
                <a:solidFill>
                  <a:schemeClr val="tx1">
                    <a:lumMod val="65000"/>
                    <a:lumOff val="35000"/>
                  </a:schemeClr>
                </a:solidFill>
              </a:rPr>
              <a:t>Leveraging the TWG forum to communicate future Protocol project changes where MPs will be required to change their ERCOT interfaces.  </a:t>
            </a:r>
          </a:p>
          <a:p>
            <a:pPr>
              <a:spcAft>
                <a:spcPts val="1200"/>
              </a:spcAft>
            </a:pPr>
            <a:r>
              <a:rPr lang="en-US" sz="1800" dirty="0">
                <a:solidFill>
                  <a:schemeClr val="tx1">
                    <a:lumMod val="65000"/>
                    <a:lumOff val="35000"/>
                  </a:schemeClr>
                </a:solidFill>
              </a:rPr>
              <a:t>Target audience is Market Participant staff and/or vendors responsible for developing and deploying systems to adapt to market interface changes with ERCOT.</a:t>
            </a:r>
          </a:p>
          <a:p>
            <a:pPr>
              <a:spcAft>
                <a:spcPts val="1200"/>
              </a:spcAft>
            </a:pPr>
            <a:r>
              <a:rPr lang="en-US" sz="1800" dirty="0">
                <a:solidFill>
                  <a:schemeClr val="tx1">
                    <a:lumMod val="65000"/>
                    <a:lumOff val="35000"/>
                  </a:schemeClr>
                </a:solidFill>
              </a:rPr>
              <a:t>ERCOT plans to publish interface changes earlier in project process and use this forum to share technical details, listen to feedback, and provide estimated project dates including MOTE availability and Go-Live dates.</a:t>
            </a:r>
          </a:p>
          <a:p>
            <a:pPr>
              <a:spcAft>
                <a:spcPts val="1200"/>
              </a:spcAft>
            </a:pPr>
            <a:r>
              <a:rPr lang="en-US" sz="1800" dirty="0">
                <a:solidFill>
                  <a:schemeClr val="tx1">
                    <a:lumMod val="65000"/>
                    <a:lumOff val="35000"/>
                  </a:schemeClr>
                </a:solidFill>
              </a:rPr>
              <a:t>Note that this will not be the forum for project business details (will be in project readiness workshops).</a:t>
            </a:r>
          </a:p>
          <a:p>
            <a:endParaRPr lang="en-US" sz="1600" dirty="0"/>
          </a:p>
        </p:txBody>
      </p:sp>
      <p:sp>
        <p:nvSpPr>
          <p:cNvPr id="6" name="Slide Number Placeholder 1">
            <a:extLst>
              <a:ext uri="{FF2B5EF4-FFF2-40B4-BE49-F238E27FC236}">
                <a16:creationId xmlns:a16="http://schemas.microsoft.com/office/drawing/2014/main" id="{6CAAD08E-3803-42E0-AC98-1BE13370E38A}"/>
              </a:ext>
            </a:extLst>
          </p:cNvPr>
          <p:cNvSpPr txBox="1">
            <a:spLocks/>
          </p:cNvSpPr>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E7085C4-D6A8-46D9-A1BA-F87C2DEFFCDB}" type="slidenum">
              <a:rPr lang="en-US" sz="900" smtClean="0">
                <a:solidFill>
                  <a:srgbClr val="FFFFFF"/>
                </a:solidFill>
                <a:latin typeface="Arial"/>
              </a:rPr>
              <a:pPr>
                <a:defRPr/>
              </a:pPr>
              <a:t>3</a:t>
            </a:fld>
            <a:endParaRPr lang="en-US" sz="900" dirty="0">
              <a:solidFill>
                <a:srgbClr val="FFFFFF"/>
              </a:solidFill>
              <a:latin typeface="Arial"/>
            </a:endParaRPr>
          </a:p>
        </p:txBody>
      </p:sp>
    </p:spTree>
    <p:extLst>
      <p:ext uri="{BB962C8B-B14F-4D97-AF65-F5344CB8AC3E}">
        <p14:creationId xmlns:p14="http://schemas.microsoft.com/office/powerpoint/2010/main" val="88747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p:txBody>
          <a:bodyPr/>
          <a:lstStyle/>
          <a:p>
            <a:r>
              <a:rPr lang="en-US" sz="2400" dirty="0"/>
              <a:t>NPRR1093 </a:t>
            </a:r>
            <a:br>
              <a:rPr lang="en-US" sz="2400" dirty="0"/>
            </a:br>
            <a:r>
              <a:rPr lang="en-US" sz="2400" dirty="0"/>
              <a:t>Load Resource Participation in Non-Spinning Reserve</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1295400"/>
            <a:ext cx="8534400" cy="4319832"/>
          </a:xfrm>
        </p:spPr>
        <p:txBody>
          <a:bodyPr/>
          <a:lstStyle/>
          <a:p>
            <a:r>
              <a:rPr lang="en-US" sz="2000" dirty="0">
                <a:solidFill>
                  <a:schemeClr val="tx1">
                    <a:lumMod val="65000"/>
                    <a:lumOff val="35000"/>
                  </a:schemeClr>
                </a:solidFill>
              </a:rPr>
              <a:t>High-priority PUCT project</a:t>
            </a:r>
          </a:p>
          <a:p>
            <a:r>
              <a:rPr lang="en-US" sz="2000" dirty="0">
                <a:solidFill>
                  <a:schemeClr val="tx1">
                    <a:lumMod val="65000"/>
                    <a:lumOff val="35000"/>
                  </a:schemeClr>
                </a:solidFill>
              </a:rPr>
              <a:t>Expands procurement of Non-Spin to include Load Resources</a:t>
            </a:r>
          </a:p>
          <a:p>
            <a:pPr lvl="1"/>
            <a:r>
              <a:rPr lang="en-US" sz="1600" i="1" dirty="0">
                <a:solidFill>
                  <a:schemeClr val="tx1">
                    <a:lumMod val="65000"/>
                    <a:lumOff val="35000"/>
                  </a:schemeClr>
                </a:solidFill>
              </a:rPr>
              <a:t>“Allow Load Resources that are not Controllable Load Resources to participate in Non-Spinning Reserve so that additional capacity is available to ERCOT Operators for the upcoming winter and summer 2022.” excerpt from NPRR</a:t>
            </a:r>
          </a:p>
          <a:p>
            <a:r>
              <a:rPr lang="en-US" sz="2000" dirty="0">
                <a:solidFill>
                  <a:schemeClr val="tx1">
                    <a:lumMod val="65000"/>
                    <a:lumOff val="35000"/>
                  </a:schemeClr>
                </a:solidFill>
              </a:rPr>
              <a:t>ERCOT just completed Business Requirements and planning for production 2022 Release 3 (late May 2022)</a:t>
            </a:r>
          </a:p>
          <a:p>
            <a:r>
              <a:rPr lang="en-US" sz="2000" dirty="0">
                <a:solidFill>
                  <a:schemeClr val="tx1">
                    <a:lumMod val="65000"/>
                    <a:lumOff val="35000"/>
                  </a:schemeClr>
                </a:solidFill>
              </a:rPr>
              <a:t>ERCOT worked to minimize interface changes</a:t>
            </a:r>
          </a:p>
          <a:p>
            <a:pPr lvl="1"/>
            <a:r>
              <a:rPr lang="en-US" sz="1600" dirty="0">
                <a:solidFill>
                  <a:schemeClr val="tx1">
                    <a:lumMod val="65000"/>
                    <a:lumOff val="35000"/>
                  </a:schemeClr>
                </a:solidFill>
              </a:rPr>
              <a:t>Relatively minor changes to Market MMS XML submission </a:t>
            </a:r>
          </a:p>
          <a:p>
            <a:pPr lvl="2"/>
            <a:r>
              <a:rPr lang="en-US" sz="1200" dirty="0">
                <a:solidFill>
                  <a:schemeClr val="tx1">
                    <a:lumMod val="65000"/>
                    <a:lumOff val="35000"/>
                  </a:schemeClr>
                </a:solidFill>
              </a:rPr>
              <a:t>Changes limited to new values with AS Self-Arrangement and AS Trades for Non-Spin from Load</a:t>
            </a:r>
          </a:p>
          <a:p>
            <a:pPr lvl="2"/>
            <a:r>
              <a:rPr lang="en-US" sz="1200" dirty="0">
                <a:solidFill>
                  <a:schemeClr val="tx1">
                    <a:lumMod val="65000"/>
                    <a:lumOff val="35000"/>
                  </a:schemeClr>
                </a:solidFill>
              </a:rPr>
              <a:t>Backward compatible (traditional Non-Spin AS type remains the same)</a:t>
            </a:r>
          </a:p>
          <a:p>
            <a:pPr lvl="1"/>
            <a:r>
              <a:rPr lang="en-US" sz="1600" dirty="0">
                <a:solidFill>
                  <a:schemeClr val="tx1">
                    <a:lumMod val="65000"/>
                    <a:lumOff val="35000"/>
                  </a:schemeClr>
                </a:solidFill>
              </a:rPr>
              <a:t>No changes to Telemetry/ICCP</a:t>
            </a:r>
          </a:p>
          <a:p>
            <a:pPr lvl="1"/>
            <a:r>
              <a:rPr lang="en-US" sz="1600" dirty="0">
                <a:solidFill>
                  <a:schemeClr val="tx1">
                    <a:lumMod val="65000"/>
                    <a:lumOff val="35000"/>
                  </a:schemeClr>
                </a:solidFill>
              </a:rPr>
              <a:t>Changes to Reports</a:t>
            </a:r>
            <a:endParaRPr lang="en-US" sz="2000" dirty="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56963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Library of NPRR1093 Requirement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953000"/>
          </a:xfrm>
        </p:spPr>
        <p:txBody>
          <a:bodyPr/>
          <a:lstStyle/>
          <a:p>
            <a:r>
              <a:rPr lang="en-US" sz="1800" u="sng" dirty="0">
                <a:solidFill>
                  <a:schemeClr val="tx1">
                    <a:lumMod val="65000"/>
                    <a:lumOff val="35000"/>
                  </a:schemeClr>
                </a:solidFill>
              </a:rPr>
              <a:t>Technical Specification Changes:</a:t>
            </a:r>
          </a:p>
          <a:p>
            <a:pPr lvl="1"/>
            <a:r>
              <a:rPr lang="en-US" sz="1800" dirty="0">
                <a:solidFill>
                  <a:schemeClr val="tx1">
                    <a:lumMod val="65000"/>
                    <a:lumOff val="35000"/>
                  </a:schemeClr>
                </a:solidFill>
              </a:rPr>
              <a:t>Posted at last TWG </a:t>
            </a:r>
            <a:r>
              <a:rPr lang="en-US" sz="1200" dirty="0"/>
              <a:t>(</a:t>
            </a:r>
            <a:r>
              <a:rPr lang="en-US" sz="1200" dirty="0">
                <a:hlinkClick r:id="rId2"/>
              </a:rPr>
              <a:t>https://www.ercot.com/calendar/event?id=1643307467620</a:t>
            </a:r>
            <a:r>
              <a:rPr lang="en-US" sz="1800" dirty="0"/>
              <a:t>)</a:t>
            </a:r>
          </a:p>
          <a:p>
            <a:pPr lvl="2"/>
            <a:r>
              <a:rPr lang="en-US" sz="1400" dirty="0">
                <a:solidFill>
                  <a:schemeClr val="tx1">
                    <a:lumMod val="65000"/>
                    <a:lumOff val="35000"/>
                  </a:schemeClr>
                </a:solidFill>
              </a:rPr>
              <a:t>External_Web_Services_XSD_V1.22_NPRR1093</a:t>
            </a:r>
          </a:p>
          <a:p>
            <a:pPr lvl="2"/>
            <a:r>
              <a:rPr lang="en-US" sz="1400" dirty="0">
                <a:solidFill>
                  <a:schemeClr val="tx1">
                    <a:lumMod val="65000"/>
                    <a:lumOff val="35000"/>
                  </a:schemeClr>
                </a:solidFill>
              </a:rPr>
              <a:t>EIP_External_Interfaces_Specification_v1_22 </a:t>
            </a:r>
          </a:p>
          <a:p>
            <a:pPr lvl="3"/>
            <a:r>
              <a:rPr lang="en-US" sz="1000" dirty="0">
                <a:solidFill>
                  <a:schemeClr val="tx1">
                    <a:lumMod val="65000"/>
                    <a:lumOff val="35000"/>
                  </a:schemeClr>
                </a:solidFill>
              </a:rPr>
              <a:t>Note the word doc leverages “gray boxed” language to capture multiple protocol changes.</a:t>
            </a:r>
          </a:p>
          <a:p>
            <a:pPr lvl="2"/>
            <a:r>
              <a:rPr lang="en-US" sz="1400" dirty="0">
                <a:solidFill>
                  <a:schemeClr val="tx1">
                    <a:lumMod val="65000"/>
                    <a:lumOff val="35000"/>
                  </a:schemeClr>
                </a:solidFill>
              </a:rPr>
              <a:t>MarketSubmissionValidationRules_NP4-450-NPRR1093</a:t>
            </a:r>
          </a:p>
          <a:p>
            <a:endParaRPr lang="en-US" sz="1800" u="sng" dirty="0">
              <a:solidFill>
                <a:schemeClr val="tx1">
                  <a:lumMod val="65000"/>
                  <a:lumOff val="35000"/>
                </a:schemeClr>
              </a:solidFill>
            </a:endParaRPr>
          </a:p>
          <a:p>
            <a:r>
              <a:rPr lang="en-US" sz="1800" u="sng" dirty="0">
                <a:solidFill>
                  <a:schemeClr val="tx1">
                    <a:lumMod val="65000"/>
                    <a:lumOff val="35000"/>
                  </a:schemeClr>
                </a:solidFill>
              </a:rPr>
              <a:t>Transaction Changes (more detail in Appendix):</a:t>
            </a:r>
          </a:p>
          <a:p>
            <a:pPr lvl="1"/>
            <a:r>
              <a:rPr lang="en-US" sz="1800" dirty="0">
                <a:solidFill>
                  <a:schemeClr val="tx1">
                    <a:lumMod val="65000"/>
                    <a:lumOff val="35000"/>
                  </a:schemeClr>
                </a:solidFill>
              </a:rPr>
              <a:t>AS Trades (new type of Non-Spin, NSPNM)</a:t>
            </a:r>
          </a:p>
          <a:p>
            <a:pPr lvl="1"/>
            <a:r>
              <a:rPr lang="en-US" sz="1800" dirty="0">
                <a:solidFill>
                  <a:schemeClr val="tx1">
                    <a:lumMod val="65000"/>
                    <a:lumOff val="35000"/>
                  </a:schemeClr>
                </a:solidFill>
              </a:rPr>
              <a:t>AS Self-Arrangement (new type of Non-Spin, NSPNM)</a:t>
            </a:r>
          </a:p>
          <a:p>
            <a:pPr lvl="1"/>
            <a:r>
              <a:rPr lang="en-US" sz="1800" dirty="0">
                <a:solidFill>
                  <a:schemeClr val="tx1">
                    <a:lumMod val="65000"/>
                    <a:lumOff val="35000"/>
                  </a:schemeClr>
                </a:solidFill>
              </a:rPr>
              <a:t>Changes to market facing reports on next slide</a:t>
            </a:r>
          </a:p>
          <a:p>
            <a:pPr lvl="1"/>
            <a:endParaRPr lang="en-US" sz="1800" dirty="0"/>
          </a:p>
          <a:p>
            <a:r>
              <a:rPr lang="en-US" sz="1800" u="sng" dirty="0">
                <a:solidFill>
                  <a:srgbClr val="FF0000"/>
                </a:solidFill>
              </a:rPr>
              <a:t>Estimated Key Dates (will be in future Market Notices also):</a:t>
            </a:r>
          </a:p>
          <a:p>
            <a:pPr lvl="1"/>
            <a:r>
              <a:rPr lang="en-US" sz="1800" dirty="0">
                <a:solidFill>
                  <a:srgbClr val="FF0000"/>
                </a:solidFill>
              </a:rPr>
              <a:t>Project/Business workshop date: April 25, 2022 1-3pm</a:t>
            </a:r>
          </a:p>
          <a:p>
            <a:pPr lvl="1"/>
            <a:r>
              <a:rPr lang="en-US" sz="1800" dirty="0">
                <a:solidFill>
                  <a:srgbClr val="FF0000"/>
                </a:solidFill>
              </a:rPr>
              <a:t>MOTE availability date May 5, 2022</a:t>
            </a:r>
          </a:p>
          <a:p>
            <a:pPr lvl="1"/>
            <a:r>
              <a:rPr lang="en-US" sz="1800" dirty="0">
                <a:solidFill>
                  <a:srgbClr val="FF0000"/>
                </a:solidFill>
              </a:rPr>
              <a:t>Go-Live date: May 26, 2022</a:t>
            </a:r>
          </a:p>
          <a:p>
            <a:pPr lvl="1"/>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813062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458200" cy="594518"/>
          </a:xfrm>
        </p:spPr>
        <p:txBody>
          <a:bodyPr/>
          <a:lstStyle/>
          <a:p>
            <a:r>
              <a:rPr lang="en-US" dirty="0"/>
              <a:t>Report Impact Summary – NPRR1093</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nvPr>
        </p:nvGraphicFramePr>
        <p:xfrm>
          <a:off x="228600" y="886460"/>
          <a:ext cx="8686800" cy="511810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1446383811"/>
                    </a:ext>
                  </a:extLst>
                </a:gridCol>
                <a:gridCol w="4724400">
                  <a:extLst>
                    <a:ext uri="{9D8B030D-6E8A-4147-A177-3AD203B41FA5}">
                      <a16:colId xmlns:a16="http://schemas.microsoft.com/office/drawing/2014/main" val="3147703138"/>
                    </a:ext>
                  </a:extLst>
                </a:gridCol>
              </a:tblGrid>
              <a:tr h="370840">
                <a:tc>
                  <a:txBody>
                    <a:bodyPr/>
                    <a:lstStyle/>
                    <a:p>
                      <a:r>
                        <a:rPr lang="en-US" sz="1600" dirty="0"/>
                        <a:t>Report</a:t>
                      </a:r>
                    </a:p>
                  </a:txBody>
                  <a:tcPr/>
                </a:tc>
                <a:tc>
                  <a:txBody>
                    <a:bodyPr/>
                    <a:lstStyle/>
                    <a:p>
                      <a:r>
                        <a:rPr lang="en-US" sz="1600" dirty="0"/>
                        <a:t>Change Summary</a:t>
                      </a:r>
                    </a:p>
                  </a:txBody>
                  <a:tcPr/>
                </a:tc>
                <a:extLst>
                  <a:ext uri="{0D108BD9-81ED-4DB2-BD59-A6C34878D82A}">
                    <a16:rowId xmlns:a16="http://schemas.microsoft.com/office/drawing/2014/main" val="3041359140"/>
                  </a:ext>
                </a:extLst>
              </a:tr>
              <a:tr h="370840">
                <a:tc>
                  <a:txBody>
                    <a:bodyPr/>
                    <a:lstStyle/>
                    <a:p>
                      <a:r>
                        <a:rPr lang="en-US" sz="1100" b="0" i="0" kern="1200" dirty="0">
                          <a:solidFill>
                            <a:schemeClr val="dk1"/>
                          </a:solidFill>
                          <a:effectLst/>
                          <a:latin typeface="+mn-lt"/>
                          <a:ea typeface="+mn-ea"/>
                          <a:cs typeface="+mn-cs"/>
                        </a:rPr>
                        <a:t>NP6-557-CD Group Assignments for NCLRs and Off-Line Generation Resources participating in NSRS</a:t>
                      </a:r>
                    </a:p>
                  </a:txBody>
                  <a:tcPr/>
                </a:tc>
                <a:tc>
                  <a:txBody>
                    <a:bodyPr/>
                    <a:lstStyle/>
                    <a:p>
                      <a:r>
                        <a:rPr lang="en-US" sz="1100" b="0" i="0" kern="1200" dirty="0">
                          <a:solidFill>
                            <a:schemeClr val="dk1"/>
                          </a:solidFill>
                          <a:effectLst/>
                          <a:latin typeface="+mn-lt"/>
                          <a:ea typeface="+mn-ea"/>
                          <a:cs typeface="+mn-cs"/>
                        </a:rPr>
                        <a:t>New Report - Daily</a:t>
                      </a:r>
                    </a:p>
                    <a:p>
                      <a:r>
                        <a:rPr lang="en-US" sz="1100" b="0" i="0" kern="1200" dirty="0">
                          <a:solidFill>
                            <a:schemeClr val="dk1"/>
                          </a:solidFill>
                          <a:effectLst/>
                          <a:latin typeface="+mn-lt"/>
                          <a:ea typeface="+mn-ea"/>
                          <a:cs typeface="+mn-cs"/>
                        </a:rPr>
                        <a:t>Certified for QSEs</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21939</a:t>
                      </a:r>
                    </a:p>
                  </a:txBody>
                  <a:tcPr/>
                </a:tc>
                <a:extLst>
                  <a:ext uri="{0D108BD9-81ED-4DB2-BD59-A6C34878D82A}">
                    <a16:rowId xmlns:a16="http://schemas.microsoft.com/office/drawing/2014/main" val="1848829606"/>
                  </a:ext>
                </a:extLst>
              </a:tr>
              <a:tr h="370840">
                <a:tc>
                  <a:txBody>
                    <a:bodyPr/>
                    <a:lstStyle/>
                    <a:p>
                      <a:r>
                        <a:rPr lang="en-US" sz="1100" b="0" i="0" kern="1200" dirty="0">
                          <a:solidFill>
                            <a:schemeClr val="dk1"/>
                          </a:solidFill>
                          <a:effectLst/>
                          <a:latin typeface="+mn-lt"/>
                          <a:ea typeface="+mn-ea"/>
                          <a:cs typeface="+mn-cs"/>
                        </a:rPr>
                        <a:t>NP6-323-CD Real-Time ORDC and Reliability Deployment Price Adders and Reserves by SCED Interval</a:t>
                      </a:r>
                    </a:p>
                  </a:txBody>
                  <a:tcPr/>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13221</a:t>
                      </a:r>
                    </a:p>
                    <a:p>
                      <a:r>
                        <a:rPr lang="en-US" sz="1100" b="0" i="0" kern="1200" dirty="0">
                          <a:solidFill>
                            <a:schemeClr val="dk1"/>
                          </a:solidFill>
                          <a:effectLst/>
                          <a:latin typeface="+mn-lt"/>
                          <a:ea typeface="+mn-ea"/>
                          <a:cs typeface="+mn-cs"/>
                        </a:rPr>
                        <a:t>Change: Addition of new column ‘RTNCLRNSCAP’</a:t>
                      </a:r>
                    </a:p>
                  </a:txBody>
                  <a:tcPr/>
                </a:tc>
                <a:extLst>
                  <a:ext uri="{0D108BD9-81ED-4DB2-BD59-A6C34878D82A}">
                    <a16:rowId xmlns:a16="http://schemas.microsoft.com/office/drawing/2014/main" val="868495255"/>
                  </a:ext>
                </a:extLst>
              </a:tr>
              <a:tr h="370840">
                <a:tc>
                  <a:txBody>
                    <a:bodyPr/>
                    <a:lstStyle/>
                    <a:p>
                      <a:r>
                        <a:rPr lang="en-US" sz="1100" b="0" i="0" kern="1200" dirty="0">
                          <a:solidFill>
                            <a:schemeClr val="dk1"/>
                          </a:solidFill>
                          <a:effectLst/>
                          <a:latin typeface="+mn-lt"/>
                          <a:ea typeface="+mn-ea"/>
                          <a:cs typeface="+mn-cs"/>
                        </a:rPr>
                        <a:t>NP6-792-ER Historical Real Time ORDC and Reliability Deployment Price Adders and Reserves</a:t>
                      </a:r>
                    </a:p>
                  </a:txBody>
                  <a:tcPr/>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13231</a:t>
                      </a:r>
                    </a:p>
                    <a:p>
                      <a:r>
                        <a:rPr lang="en-US" sz="1100" b="0" i="0" kern="1200" dirty="0">
                          <a:solidFill>
                            <a:schemeClr val="dk1"/>
                          </a:solidFill>
                          <a:effectLst/>
                          <a:latin typeface="+mn-lt"/>
                          <a:ea typeface="+mn-ea"/>
                          <a:cs typeface="+mn-cs"/>
                        </a:rPr>
                        <a:t>Change: Addition of new column ‘RTNCLRNSCAP’</a:t>
                      </a:r>
                    </a:p>
                  </a:txBody>
                  <a:tcPr/>
                </a:tc>
                <a:extLst>
                  <a:ext uri="{0D108BD9-81ED-4DB2-BD59-A6C34878D82A}">
                    <a16:rowId xmlns:a16="http://schemas.microsoft.com/office/drawing/2014/main" val="3112433164"/>
                  </a:ext>
                </a:extLst>
              </a:tr>
              <a:tr h="370840">
                <a:tc>
                  <a:txBody>
                    <a:bodyPr/>
                    <a:lstStyle/>
                    <a:p>
                      <a:r>
                        <a:rPr lang="en-US" sz="1100" b="0" i="0" kern="1200" dirty="0">
                          <a:solidFill>
                            <a:schemeClr val="dk1"/>
                          </a:solidFill>
                          <a:effectLst/>
                          <a:latin typeface="+mn-lt"/>
                          <a:ea typeface="+mn-ea"/>
                          <a:cs typeface="+mn-cs"/>
                        </a:rPr>
                        <a:t>NP8-385-ER Monthly Non-Spin NCLR Performance Report</a:t>
                      </a:r>
                      <a:endParaRPr lang="en-US" sz="1100" dirty="0"/>
                    </a:p>
                  </a:txBody>
                  <a:tcPr/>
                </a:tc>
                <a:tc>
                  <a:txBody>
                    <a:bodyPr/>
                    <a:lstStyle/>
                    <a:p>
                      <a:r>
                        <a:rPr lang="en-US" sz="1100" b="0" i="0" kern="1200" dirty="0">
                          <a:solidFill>
                            <a:schemeClr val="dk1"/>
                          </a:solidFill>
                          <a:effectLst/>
                          <a:latin typeface="+mn-lt"/>
                          <a:ea typeface="+mn-ea"/>
                          <a:cs typeface="+mn-cs"/>
                        </a:rPr>
                        <a:t>New Report - Monthly</a:t>
                      </a:r>
                    </a:p>
                    <a:p>
                      <a:r>
                        <a:rPr lang="en-US" sz="1100" b="0" i="0" kern="1200" dirty="0">
                          <a:solidFill>
                            <a:schemeClr val="dk1"/>
                          </a:solidFill>
                          <a:effectLst/>
                          <a:latin typeface="+mn-lt"/>
                          <a:ea typeface="+mn-ea"/>
                          <a:cs typeface="+mn-cs"/>
                        </a:rPr>
                        <a:t>Certified for QSEs</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22069</a:t>
                      </a:r>
                    </a:p>
                  </a:txBody>
                  <a:tcPr/>
                </a:tc>
                <a:extLst>
                  <a:ext uri="{0D108BD9-81ED-4DB2-BD59-A6C34878D82A}">
                    <a16:rowId xmlns:a16="http://schemas.microsoft.com/office/drawing/2014/main" val="3293255375"/>
                  </a:ext>
                </a:extLst>
              </a:tr>
              <a:tr h="370840">
                <a:tc>
                  <a:txBody>
                    <a:bodyPr/>
                    <a:lstStyle/>
                    <a:p>
                      <a:r>
                        <a:rPr lang="en-US" sz="1100" dirty="0"/>
                        <a:t>NP3-911 </a:t>
                      </a:r>
                      <a:r>
                        <a:rPr lang="en-US" sz="1100" b="0" i="0" kern="1200" dirty="0">
                          <a:solidFill>
                            <a:schemeClr val="dk1"/>
                          </a:solidFill>
                          <a:effectLst/>
                          <a:latin typeface="+mn-lt"/>
                          <a:ea typeface="+mn-ea"/>
                          <a:cs typeface="+mn-cs"/>
                        </a:rPr>
                        <a:t>2-Day Ancillary Services Disclosure</a:t>
                      </a:r>
                    </a:p>
                    <a:p>
                      <a:r>
                        <a:rPr lang="en-US" sz="1100" b="0" i="0" kern="1200" dirty="0">
                          <a:solidFill>
                            <a:schemeClr val="dk1"/>
                          </a:solidFill>
                          <a:effectLst/>
                          <a:latin typeface="+mn-lt"/>
                          <a:ea typeface="+mn-ea"/>
                          <a:cs typeface="+mn-cs"/>
                        </a:rPr>
                        <a:t>Output File: 2d_Self_Arranged_AS_NSPNM</a:t>
                      </a:r>
                    </a:p>
                  </a:txBody>
                  <a:tcPr/>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13057</a:t>
                      </a:r>
                    </a:p>
                    <a:p>
                      <a:r>
                        <a:rPr lang="en-US" sz="1100" b="0" i="0" kern="1200" dirty="0">
                          <a:solidFill>
                            <a:schemeClr val="dk1"/>
                          </a:solidFill>
                          <a:effectLst/>
                          <a:latin typeface="+mn-lt"/>
                          <a:ea typeface="+mn-ea"/>
                          <a:cs typeface="+mn-cs"/>
                        </a:rPr>
                        <a:t>Change: New CSV output file within the 2-Day Self-Arranged AS ‘2d_Self_Arranged_AS_NSPNM’ due to new NSPNM subtype</a:t>
                      </a:r>
                    </a:p>
                  </a:txBody>
                  <a:tcPr/>
                </a:tc>
                <a:extLst>
                  <a:ext uri="{0D108BD9-81ED-4DB2-BD59-A6C34878D82A}">
                    <a16:rowId xmlns:a16="http://schemas.microsoft.com/office/drawing/2014/main" val="1958538679"/>
                  </a:ext>
                </a:extLst>
              </a:tr>
              <a:tr h="165100">
                <a:tc>
                  <a:txBody>
                    <a:bodyPr/>
                    <a:lstStyle/>
                    <a:p>
                      <a:pPr algn="l" fontAlgn="t"/>
                      <a:r>
                        <a:rPr lang="en-US" sz="1100" b="0" i="0" kern="1200" dirty="0">
                          <a:solidFill>
                            <a:schemeClr val="dk1"/>
                          </a:solidFill>
                          <a:effectLst/>
                          <a:latin typeface="+mn-lt"/>
                          <a:ea typeface="+mn-ea"/>
                          <a:cs typeface="+mn-cs"/>
                        </a:rPr>
                        <a:t>NP3-966-ER 60D DAM Disclosure Report</a:t>
                      </a:r>
                    </a:p>
                    <a:p>
                      <a:pPr algn="l" fontAlgn="t"/>
                      <a:r>
                        <a:rPr lang="en-US" sz="1100" b="0" i="0" kern="1200" dirty="0">
                          <a:solidFill>
                            <a:schemeClr val="dk1"/>
                          </a:solidFill>
                          <a:effectLst/>
                          <a:latin typeface="+mn-lt"/>
                          <a:ea typeface="+mn-ea"/>
                          <a:cs typeface="+mn-cs"/>
                        </a:rPr>
                        <a:t>Output file: 60-Day QSE-Specific Self-Arranged AS in DAM</a:t>
                      </a:r>
                    </a:p>
                  </a:txBody>
                  <a:tcPr marL="95250" marR="95250" marT="66675" marB="66675"/>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13051</a:t>
                      </a:r>
                    </a:p>
                    <a:p>
                      <a:r>
                        <a:rPr lang="en-US" sz="1100" b="0" i="0" kern="1200" dirty="0">
                          <a:solidFill>
                            <a:schemeClr val="dk1"/>
                          </a:solidFill>
                          <a:effectLst/>
                          <a:latin typeface="+mn-lt"/>
                          <a:ea typeface="+mn-ea"/>
                          <a:cs typeface="+mn-cs"/>
                        </a:rPr>
                        <a:t>Change: Current NSPIN Column to be split out to account for new subtype of NSPNM</a:t>
                      </a:r>
                      <a:endParaRPr lang="en-US" sz="700" dirty="0">
                        <a:effectLst/>
                      </a:endParaRPr>
                    </a:p>
                  </a:txBody>
                  <a:tcPr marL="95250" marR="95250" marT="66675" marB="66675"/>
                </a:tc>
                <a:extLst>
                  <a:ext uri="{0D108BD9-81ED-4DB2-BD59-A6C34878D82A}">
                    <a16:rowId xmlns:a16="http://schemas.microsoft.com/office/drawing/2014/main" val="1410710539"/>
                  </a:ext>
                </a:extLst>
              </a:tr>
              <a:tr h="370840">
                <a:tc>
                  <a:txBody>
                    <a:bodyPr/>
                    <a:lstStyle/>
                    <a:p>
                      <a:pPr algn="l" fontAlgn="t"/>
                      <a:r>
                        <a:rPr lang="en-US" sz="1100" b="0" i="0" kern="1200" dirty="0">
                          <a:solidFill>
                            <a:schemeClr val="dk1"/>
                          </a:solidFill>
                          <a:effectLst/>
                          <a:latin typeface="+mn-lt"/>
                          <a:ea typeface="+mn-ea"/>
                          <a:cs typeface="+mn-cs"/>
                        </a:rPr>
                        <a:t>NP3-965-ER 60D SCED Disclosure Report</a:t>
                      </a:r>
                    </a:p>
                    <a:p>
                      <a:pPr algn="l" fontAlgn="t"/>
                      <a:r>
                        <a:rPr lang="en-US" sz="1100" b="0" i="0" kern="1200" dirty="0">
                          <a:solidFill>
                            <a:schemeClr val="dk1"/>
                          </a:solidFill>
                          <a:effectLst/>
                          <a:latin typeface="+mn-lt"/>
                          <a:ea typeface="+mn-ea"/>
                          <a:cs typeface="+mn-cs"/>
                        </a:rPr>
                        <a:t>Output file: 60-Day QSE-Specific Self-Arranged AS in DAM</a:t>
                      </a:r>
                    </a:p>
                    <a:p>
                      <a:pPr algn="l" fontAlgn="t"/>
                      <a:endParaRPr lang="en-US" sz="1100" b="0" i="0" kern="1200" dirty="0">
                        <a:solidFill>
                          <a:schemeClr val="dk1"/>
                        </a:solidFill>
                        <a:effectLst/>
                        <a:latin typeface="+mn-lt"/>
                        <a:ea typeface="+mn-ea"/>
                        <a:cs typeface="+mn-cs"/>
                      </a:endParaRPr>
                    </a:p>
                  </a:txBody>
                  <a:tcPr marL="95250" marR="95250" marT="66675" marB="66675"/>
                </a:tc>
                <a:tc>
                  <a:txBody>
                    <a:bodyPr/>
                    <a:lstStyle/>
                    <a:p>
                      <a:pPr marL="0" algn="l" defTabSz="914400" rtl="0" eaLnBrk="1" latinLnBrk="0" hangingPunct="1"/>
                      <a:r>
                        <a:rPr lang="en-US" sz="1100" b="0" i="0" kern="1200" dirty="0">
                          <a:solidFill>
                            <a:schemeClr val="dk1"/>
                          </a:solidFill>
                          <a:effectLst/>
                          <a:latin typeface="+mn-lt"/>
                          <a:ea typeface="+mn-ea"/>
                          <a:cs typeface="+mn-cs"/>
                        </a:rPr>
                        <a:t>Report Modification</a:t>
                      </a:r>
                    </a:p>
                    <a:p>
                      <a:pPr marL="0" algn="l" defTabSz="914400" rtl="0" eaLnBrk="1" latinLnBrk="0" hangingPunct="1"/>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13052</a:t>
                      </a:r>
                    </a:p>
                    <a:p>
                      <a:pPr marL="0" algn="l" defTabSz="914400" rtl="0" eaLnBrk="1" latinLnBrk="0" hangingPunct="1"/>
                      <a:r>
                        <a:rPr lang="en-US" sz="1100" b="0" i="0" kern="1200" dirty="0">
                          <a:solidFill>
                            <a:schemeClr val="dk1"/>
                          </a:solidFill>
                          <a:effectLst/>
                          <a:latin typeface="+mn-lt"/>
                          <a:ea typeface="+mn-ea"/>
                          <a:cs typeface="+mn-cs"/>
                        </a:rPr>
                        <a:t>Change: Current NSPIN Column to be split out to account for new subtype of NSPNM</a:t>
                      </a:r>
                    </a:p>
                  </a:txBody>
                  <a:tcPr marL="95250" marR="95250" marT="66675" marB="66675"/>
                </a:tc>
                <a:extLst>
                  <a:ext uri="{0D108BD9-81ED-4DB2-BD59-A6C34878D82A}">
                    <a16:rowId xmlns:a16="http://schemas.microsoft.com/office/drawing/2014/main" val="2936202805"/>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1237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FFRA (in NPRR863)</a:t>
            </a:r>
            <a:br>
              <a:rPr lang="en-US" sz="2400" dirty="0"/>
            </a:br>
            <a:r>
              <a:rPr lang="en-US" sz="2400" dirty="0"/>
              <a:t>Fast-Frequency Response Advancement Project</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1295400"/>
            <a:ext cx="8534400" cy="4319832"/>
          </a:xfrm>
        </p:spPr>
        <p:txBody>
          <a:bodyPr/>
          <a:lstStyle/>
          <a:p>
            <a:r>
              <a:rPr lang="en-US" sz="2000" dirty="0">
                <a:solidFill>
                  <a:schemeClr val="tx1">
                    <a:lumMod val="65000"/>
                    <a:lumOff val="35000"/>
                  </a:schemeClr>
                </a:solidFill>
              </a:rPr>
              <a:t>High-priority PUCT project </a:t>
            </a:r>
          </a:p>
          <a:p>
            <a:r>
              <a:rPr lang="en-US" sz="2000" dirty="0">
                <a:solidFill>
                  <a:schemeClr val="tx1">
                    <a:lumMod val="65000"/>
                    <a:lumOff val="35000"/>
                  </a:schemeClr>
                </a:solidFill>
              </a:rPr>
              <a:t>Incorporates Fast-Frequency Response into Response Reserves</a:t>
            </a:r>
          </a:p>
          <a:p>
            <a:r>
              <a:rPr lang="en-US" sz="2000" dirty="0">
                <a:solidFill>
                  <a:schemeClr val="tx1">
                    <a:lumMod val="65000"/>
                    <a:lumOff val="35000"/>
                  </a:schemeClr>
                </a:solidFill>
              </a:rPr>
              <a:t>Project scheduled for October 2022 Go-Live in R5 </a:t>
            </a:r>
          </a:p>
          <a:p>
            <a:pPr lvl="1"/>
            <a:r>
              <a:rPr lang="en-US" sz="1600" dirty="0">
                <a:solidFill>
                  <a:schemeClr val="tx1">
                    <a:lumMod val="65000"/>
                    <a:lumOff val="35000"/>
                  </a:schemeClr>
                </a:solidFill>
              </a:rPr>
              <a:t>Originally was planned for go-live Dec 2021</a:t>
            </a:r>
          </a:p>
          <a:p>
            <a:r>
              <a:rPr lang="en-US" sz="2000" dirty="0">
                <a:solidFill>
                  <a:schemeClr val="tx1">
                    <a:lumMod val="65000"/>
                    <a:lumOff val="35000"/>
                  </a:schemeClr>
                </a:solidFill>
              </a:rPr>
              <a:t>Project in re-planning stages</a:t>
            </a:r>
          </a:p>
          <a:p>
            <a:pPr lvl="1"/>
            <a:r>
              <a:rPr lang="en-US" sz="1600" dirty="0">
                <a:solidFill>
                  <a:schemeClr val="tx1">
                    <a:lumMod val="65000"/>
                    <a:lumOff val="35000"/>
                  </a:schemeClr>
                </a:solidFill>
              </a:rPr>
              <a:t>Interface specifications previously published are still valid for FFRA changes</a:t>
            </a:r>
          </a:p>
          <a:p>
            <a:pPr lvl="2"/>
            <a:r>
              <a:rPr lang="en-US" sz="1200" dirty="0">
                <a:solidFill>
                  <a:schemeClr val="tx1">
                    <a:lumMod val="65000"/>
                    <a:lumOff val="35000"/>
                  </a:schemeClr>
                </a:solidFill>
              </a:rPr>
              <a:t>See detailed content from </a:t>
            </a:r>
            <a:r>
              <a:rPr lang="en-US" sz="1200" dirty="0">
                <a:hlinkClick r:id="rId2"/>
              </a:rPr>
              <a:t>12/7/2021 workshop </a:t>
            </a:r>
            <a:endParaRPr lang="en-US" sz="1200" dirty="0"/>
          </a:p>
          <a:p>
            <a:pPr lvl="2"/>
            <a:r>
              <a:rPr lang="en-US" sz="1200" dirty="0">
                <a:solidFill>
                  <a:schemeClr val="tx1">
                    <a:lumMod val="65000"/>
                    <a:lumOff val="35000"/>
                  </a:schemeClr>
                </a:solidFill>
              </a:rPr>
              <a:t>Creates 3 sub-types of RRS products</a:t>
            </a:r>
          </a:p>
          <a:p>
            <a:pPr lvl="2"/>
            <a:r>
              <a:rPr lang="en-US" sz="1200" dirty="0">
                <a:solidFill>
                  <a:schemeClr val="tx1">
                    <a:lumMod val="65000"/>
                    <a:lumOff val="35000"/>
                  </a:schemeClr>
                </a:solidFill>
              </a:rPr>
              <a:t>Structural changes to XML and telemetry additions</a:t>
            </a:r>
          </a:p>
          <a:p>
            <a:pPr lvl="2"/>
            <a:r>
              <a:rPr lang="en-US" sz="1200" dirty="0">
                <a:solidFill>
                  <a:schemeClr val="tx1">
                    <a:lumMod val="65000"/>
                    <a:lumOff val="35000"/>
                  </a:schemeClr>
                </a:solidFill>
              </a:rPr>
              <a:t>Changes affect all QSEs that schedule/sell/buy AS (not backward compatible)</a:t>
            </a:r>
          </a:p>
          <a:p>
            <a:pPr lvl="1"/>
            <a:r>
              <a:rPr lang="en-US" sz="1600" dirty="0">
                <a:solidFill>
                  <a:schemeClr val="tx1">
                    <a:lumMod val="65000"/>
                    <a:lumOff val="35000"/>
                  </a:schemeClr>
                </a:solidFill>
              </a:rPr>
              <a:t>Planning for extending time in MOTE (time for QSE break/fix)</a:t>
            </a:r>
          </a:p>
          <a:p>
            <a:pPr lvl="1"/>
            <a:r>
              <a:rPr lang="en-US" sz="1600" dirty="0">
                <a:solidFill>
                  <a:schemeClr val="tx1">
                    <a:lumMod val="65000"/>
                    <a:lumOff val="35000"/>
                  </a:schemeClr>
                </a:solidFill>
              </a:rPr>
              <a:t>ERCOT exploring technical market readiness options (measure MOTE success)</a:t>
            </a:r>
          </a:p>
          <a:p>
            <a:pPr lvl="2"/>
            <a:r>
              <a:rPr lang="en-US" sz="1200" dirty="0">
                <a:solidFill>
                  <a:schemeClr val="tx1">
                    <a:lumMod val="65000"/>
                    <a:lumOff val="35000"/>
                  </a:schemeClr>
                </a:solidFill>
              </a:rPr>
              <a:t>Potentially discuss more at next TWG</a:t>
            </a:r>
          </a:p>
          <a:p>
            <a:pPr lvl="1"/>
            <a:endParaRPr lang="en-US" sz="1600" dirty="0"/>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25382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Library of FFRA Requirement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319832"/>
          </a:xfrm>
        </p:spPr>
        <p:txBody>
          <a:bodyPr/>
          <a:lstStyle/>
          <a:p>
            <a:pPr marL="0" indent="0">
              <a:buNone/>
            </a:pPr>
            <a:r>
              <a:rPr lang="en-US" sz="1800" dirty="0">
                <a:solidFill>
                  <a:schemeClr val="tx1">
                    <a:lumMod val="65000"/>
                    <a:lumOff val="35000"/>
                  </a:schemeClr>
                </a:solidFill>
              </a:rPr>
              <a:t>Reminder of specs posted in library zip file at </a:t>
            </a:r>
            <a:r>
              <a:rPr lang="en-US" sz="1800" dirty="0">
                <a:hlinkClick r:id="rId2"/>
              </a:rPr>
              <a:t>12/7/2021 workshop </a:t>
            </a:r>
            <a:endParaRPr lang="en-US" sz="1800" dirty="0"/>
          </a:p>
          <a:p>
            <a:endParaRPr lang="en-US" sz="1100" dirty="0"/>
          </a:p>
          <a:p>
            <a:r>
              <a:rPr lang="en-US" sz="1800" dirty="0">
                <a:solidFill>
                  <a:schemeClr val="tx1">
                    <a:lumMod val="65000"/>
                    <a:lumOff val="35000"/>
                  </a:schemeClr>
                </a:solidFill>
              </a:rPr>
              <a:t>MarketSubmissionValidationRules_NP4-450</a:t>
            </a:r>
          </a:p>
          <a:p>
            <a:r>
              <a:rPr lang="en-US" sz="1800" dirty="0">
                <a:solidFill>
                  <a:schemeClr val="tx1">
                    <a:lumMod val="65000"/>
                    <a:lumOff val="35000"/>
                  </a:schemeClr>
                </a:solidFill>
              </a:rPr>
              <a:t>External Web Services XSD V1.21</a:t>
            </a:r>
          </a:p>
          <a:p>
            <a:r>
              <a:rPr lang="en-US" sz="1800" dirty="0">
                <a:solidFill>
                  <a:schemeClr val="tx1">
                    <a:lumMod val="65000"/>
                    <a:lumOff val="35000"/>
                  </a:schemeClr>
                </a:solidFill>
              </a:rPr>
              <a:t>EIP External Interfaces Specification v1.21 (FFR &amp; DGR)</a:t>
            </a:r>
          </a:p>
          <a:p>
            <a:r>
              <a:rPr lang="en-US" sz="1800" dirty="0">
                <a:solidFill>
                  <a:schemeClr val="tx1">
                    <a:lumMod val="65000"/>
                    <a:lumOff val="35000"/>
                  </a:schemeClr>
                </a:solidFill>
              </a:rPr>
              <a:t>ERCOT_Nodal_ICCP_Communications_Handbook_v3_11_Change_Upd</a:t>
            </a:r>
          </a:p>
          <a:p>
            <a:r>
              <a:rPr lang="en-US" sz="1800" dirty="0">
                <a:solidFill>
                  <a:schemeClr val="tx1">
                    <a:lumMod val="65000"/>
                    <a:lumOff val="35000"/>
                  </a:schemeClr>
                </a:solidFill>
              </a:rPr>
              <a:t>Current Day Reports XSD v6.xx –Excerpt for workshop</a:t>
            </a:r>
          </a:p>
          <a:p>
            <a:r>
              <a:rPr lang="en-US" sz="1800" dirty="0">
                <a:solidFill>
                  <a:schemeClr val="tx1">
                    <a:lumMod val="65000"/>
                    <a:lumOff val="35000"/>
                  </a:schemeClr>
                </a:solidFill>
              </a:rPr>
              <a:t>Disclosure Reports Column Definitions Guide</a:t>
            </a:r>
          </a:p>
          <a:p>
            <a:pPr marL="0" indent="0">
              <a:buNone/>
            </a:pPr>
            <a:endParaRPr lang="en-US" sz="1800" dirty="0"/>
          </a:p>
          <a:p>
            <a:r>
              <a:rPr lang="en-US" sz="1800" u="sng" dirty="0">
                <a:solidFill>
                  <a:srgbClr val="FF0000"/>
                </a:solidFill>
              </a:rPr>
              <a:t>Estimated Key Dates (will be in future Market Notices also):</a:t>
            </a:r>
          </a:p>
          <a:p>
            <a:pPr lvl="1"/>
            <a:r>
              <a:rPr lang="en-US" sz="1800" dirty="0">
                <a:solidFill>
                  <a:srgbClr val="FF0000"/>
                </a:solidFill>
              </a:rPr>
              <a:t>Project/Business workshop dates and cutover details: TBD</a:t>
            </a:r>
          </a:p>
          <a:p>
            <a:pPr lvl="1"/>
            <a:r>
              <a:rPr lang="en-US" sz="1800" dirty="0">
                <a:solidFill>
                  <a:srgbClr val="FF0000"/>
                </a:solidFill>
              </a:rPr>
              <a:t>MOTE availability dates: Aug-Sep 2022</a:t>
            </a:r>
          </a:p>
          <a:p>
            <a:pPr lvl="1"/>
            <a:r>
              <a:rPr lang="en-US" sz="1800" dirty="0">
                <a:solidFill>
                  <a:srgbClr val="FF0000"/>
                </a:solidFill>
              </a:rPr>
              <a:t>Go-Live date: October 2022</a:t>
            </a:r>
          </a:p>
          <a:p>
            <a:pPr marL="0" indent="0">
              <a:buNone/>
            </a:pPr>
            <a:endParaRPr lang="en-US" sz="18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527744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ECRS (in NPRR863)</a:t>
            </a:r>
            <a:br>
              <a:rPr lang="en-US" sz="2400" dirty="0"/>
            </a:br>
            <a:r>
              <a:rPr lang="en-US" sz="2400" dirty="0"/>
              <a:t>ERCOT Contingency Reserve Service</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1295400"/>
            <a:ext cx="8534400" cy="4319832"/>
          </a:xfrm>
        </p:spPr>
        <p:txBody>
          <a:bodyPr/>
          <a:lstStyle/>
          <a:p>
            <a:r>
              <a:rPr lang="en-US" sz="2000" dirty="0">
                <a:solidFill>
                  <a:schemeClr val="tx1">
                    <a:lumMod val="65000"/>
                    <a:lumOff val="35000"/>
                  </a:schemeClr>
                </a:solidFill>
              </a:rPr>
              <a:t>High-priority PUCT project </a:t>
            </a:r>
          </a:p>
          <a:p>
            <a:r>
              <a:rPr lang="en-US" sz="2000" dirty="0">
                <a:solidFill>
                  <a:schemeClr val="tx1">
                    <a:lumMod val="65000"/>
                    <a:lumOff val="35000"/>
                  </a:schemeClr>
                </a:solidFill>
              </a:rPr>
              <a:t>Incorporates new 10-minute Ancillary Service (ERCOT Contingency Reserve Service).</a:t>
            </a:r>
          </a:p>
          <a:p>
            <a:r>
              <a:rPr lang="en-US" sz="2000" dirty="0">
                <a:solidFill>
                  <a:schemeClr val="tx1">
                    <a:lumMod val="65000"/>
                    <a:lumOff val="35000"/>
                  </a:schemeClr>
                </a:solidFill>
              </a:rPr>
              <a:t>Project recently initiated and targeting 2023 Go-Live in first half of year.</a:t>
            </a:r>
            <a:endParaRPr lang="en-US" sz="1600" dirty="0">
              <a:solidFill>
                <a:schemeClr val="tx1">
                  <a:lumMod val="65000"/>
                  <a:lumOff val="35000"/>
                </a:schemeClr>
              </a:solidFill>
            </a:endParaRPr>
          </a:p>
          <a:p>
            <a:r>
              <a:rPr lang="en-US" sz="2000" dirty="0">
                <a:solidFill>
                  <a:schemeClr val="tx1">
                    <a:lumMod val="65000"/>
                    <a:lumOff val="35000"/>
                  </a:schemeClr>
                </a:solidFill>
              </a:rPr>
              <a:t>Project Impacts </a:t>
            </a:r>
          </a:p>
          <a:p>
            <a:pPr lvl="1"/>
            <a:r>
              <a:rPr lang="en-US" sz="1600" dirty="0">
                <a:solidFill>
                  <a:schemeClr val="tx1">
                    <a:lumMod val="65000"/>
                    <a:lumOff val="35000"/>
                  </a:schemeClr>
                </a:solidFill>
              </a:rPr>
              <a:t>Similar to FFRA in terms of level of changes as this new Ancillary Service will impact all AS-related submissions and not be backward compatible.</a:t>
            </a:r>
          </a:p>
          <a:p>
            <a:r>
              <a:rPr lang="en-US" sz="2000" dirty="0">
                <a:solidFill>
                  <a:schemeClr val="tx1">
                    <a:lumMod val="65000"/>
                    <a:lumOff val="35000"/>
                  </a:schemeClr>
                </a:solidFill>
              </a:rPr>
              <a:t>ERCOT sharing high-level schedule and impacts so MPs can plan for development resources and budget as needed.</a:t>
            </a: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72946701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276031</TotalTime>
  <Words>1303</Words>
  <Application>Microsoft Office PowerPoint</Application>
  <PresentationFormat>On-screen Show (4:3)</PresentationFormat>
  <Paragraphs>186</Paragraphs>
  <Slides>20</Slides>
  <Notes>1</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20</vt:i4>
      </vt:variant>
    </vt:vector>
  </HeadingPairs>
  <TitlesOfParts>
    <vt:vector size="26" baseType="lpstr">
      <vt:lpstr>Arial</vt:lpstr>
      <vt:lpstr>Calibri</vt:lpstr>
      <vt:lpstr>1_Custom Design</vt:lpstr>
      <vt:lpstr>Office Theme</vt:lpstr>
      <vt:lpstr>Custom Design</vt:lpstr>
      <vt:lpstr>1_Office Theme</vt:lpstr>
      <vt:lpstr>PowerPoint Presentation</vt:lpstr>
      <vt:lpstr>Outline</vt:lpstr>
      <vt:lpstr>Reminder of purpose for interface change discussion</vt:lpstr>
      <vt:lpstr>NPRR1093  Load Resource Participation in Non-Spinning Reserve</vt:lpstr>
      <vt:lpstr>Library of NPRR1093 Requirement Changes</vt:lpstr>
      <vt:lpstr>Report Impact Summary – NPRR1093</vt:lpstr>
      <vt:lpstr>FFRA (in NPRR863) Fast-Frequency Response Advancement Project</vt:lpstr>
      <vt:lpstr>Library of FFRA Requirement Changes</vt:lpstr>
      <vt:lpstr>ECRS (in NPRR863) ERCOT Contingency Reserve Service</vt:lpstr>
      <vt:lpstr>Discussion of Confirming Market Readiness (FFRA/ECRS)</vt:lpstr>
      <vt:lpstr>Feedback for next TWG Meeting</vt:lpstr>
      <vt:lpstr>Appendix</vt:lpstr>
      <vt:lpstr>NPRR 1093 XSD changes</vt:lpstr>
      <vt:lpstr>NPRR 1093 XSD changes</vt:lpstr>
      <vt:lpstr>NPRR 1093 Interface changes</vt:lpstr>
      <vt:lpstr>NPRR 1093 Interface changes</vt:lpstr>
      <vt:lpstr>NPRR 1093 Interface changes</vt:lpstr>
      <vt:lpstr>NPRR 1093 Interface changes</vt:lpstr>
      <vt:lpstr>NPRR 1093 Interface changes</vt:lpstr>
      <vt:lpstr>NPRR 1093 Market Validation Changes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2800</cp:revision>
  <cp:lastPrinted>2020-02-05T17:47:59Z</cp:lastPrinted>
  <dcterms:created xsi:type="dcterms:W3CDTF">2016-01-21T15:20:31Z</dcterms:created>
  <dcterms:modified xsi:type="dcterms:W3CDTF">2022-03-31T14:52:24Z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