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9" d="100"/>
          <a:sy n="99" d="100"/>
        </p:scale>
        <p:origin x="1338" y="7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3/30/2022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3/30/2022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03/30/2022</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04/05/2022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6C1926C1-D4D6-4019-8E89-6FAFF309E158}"/>
              </a:ext>
            </a:extLst>
          </p:cNvPr>
          <p:cNvGraphicFramePr>
            <a:graphicFrameLocks noGrp="1"/>
          </p:cNvGraphicFramePr>
          <p:nvPr>
            <p:extLst>
              <p:ext uri="{D42A27DB-BD31-4B8C-83A1-F6EECF244321}">
                <p14:modId xmlns:p14="http://schemas.microsoft.com/office/powerpoint/2010/main" val="573704003"/>
              </p:ext>
            </p:extLst>
          </p:nvPr>
        </p:nvGraphicFramePr>
        <p:xfrm>
          <a:off x="457200" y="1066801"/>
          <a:ext cx="8305800" cy="4876799"/>
        </p:xfrm>
        <a:graphic>
          <a:graphicData uri="http://schemas.openxmlformats.org/drawingml/2006/table">
            <a:tbl>
              <a:tblPr/>
              <a:tblGrid>
                <a:gridCol w="692150">
                  <a:extLst>
                    <a:ext uri="{9D8B030D-6E8A-4147-A177-3AD203B41FA5}">
                      <a16:colId xmlns:a16="http://schemas.microsoft.com/office/drawing/2014/main" val="2936029927"/>
                    </a:ext>
                  </a:extLst>
                </a:gridCol>
                <a:gridCol w="692150">
                  <a:extLst>
                    <a:ext uri="{9D8B030D-6E8A-4147-A177-3AD203B41FA5}">
                      <a16:colId xmlns:a16="http://schemas.microsoft.com/office/drawing/2014/main" val="937599365"/>
                    </a:ext>
                  </a:extLst>
                </a:gridCol>
                <a:gridCol w="692150">
                  <a:extLst>
                    <a:ext uri="{9D8B030D-6E8A-4147-A177-3AD203B41FA5}">
                      <a16:colId xmlns:a16="http://schemas.microsoft.com/office/drawing/2014/main" val="810026978"/>
                    </a:ext>
                  </a:extLst>
                </a:gridCol>
                <a:gridCol w="692150">
                  <a:extLst>
                    <a:ext uri="{9D8B030D-6E8A-4147-A177-3AD203B41FA5}">
                      <a16:colId xmlns:a16="http://schemas.microsoft.com/office/drawing/2014/main" val="3540154101"/>
                    </a:ext>
                  </a:extLst>
                </a:gridCol>
                <a:gridCol w="692150">
                  <a:extLst>
                    <a:ext uri="{9D8B030D-6E8A-4147-A177-3AD203B41FA5}">
                      <a16:colId xmlns:a16="http://schemas.microsoft.com/office/drawing/2014/main" val="59254430"/>
                    </a:ext>
                  </a:extLst>
                </a:gridCol>
                <a:gridCol w="692150">
                  <a:extLst>
                    <a:ext uri="{9D8B030D-6E8A-4147-A177-3AD203B41FA5}">
                      <a16:colId xmlns:a16="http://schemas.microsoft.com/office/drawing/2014/main" val="2658494007"/>
                    </a:ext>
                  </a:extLst>
                </a:gridCol>
                <a:gridCol w="692150">
                  <a:extLst>
                    <a:ext uri="{9D8B030D-6E8A-4147-A177-3AD203B41FA5}">
                      <a16:colId xmlns:a16="http://schemas.microsoft.com/office/drawing/2014/main" val="2179249656"/>
                    </a:ext>
                  </a:extLst>
                </a:gridCol>
                <a:gridCol w="692150">
                  <a:extLst>
                    <a:ext uri="{9D8B030D-6E8A-4147-A177-3AD203B41FA5}">
                      <a16:colId xmlns:a16="http://schemas.microsoft.com/office/drawing/2014/main" val="444338955"/>
                    </a:ext>
                  </a:extLst>
                </a:gridCol>
                <a:gridCol w="692150">
                  <a:extLst>
                    <a:ext uri="{9D8B030D-6E8A-4147-A177-3AD203B41FA5}">
                      <a16:colId xmlns:a16="http://schemas.microsoft.com/office/drawing/2014/main" val="4103419646"/>
                    </a:ext>
                  </a:extLst>
                </a:gridCol>
                <a:gridCol w="692150">
                  <a:extLst>
                    <a:ext uri="{9D8B030D-6E8A-4147-A177-3AD203B41FA5}">
                      <a16:colId xmlns:a16="http://schemas.microsoft.com/office/drawing/2014/main" val="4246903796"/>
                    </a:ext>
                  </a:extLst>
                </a:gridCol>
                <a:gridCol w="692150">
                  <a:extLst>
                    <a:ext uri="{9D8B030D-6E8A-4147-A177-3AD203B41FA5}">
                      <a16:colId xmlns:a16="http://schemas.microsoft.com/office/drawing/2014/main" val="3084669317"/>
                    </a:ext>
                  </a:extLst>
                </a:gridCol>
                <a:gridCol w="692150">
                  <a:extLst>
                    <a:ext uri="{9D8B030D-6E8A-4147-A177-3AD203B41FA5}">
                      <a16:colId xmlns:a16="http://schemas.microsoft.com/office/drawing/2014/main" val="911740198"/>
                    </a:ext>
                  </a:extLst>
                </a:gridCol>
              </a:tblGrid>
              <a:tr h="231580">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65269010"/>
                  </a:ext>
                </a:extLst>
              </a:tr>
              <a:tr h="476779">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9720303"/>
                  </a:ext>
                </a:extLst>
              </a:tr>
              <a:tr h="231580">
                <a:tc>
                  <a:txBody>
                    <a:bodyPr/>
                    <a:lstStyle/>
                    <a:p>
                      <a:pPr algn="ctr" fontAlgn="b"/>
                      <a:r>
                        <a:rPr lang="en-US" sz="800" b="0" i="0" u="none" strike="noStrike">
                          <a:solidFill>
                            <a:srgbClr val="000000"/>
                          </a:solidFill>
                          <a:effectLst/>
                          <a:latin typeface="Calibri" panose="020F0502020204030204" pitchFamily="34" charset="0"/>
                        </a:rPr>
                        <a:t>2020-08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123,368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253,886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377,254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6827309"/>
                  </a:ext>
                </a:extLst>
              </a:tr>
              <a:tr h="231580">
                <a:tc>
                  <a:txBody>
                    <a:bodyPr/>
                    <a:lstStyle/>
                    <a:p>
                      <a:pPr algn="ctr" fontAlgn="b"/>
                      <a:r>
                        <a:rPr lang="en-US" sz="800" b="0" i="0" u="none" strike="noStrike">
                          <a:solidFill>
                            <a:srgbClr val="000000"/>
                          </a:solidFill>
                          <a:effectLst/>
                          <a:latin typeface="Calibri" panose="020F0502020204030204" pitchFamily="34" charset="0"/>
                        </a:rPr>
                        <a:t>2020-09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81,951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239,448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321,399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7913102"/>
                  </a:ext>
                </a:extLst>
              </a:tr>
              <a:tr h="231580">
                <a:tc>
                  <a:txBody>
                    <a:bodyPr/>
                    <a:lstStyle/>
                    <a:p>
                      <a:pPr algn="ctr" fontAlgn="b"/>
                      <a:r>
                        <a:rPr lang="en-US" sz="800" b="0" i="0" u="none" strike="noStrike">
                          <a:solidFill>
                            <a:srgbClr val="000000"/>
                          </a:solidFill>
                          <a:effectLst/>
                          <a:latin typeface="Calibri" panose="020F0502020204030204" pitchFamily="34" charset="0"/>
                        </a:rPr>
                        <a:t>2020-10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98,008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244,865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342,873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0691962"/>
                  </a:ext>
                </a:extLst>
              </a:tr>
              <a:tr h="231580">
                <a:tc>
                  <a:txBody>
                    <a:bodyPr/>
                    <a:lstStyle/>
                    <a:p>
                      <a:pPr algn="ctr" fontAlgn="b"/>
                      <a:r>
                        <a:rPr lang="en-US" sz="800" b="0" i="0" u="none" strike="noStrike">
                          <a:solidFill>
                            <a:srgbClr val="000000"/>
                          </a:solidFill>
                          <a:effectLst/>
                          <a:latin typeface="Calibri" panose="020F0502020204030204" pitchFamily="34" charset="0"/>
                        </a:rPr>
                        <a:t>2020-11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144,773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215,114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359,887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1,499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389031"/>
                  </a:ext>
                </a:extLst>
              </a:tr>
              <a:tr h="231580">
                <a:tc>
                  <a:txBody>
                    <a:bodyPr/>
                    <a:lstStyle/>
                    <a:p>
                      <a:pPr algn="ctr" fontAlgn="b"/>
                      <a:r>
                        <a:rPr lang="en-US" sz="800" b="0" i="0" u="none" strike="noStrike">
                          <a:solidFill>
                            <a:srgbClr val="000000"/>
                          </a:solidFill>
                          <a:effectLst/>
                          <a:latin typeface="Calibri" panose="020F0502020204030204" pitchFamily="34" charset="0"/>
                        </a:rPr>
                        <a:t>2020-12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118,401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232,338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350,739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0019078"/>
                  </a:ext>
                </a:extLst>
              </a:tr>
              <a:tr h="231580">
                <a:tc>
                  <a:txBody>
                    <a:bodyPr/>
                    <a:lstStyle/>
                    <a:p>
                      <a:pPr algn="ctr" fontAlgn="b"/>
                      <a:r>
                        <a:rPr lang="en-US" sz="800" b="0" i="0" u="none" strike="noStrike">
                          <a:solidFill>
                            <a:srgbClr val="000000"/>
                          </a:solidFill>
                          <a:effectLst/>
                          <a:latin typeface="Calibri" panose="020F0502020204030204" pitchFamily="34" charset="0"/>
                        </a:rPr>
                        <a:t>2021-01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110,245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220,388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330,633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5,115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940555"/>
                  </a:ext>
                </a:extLst>
              </a:tr>
              <a:tr h="231580">
                <a:tc>
                  <a:txBody>
                    <a:bodyPr/>
                    <a:lstStyle/>
                    <a:p>
                      <a:pPr algn="ctr" fontAlgn="b"/>
                      <a:r>
                        <a:rPr lang="en-US" sz="800" b="0" i="0" u="none" strike="noStrike">
                          <a:solidFill>
                            <a:srgbClr val="000000"/>
                          </a:solidFill>
                          <a:effectLst/>
                          <a:latin typeface="Calibri" panose="020F0502020204030204" pitchFamily="34" charset="0"/>
                        </a:rPr>
                        <a:t>2021-02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119,742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186,803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306,545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521321"/>
                  </a:ext>
                </a:extLst>
              </a:tr>
              <a:tr h="231580">
                <a:tc>
                  <a:txBody>
                    <a:bodyPr/>
                    <a:lstStyle/>
                    <a:p>
                      <a:pPr algn="ctr" fontAlgn="b"/>
                      <a:r>
                        <a:rPr lang="en-US" sz="800" b="0" i="0" u="none" strike="noStrike">
                          <a:solidFill>
                            <a:srgbClr val="000000"/>
                          </a:solidFill>
                          <a:effectLst/>
                          <a:latin typeface="Calibri" panose="020F0502020204030204" pitchFamily="34" charset="0"/>
                        </a:rPr>
                        <a:t>2021-03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187,648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241,361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429,009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1,623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8645584"/>
                  </a:ext>
                </a:extLst>
              </a:tr>
              <a:tr h="231580">
                <a:tc>
                  <a:txBody>
                    <a:bodyPr/>
                    <a:lstStyle/>
                    <a:p>
                      <a:pPr algn="ctr" fontAlgn="b"/>
                      <a:r>
                        <a:rPr lang="en-US" sz="800" b="0" i="0" u="none" strike="noStrike">
                          <a:solidFill>
                            <a:srgbClr val="000000"/>
                          </a:solidFill>
                          <a:effectLst/>
                          <a:latin typeface="Calibri" panose="020F0502020204030204" pitchFamily="34" charset="0"/>
                        </a:rPr>
                        <a:t>2021-04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132,428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220,732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353,160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4,160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6362654"/>
                  </a:ext>
                </a:extLst>
              </a:tr>
              <a:tr h="231580">
                <a:tc>
                  <a:txBody>
                    <a:bodyPr/>
                    <a:lstStyle/>
                    <a:p>
                      <a:pPr algn="ctr" fontAlgn="b"/>
                      <a:r>
                        <a:rPr lang="en-US" sz="800" b="0" i="0" u="none" strike="noStrike">
                          <a:solidFill>
                            <a:srgbClr val="000000"/>
                          </a:solidFill>
                          <a:effectLst/>
                          <a:latin typeface="Calibri" panose="020F0502020204030204" pitchFamily="34" charset="0"/>
                        </a:rPr>
                        <a:t>2021-05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101,790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207,518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309,308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4,075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5604201"/>
                  </a:ext>
                </a:extLst>
              </a:tr>
              <a:tr h="231580">
                <a:tc>
                  <a:txBody>
                    <a:bodyPr/>
                    <a:lstStyle/>
                    <a:p>
                      <a:pPr algn="ctr" fontAlgn="b"/>
                      <a:r>
                        <a:rPr lang="en-US" sz="800" b="0" i="0" u="none" strike="noStrike">
                          <a:solidFill>
                            <a:srgbClr val="000000"/>
                          </a:solidFill>
                          <a:effectLst/>
                          <a:latin typeface="Calibri" panose="020F0502020204030204" pitchFamily="34" charset="0"/>
                        </a:rPr>
                        <a:t>2021-06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136,150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243,969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380,119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4,991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6337958"/>
                  </a:ext>
                </a:extLst>
              </a:tr>
              <a:tr h="231580">
                <a:tc>
                  <a:txBody>
                    <a:bodyPr/>
                    <a:lstStyle/>
                    <a:p>
                      <a:pPr algn="ctr" fontAlgn="b"/>
                      <a:r>
                        <a:rPr lang="en-US" sz="800" b="0" i="0" u="none" strike="noStrike">
                          <a:solidFill>
                            <a:srgbClr val="000000"/>
                          </a:solidFill>
                          <a:effectLst/>
                          <a:latin typeface="Calibri" panose="020F0502020204030204" pitchFamily="34" charset="0"/>
                        </a:rPr>
                        <a:t>2021-07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87,752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291,498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379,250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2,106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5,538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0571051"/>
                  </a:ext>
                </a:extLst>
              </a:tr>
              <a:tr h="231580">
                <a:tc>
                  <a:txBody>
                    <a:bodyPr/>
                    <a:lstStyle/>
                    <a:p>
                      <a:pPr algn="ctr" fontAlgn="b"/>
                      <a:r>
                        <a:rPr lang="en-US" sz="800" b="0" i="0" u="none" strike="noStrike">
                          <a:solidFill>
                            <a:srgbClr val="000000"/>
                          </a:solidFill>
                          <a:effectLst/>
                          <a:latin typeface="Calibri" panose="020F0502020204030204" pitchFamily="34" charset="0"/>
                        </a:rPr>
                        <a:t>2021-08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112,901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264,683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377,584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1,766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2,233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3578772"/>
                  </a:ext>
                </a:extLst>
              </a:tr>
              <a:tr h="231580">
                <a:tc>
                  <a:txBody>
                    <a:bodyPr/>
                    <a:lstStyle/>
                    <a:p>
                      <a:pPr algn="ctr" fontAlgn="b"/>
                      <a:r>
                        <a:rPr lang="en-US" sz="800" b="0" i="0" u="none" strike="noStrike">
                          <a:solidFill>
                            <a:srgbClr val="000000"/>
                          </a:solidFill>
                          <a:effectLst/>
                          <a:latin typeface="Calibri" panose="020F0502020204030204" pitchFamily="34" charset="0"/>
                        </a:rPr>
                        <a:t>2021-09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68,915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243,881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312,796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2,053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6917919"/>
                  </a:ext>
                </a:extLst>
              </a:tr>
              <a:tr h="231580">
                <a:tc>
                  <a:txBody>
                    <a:bodyPr/>
                    <a:lstStyle/>
                    <a:p>
                      <a:pPr algn="ctr" fontAlgn="b"/>
                      <a:r>
                        <a:rPr lang="en-US" sz="800" b="0" i="0" u="none" strike="noStrike">
                          <a:solidFill>
                            <a:srgbClr val="000000"/>
                          </a:solidFill>
                          <a:effectLst/>
                          <a:latin typeface="Calibri" panose="020F0502020204030204" pitchFamily="34" charset="0"/>
                        </a:rPr>
                        <a:t>2021-10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56,991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233,687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290,678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1,432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2563124"/>
                  </a:ext>
                </a:extLst>
              </a:tr>
              <a:tr h="231580">
                <a:tc>
                  <a:txBody>
                    <a:bodyPr/>
                    <a:lstStyle/>
                    <a:p>
                      <a:pPr algn="ctr" fontAlgn="b"/>
                      <a:r>
                        <a:rPr lang="en-US" sz="800" b="0" i="0" u="none" strike="noStrike">
                          <a:solidFill>
                            <a:srgbClr val="000000"/>
                          </a:solidFill>
                          <a:effectLst/>
                          <a:latin typeface="Calibri" panose="020F0502020204030204" pitchFamily="34" charset="0"/>
                        </a:rPr>
                        <a:t>2021-11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356,986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572,268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0.60%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1454823"/>
                  </a:ext>
                </a:extLst>
              </a:tr>
              <a:tr h="231580">
                <a:tc>
                  <a:txBody>
                    <a:bodyPr/>
                    <a:lstStyle/>
                    <a:p>
                      <a:pPr algn="ctr" fontAlgn="b"/>
                      <a:r>
                        <a:rPr lang="en-US" sz="800" b="0" i="0" u="none" strike="noStrike">
                          <a:solidFill>
                            <a:srgbClr val="000000"/>
                          </a:solidFill>
                          <a:effectLst/>
                          <a:latin typeface="Calibri" panose="020F0502020204030204" pitchFamily="34" charset="0"/>
                        </a:rPr>
                        <a:t>2021-12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70,637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214,374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285,011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1,869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176945"/>
                  </a:ext>
                </a:extLst>
              </a:tr>
              <a:tr h="231580">
                <a:tc>
                  <a:txBody>
                    <a:bodyPr/>
                    <a:lstStyle/>
                    <a:p>
                      <a:pPr algn="ctr" fontAlgn="b"/>
                      <a:r>
                        <a:rPr lang="en-US" sz="800" b="0" i="0" u="none" strike="noStrike">
                          <a:solidFill>
                            <a:srgbClr val="000000"/>
                          </a:solidFill>
                          <a:effectLst/>
                          <a:latin typeface="Calibri" panose="020F0502020204030204" pitchFamily="34" charset="0"/>
                        </a:rPr>
                        <a:t>2022-01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104,313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221,439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325,752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5650479"/>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January 2022 - IAG/IAL Statistics</a:t>
            </a:r>
          </a:p>
          <a:p>
            <a:r>
              <a:rPr lang="en-US" altLang="en-US" dirty="0"/>
              <a:t>Top 10 – January 2022 -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January 2022 -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graphicFrame>
        <p:nvGraphicFramePr>
          <p:cNvPr id="5" name="Table 4">
            <a:extLst>
              <a:ext uri="{FF2B5EF4-FFF2-40B4-BE49-F238E27FC236}">
                <a16:creationId xmlns:a16="http://schemas.microsoft.com/office/drawing/2014/main" id="{913F1DC2-0A37-44B9-B282-D6DDA90D6953}"/>
              </a:ext>
            </a:extLst>
          </p:cNvPr>
          <p:cNvGraphicFramePr>
            <a:graphicFrameLocks noGrp="1"/>
          </p:cNvGraphicFramePr>
          <p:nvPr>
            <p:extLst>
              <p:ext uri="{D42A27DB-BD31-4B8C-83A1-F6EECF244321}">
                <p14:modId xmlns:p14="http://schemas.microsoft.com/office/powerpoint/2010/main" val="3548874186"/>
              </p:ext>
            </p:extLst>
          </p:nvPr>
        </p:nvGraphicFramePr>
        <p:xfrm>
          <a:off x="2120899" y="1100888"/>
          <a:ext cx="4902201" cy="3914775"/>
        </p:xfrm>
        <a:graphic>
          <a:graphicData uri="http://schemas.openxmlformats.org/drawingml/2006/table">
            <a:tbl>
              <a:tblPr/>
              <a:tblGrid>
                <a:gridCol w="1148953">
                  <a:extLst>
                    <a:ext uri="{9D8B030D-6E8A-4147-A177-3AD203B41FA5}">
                      <a16:colId xmlns:a16="http://schemas.microsoft.com/office/drawing/2014/main" val="1359926525"/>
                    </a:ext>
                  </a:extLst>
                </a:gridCol>
                <a:gridCol w="938312">
                  <a:extLst>
                    <a:ext uri="{9D8B030D-6E8A-4147-A177-3AD203B41FA5}">
                      <a16:colId xmlns:a16="http://schemas.microsoft.com/office/drawing/2014/main" val="3857452855"/>
                    </a:ext>
                  </a:extLst>
                </a:gridCol>
                <a:gridCol w="938312">
                  <a:extLst>
                    <a:ext uri="{9D8B030D-6E8A-4147-A177-3AD203B41FA5}">
                      <a16:colId xmlns:a16="http://schemas.microsoft.com/office/drawing/2014/main" val="3014320532"/>
                    </a:ext>
                  </a:extLst>
                </a:gridCol>
                <a:gridCol w="938312">
                  <a:extLst>
                    <a:ext uri="{9D8B030D-6E8A-4147-A177-3AD203B41FA5}">
                      <a16:colId xmlns:a16="http://schemas.microsoft.com/office/drawing/2014/main" val="3264178413"/>
                    </a:ext>
                  </a:extLst>
                </a:gridCol>
                <a:gridCol w="938312">
                  <a:extLst>
                    <a:ext uri="{9D8B030D-6E8A-4147-A177-3AD203B41FA5}">
                      <a16:colId xmlns:a16="http://schemas.microsoft.com/office/drawing/2014/main" val="1287490225"/>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0.93%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153451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13402314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24044429"/>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88009349"/>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1,505</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2521113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391172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463201164"/>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74788906"/>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1,530</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7772928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8495313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906756"/>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3166795"/>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8538851"/>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150476052"/>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3150806428"/>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3063789340"/>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3925761826"/>
                  </a:ext>
                </a:extLst>
              </a:tr>
            </a:tbl>
          </a:graphicData>
        </a:graphic>
      </p:graphicFrame>
      <p:graphicFrame>
        <p:nvGraphicFramePr>
          <p:cNvPr id="7" name="Object 6">
            <a:extLst>
              <a:ext uri="{FF2B5EF4-FFF2-40B4-BE49-F238E27FC236}">
                <a16:creationId xmlns:a16="http://schemas.microsoft.com/office/drawing/2014/main" id="{0AFDEBB9-1D4D-4EAC-89BD-1D0A8D3DA749}"/>
              </a:ext>
            </a:extLst>
          </p:cNvPr>
          <p:cNvGraphicFramePr>
            <a:graphicFrameLocks noChangeAspect="1"/>
          </p:cNvGraphicFramePr>
          <p:nvPr>
            <p:extLst>
              <p:ext uri="{D42A27DB-BD31-4B8C-83A1-F6EECF244321}">
                <p14:modId xmlns:p14="http://schemas.microsoft.com/office/powerpoint/2010/main" val="3257882277"/>
              </p:ext>
            </p:extLst>
          </p:nvPr>
        </p:nvGraphicFramePr>
        <p:xfrm>
          <a:off x="4152900" y="5278351"/>
          <a:ext cx="914400" cy="771525"/>
        </p:xfrm>
        <a:graphic>
          <a:graphicData uri="http://schemas.openxmlformats.org/presentationml/2006/ole">
            <mc:AlternateContent xmlns:mc="http://schemas.openxmlformats.org/markup-compatibility/2006">
              <mc:Choice xmlns:v="urn:schemas-microsoft-com:vml" Requires="v">
                <p:oleObj spid="_x0000_s1047" name="Worksheet" showAsIcon="1" r:id="rId4" imgW="914400" imgH="771480" progId="Excel.Sheet.12">
                  <p:embed/>
                </p:oleObj>
              </mc:Choice>
              <mc:Fallback>
                <p:oleObj name="Worksheet" showAsIcon="1" r:id="rId4" imgW="914400" imgH="771480" progId="Excel.Sheet.12">
                  <p:embed/>
                  <p:pic>
                    <p:nvPicPr>
                      <p:cNvPr id="0" name=""/>
                      <p:cNvPicPr/>
                      <p:nvPr/>
                    </p:nvPicPr>
                    <p:blipFill>
                      <a:blip r:embed="rId5"/>
                      <a:stretch>
                        <a:fillRect/>
                      </a:stretch>
                    </p:blipFill>
                    <p:spPr>
                      <a:xfrm>
                        <a:off x="4152900" y="527835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January 2022 -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pic>
        <p:nvPicPr>
          <p:cNvPr id="5" name="Picture 4" descr="Chart&#10;&#10;Description automatically generated">
            <a:extLst>
              <a:ext uri="{FF2B5EF4-FFF2-40B4-BE49-F238E27FC236}">
                <a16:creationId xmlns:a16="http://schemas.microsoft.com/office/drawing/2014/main" id="{676BA73F-536A-46FA-87E5-8D5496B237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34" y="1058863"/>
            <a:ext cx="9144000" cy="1524000"/>
          </a:xfrm>
          <a:prstGeom prst="rect">
            <a:avLst/>
          </a:prstGeom>
        </p:spPr>
      </p:pic>
      <p:sp>
        <p:nvSpPr>
          <p:cNvPr id="11" name="TextBox 10">
            <a:extLst>
              <a:ext uri="{FF2B5EF4-FFF2-40B4-BE49-F238E27FC236}">
                <a16:creationId xmlns:a16="http://schemas.microsoft.com/office/drawing/2014/main" id="{B53C04F0-22C3-4937-B71C-728A94392FC7}"/>
              </a:ext>
            </a:extLst>
          </p:cNvPr>
          <p:cNvSpPr txBox="1"/>
          <p:nvPr/>
        </p:nvSpPr>
        <p:spPr>
          <a:xfrm>
            <a:off x="3657600" y="912306"/>
            <a:ext cx="3048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sp>
        <p:nvSpPr>
          <p:cNvPr id="12" name="TextBox 11">
            <a:extLst>
              <a:ext uri="{FF2B5EF4-FFF2-40B4-BE49-F238E27FC236}">
                <a16:creationId xmlns:a16="http://schemas.microsoft.com/office/drawing/2014/main" id="{21010B12-FFBC-4803-BCBA-57D73589050B}"/>
              </a:ext>
            </a:extLst>
          </p:cNvPr>
          <p:cNvSpPr txBox="1"/>
          <p:nvPr/>
        </p:nvSpPr>
        <p:spPr>
          <a:xfrm>
            <a:off x="7467600" y="912306"/>
            <a:ext cx="3048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8</a:t>
            </a:r>
          </a:p>
        </p:txBody>
      </p:sp>
      <p:pic>
        <p:nvPicPr>
          <p:cNvPr id="8" name="Picture 7" descr="Chart, bar chart, box and whisker chart&#10;&#10;Description automatically generated">
            <a:extLst>
              <a:ext uri="{FF2B5EF4-FFF2-40B4-BE49-F238E27FC236}">
                <a16:creationId xmlns:a16="http://schemas.microsoft.com/office/drawing/2014/main" id="{193D90FB-FD06-473D-9399-CBEA6DB157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6" name="Picture 15" descr="Chart&#10;&#10;Description automatically generated">
            <a:extLst>
              <a:ext uri="{FF2B5EF4-FFF2-40B4-BE49-F238E27FC236}">
                <a16:creationId xmlns:a16="http://schemas.microsoft.com/office/drawing/2014/main" id="{8921E411-4ABE-401B-9DFE-5F93C78BB8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834" y="4275137"/>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January 2022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pic>
        <p:nvPicPr>
          <p:cNvPr id="4" name="Picture 3" descr="Chart, scatter chart, box and whisker chart&#10;&#10;Description automatically generated">
            <a:extLst>
              <a:ext uri="{FF2B5EF4-FFF2-40B4-BE49-F238E27FC236}">
                <a16:creationId xmlns:a16="http://schemas.microsoft.com/office/drawing/2014/main" id="{3AC5F167-4542-4A60-B36B-5012F86E5F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6548"/>
            <a:ext cx="9144000" cy="1524000"/>
          </a:xfrm>
          <a:prstGeom prst="rect">
            <a:avLst/>
          </a:prstGeom>
        </p:spPr>
      </p:pic>
      <p:sp>
        <p:nvSpPr>
          <p:cNvPr id="11" name="TextBox 10">
            <a:extLst>
              <a:ext uri="{FF2B5EF4-FFF2-40B4-BE49-F238E27FC236}">
                <a16:creationId xmlns:a16="http://schemas.microsoft.com/office/drawing/2014/main" id="{0DC42E8B-637A-4574-B90E-D2AAE5D48823}"/>
              </a:ext>
            </a:extLst>
          </p:cNvPr>
          <p:cNvSpPr txBox="1"/>
          <p:nvPr/>
        </p:nvSpPr>
        <p:spPr>
          <a:xfrm>
            <a:off x="8077200" y="938733"/>
            <a:ext cx="208548"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8</a:t>
            </a:r>
          </a:p>
        </p:txBody>
      </p:sp>
      <p:pic>
        <p:nvPicPr>
          <p:cNvPr id="8" name="Picture 7" descr="Chart, bar chart, box and whisker chart&#10;&#10;Description automatically generated">
            <a:extLst>
              <a:ext uri="{FF2B5EF4-FFF2-40B4-BE49-F238E27FC236}">
                <a16:creationId xmlns:a16="http://schemas.microsoft.com/office/drawing/2014/main" id="{7DC72622-6497-44B4-9460-1E6397B1AA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10;&#10;Description automatically generated">
            <a:extLst>
              <a:ext uri="{FF2B5EF4-FFF2-40B4-BE49-F238E27FC236}">
                <a16:creationId xmlns:a16="http://schemas.microsoft.com/office/drawing/2014/main" id="{0D72872C-E081-474B-A0CD-2DBFDF69EC9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21463"/>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January 2022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pic>
        <p:nvPicPr>
          <p:cNvPr id="5" name="Picture 4" descr="Chart, bar chart&#10;&#10;Description automatically generated">
            <a:extLst>
              <a:ext uri="{FF2B5EF4-FFF2-40B4-BE49-F238E27FC236}">
                <a16:creationId xmlns:a16="http://schemas.microsoft.com/office/drawing/2014/main" id="{CA95544A-24D1-44FC-9E9E-EA9F3A953C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04/05/22</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16402</TotalTime>
  <Words>1169</Words>
  <Application>Microsoft Office PowerPoint</Application>
  <PresentationFormat>On-screen Show (4:3)</PresentationFormat>
  <Paragraphs>360</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January 2022 - IAG/IAL Statistics</vt:lpstr>
      <vt:lpstr>Top 10 - January 2022 - IAG/IAL % Greater Than 1% of Enrollments With number of months Greater Than 1%  </vt:lpstr>
      <vt:lpstr>Top 10 - 12 Month Average IAG/IAL % Greater Than 1% of Enrollments thru January 2022 With number of months Greater Than 1% </vt:lpstr>
      <vt:lpstr>Explanation of IAG/IAL Slides Data</vt:lpstr>
      <vt:lpstr>Explanation of IAG/IAL Slides Data (Cont)</vt:lpstr>
      <vt:lpstr>Top - 12 Month Average Rescission % Greater Than 1% of Switches thru January 2022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421</cp:revision>
  <cp:lastPrinted>2016-01-21T20:53:15Z</cp:lastPrinted>
  <dcterms:created xsi:type="dcterms:W3CDTF">2016-01-21T15:20:31Z</dcterms:created>
  <dcterms:modified xsi:type="dcterms:W3CDTF">2022-03-30T14:26:04Z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