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2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293247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70559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900192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82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57622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pPr/>
              <a:t>3/2/22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91396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pPr/>
              <a:t>3/2/22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80263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pPr/>
              <a:t>3/2/22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52050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pPr/>
              <a:t>3/2/22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val="298058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63454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65689093-469E-468C-ABA2-5CF0A6764A51}" type="datetimeFigureOut">
              <a:rPr lang="en-US" smtClean="0"/>
              <a:pPr defTabSz="457200"/>
              <a:t>3/2/22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42DD09DB-E614-4478-BE4D-547C2F5E64C9}" type="slidenum">
              <a:rPr lang="en-US" smtClean="0"/>
              <a:pPr defTabSz="45720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09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idx="4294967295"/>
          </p:nvPr>
        </p:nvSpPr>
        <p:spPr>
          <a:xfrm>
            <a:off x="186167" y="0"/>
            <a:ext cx="11377981" cy="847725"/>
          </a:xfrm>
        </p:spPr>
        <p:txBody>
          <a:bodyPr>
            <a:normAutofit/>
          </a:bodyPr>
          <a:lstStyle/>
          <a:p>
            <a:r>
              <a:rPr lang="en-US" dirty="0"/>
              <a:t>DSWG Goals</a:t>
            </a:r>
          </a:p>
        </p:txBody>
      </p:sp>
      <p:graphicFrame>
        <p:nvGraphicFramePr>
          <p:cNvPr id="6" name="Table 5"/>
          <p:cNvGraphicFramePr>
            <a:graphicFrameLocks noGrp="1"/>
          </p:cNvGraphicFramePr>
          <p:nvPr>
            <p:extLst>
              <p:ext uri="{D42A27DB-BD31-4B8C-83A1-F6EECF244321}">
                <p14:modId xmlns:p14="http://schemas.microsoft.com/office/powerpoint/2010/main" val="3138717893"/>
              </p:ext>
            </p:extLst>
          </p:nvPr>
        </p:nvGraphicFramePr>
        <p:xfrm>
          <a:off x="-116417" y="-1"/>
          <a:ext cx="12308416" cy="6858001"/>
        </p:xfrm>
        <a:graphic>
          <a:graphicData uri="http://schemas.openxmlformats.org/drawingml/2006/table">
            <a:tbl>
              <a:tblPr>
                <a:tableStyleId>{5C22544A-7EE6-4342-B048-85BDC9FD1C3A}</a:tableStyleId>
              </a:tblPr>
              <a:tblGrid>
                <a:gridCol w="824488">
                  <a:extLst>
                    <a:ext uri="{9D8B030D-6E8A-4147-A177-3AD203B41FA5}">
                      <a16:colId xmlns:a16="http://schemas.microsoft.com/office/drawing/2014/main" val="20000"/>
                    </a:ext>
                  </a:extLst>
                </a:gridCol>
                <a:gridCol w="5812754">
                  <a:extLst>
                    <a:ext uri="{9D8B030D-6E8A-4147-A177-3AD203B41FA5}">
                      <a16:colId xmlns:a16="http://schemas.microsoft.com/office/drawing/2014/main" val="20001"/>
                    </a:ext>
                  </a:extLst>
                </a:gridCol>
                <a:gridCol w="5671174">
                  <a:extLst>
                    <a:ext uri="{9D8B030D-6E8A-4147-A177-3AD203B41FA5}">
                      <a16:colId xmlns:a16="http://schemas.microsoft.com/office/drawing/2014/main" val="20002"/>
                    </a:ext>
                  </a:extLst>
                </a:gridCol>
              </a:tblGrid>
              <a:tr h="223896">
                <a:tc>
                  <a:txBody>
                    <a:bodyPr/>
                    <a:lstStyle/>
                    <a:p>
                      <a:pPr algn="l" fontAlgn="t"/>
                      <a:r>
                        <a:rPr lang="en-US" sz="1400" b="1" u="none" strike="noStrike" dirty="0">
                          <a:effectLst/>
                        </a:rPr>
                        <a:t>#</a:t>
                      </a:r>
                      <a:endParaRPr lang="en-US" sz="1400" b="1" i="0" u="none" strike="noStrike" dirty="0">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a:effectLst/>
                        </a:rPr>
                        <a:t>Goal Description</a:t>
                      </a:r>
                      <a:endParaRPr lang="en-US" sz="1400" b="1" i="0" u="none" strike="noStrike">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dirty="0">
                          <a:effectLst/>
                        </a:rPr>
                        <a:t>Status</a:t>
                      </a:r>
                      <a:endParaRPr lang="en-US" sz="1400" b="1" i="0" u="none" strike="noStrike" dirty="0">
                        <a:solidFill>
                          <a:srgbClr val="FFFFFF"/>
                        </a:solidFill>
                        <a:effectLst/>
                        <a:latin typeface="Calibri" panose="020F0502020204030204" pitchFamily="34" charset="0"/>
                      </a:endParaRPr>
                    </a:p>
                  </a:txBody>
                  <a:tcPr marL="2786" marR="2786" marT="2786" marB="0"/>
                </a:tc>
                <a:extLst>
                  <a:ext uri="{0D108BD9-81ED-4DB2-BD59-A6C34878D82A}">
                    <a16:rowId xmlns:a16="http://schemas.microsoft.com/office/drawing/2014/main" val="10000"/>
                  </a:ext>
                </a:extLst>
              </a:tr>
              <a:tr h="2212987">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 </a:t>
                      </a:r>
                      <a:r>
                        <a:rPr lang="en-US" sz="1400" u="none" strike="noStrike" dirty="0">
                          <a:solidFill>
                            <a:srgbClr val="FF0000"/>
                          </a:solidFill>
                          <a:effectLst/>
                        </a:rPr>
                        <a:t>and expand as necessary, </a:t>
                      </a:r>
                      <a:r>
                        <a:rPr lang="en-US" sz="1400" u="none" strike="noStrike" dirty="0">
                          <a:effectLst/>
                        </a:rPr>
                        <a:t>existing reports on DR/</a:t>
                      </a:r>
                      <a:r>
                        <a:rPr lang="en-US" sz="1400" u="none" strike="noStrike" dirty="0">
                          <a:solidFill>
                            <a:srgbClr val="FF0000"/>
                          </a:solidFill>
                          <a:effectLst/>
                        </a:rPr>
                        <a:t>DG</a:t>
                      </a:r>
                      <a:r>
                        <a:rPr lang="en-US" sz="1400" u="none" strike="noStrike" dirty="0">
                          <a:effectLst/>
                        </a:rPr>
                        <a:t> and identify areas where additional analysis is needed.</a:t>
                      </a:r>
                    </a:p>
                  </a:txBody>
                  <a:tcPr marL="2786" marR="2786" marT="2786"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u="none" strike="sngStrike" baseline="0" dirty="0">
                          <a:effectLst/>
                        </a:rPr>
                        <a:t>Reviewed recommendations from stakeholders, and implemented changes to the DR Report. ERCOT will be making additional changes to the 2021 ERS Report based on recommendations. DSWG will revisit following ERS Report.</a:t>
                      </a:r>
                      <a:r>
                        <a:rPr lang="en-US" sz="1400" u="none" strike="noStrike" dirty="0">
                          <a:effectLst/>
                        </a:rPr>
                        <a:t> </a:t>
                      </a:r>
                      <a:r>
                        <a:rPr lang="en-US" sz="1400" b="0" i="0" u="none" strike="noStrike" dirty="0">
                          <a:solidFill>
                            <a:srgbClr val="FF0000"/>
                          </a:solidFill>
                          <a:effectLst/>
                          <a:latin typeface="Calibri" panose="020F0502020204030204" pitchFamily="34" charset="0"/>
                        </a:rPr>
                        <a:t>Add CLR growth and specific review of passive DR, monitoring, and growth review. Discuss adding NCLR participation in AS in reporting, and potentially all DR participation in AS. Question about ERCOT presenting Load/Demand by county level, or adding interconnect/registration data for mapping/locations of CLRs - Consider CLR reporting comparable to Generation Interconnection. Discuss posting an OBDRR about reporting.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1"/>
                  </a:ext>
                </a:extLst>
              </a:tr>
              <a:tr h="886926">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WMS Assignments on ERS Deployments, Load</a:t>
                      </a:r>
                      <a:r>
                        <a:rPr lang="en-US" sz="1400" u="none" strike="noStrike" baseline="0" dirty="0">
                          <a:effectLst/>
                        </a:rPr>
                        <a:t> Resources, Demand Response</a:t>
                      </a:r>
                      <a:endParaRPr lang="en-US" sz="1400" b="0" i="0" u="none" strike="sngStrike" baseline="0"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protocol changes </a:t>
                      </a:r>
                      <a:r>
                        <a:rPr lang="en-US" sz="1400" u="none" strike="noStrike" dirty="0">
                          <a:solidFill>
                            <a:srgbClr val="FF0000"/>
                          </a:solidFill>
                          <a:effectLst/>
                        </a:rPr>
                        <a:t>and</a:t>
                      </a:r>
                      <a:r>
                        <a:rPr lang="en-US" sz="1400" u="none" strike="noStrike" dirty="0">
                          <a:effectLst/>
                        </a:rPr>
                        <a:t> </a:t>
                      </a:r>
                      <a:r>
                        <a:rPr lang="en-US" sz="1400" u="none" strike="sngStrike" baseline="0" dirty="0">
                          <a:effectLst/>
                        </a:rPr>
                        <a:t>resulting from 2019 ERS deployments. Reviewing </a:t>
                      </a:r>
                      <a:r>
                        <a:rPr lang="en-US" sz="1400" u="none" strike="noStrike" dirty="0">
                          <a:effectLst/>
                        </a:rPr>
                        <a:t>Emergency Conditions List</a:t>
                      </a:r>
                      <a:r>
                        <a:rPr lang="en-US" sz="1400" u="none" strike="noStrike" baseline="0" dirty="0">
                          <a:effectLst/>
                        </a:rPr>
                        <a:t> items referred from WMS</a:t>
                      </a:r>
                      <a:r>
                        <a:rPr lang="en-US" sz="1400" u="none" strike="sngStrike" baseline="0" dirty="0">
                          <a:effectLst/>
                        </a:rPr>
                        <a:t> and will continue to address to resolution </a:t>
                      </a:r>
                      <a:r>
                        <a:rPr lang="en-US" sz="1400" u="none" strike="noStrike" baseline="0" dirty="0">
                          <a:effectLst/>
                        </a:rPr>
                        <a:t>in 2021. </a:t>
                      </a:r>
                      <a:r>
                        <a:rPr lang="en-US" sz="1400" u="none" strike="noStrike" baseline="0" dirty="0">
                          <a:solidFill>
                            <a:srgbClr val="FF0000"/>
                          </a:solidFill>
                          <a:effectLst/>
                        </a:rPr>
                        <a:t>Will continue to address in 2022. </a:t>
                      </a:r>
                      <a:r>
                        <a:rPr lang="en-US" sz="1400" u="none" strike="noStrike" baseline="0" dirty="0">
                          <a:effectLst/>
                        </a:rPr>
                        <a:t>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2"/>
                  </a:ext>
                </a:extLst>
              </a:tr>
              <a:tr h="1031147">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Evaluate new operational opportunities and needs for DR / </a:t>
                      </a:r>
                      <a:r>
                        <a:rPr lang="en-US" sz="1400" u="none" strike="noStrike" dirty="0">
                          <a:solidFill>
                            <a:srgbClr val="FF0000"/>
                          </a:solidFill>
                          <a:effectLst/>
                        </a:rPr>
                        <a:t>DG</a:t>
                      </a:r>
                      <a:r>
                        <a:rPr lang="en-US" sz="1400" u="none" strike="noStrike" dirty="0">
                          <a:effectLst/>
                        </a:rPr>
                        <a:t> in ERCOT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Discuss DR/</a:t>
                      </a:r>
                      <a:r>
                        <a:rPr lang="en-US" sz="1400" u="none" strike="noStrike" dirty="0">
                          <a:solidFill>
                            <a:srgbClr val="FF0000"/>
                          </a:solidFill>
                          <a:effectLst/>
                        </a:rPr>
                        <a:t>DG</a:t>
                      </a:r>
                      <a:r>
                        <a:rPr lang="en-US" sz="1400" u="none" strike="noStrike" dirty="0">
                          <a:effectLst/>
                        </a:rPr>
                        <a:t> participation relative to reserve shortages in ERCOT.  Discuss potential for additional Load Participation via multiple services including AS and ERS. ERCOT will lead offline discussion and update DSWG.</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3"/>
                  </a:ext>
                </a:extLst>
              </a:tr>
              <a:tr h="660352">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Formalize REP/ NOIE reporting requirements, process &amp; compliance on demand response, and recommend changes in frequency as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a:t>
                      </a:r>
                      <a:r>
                        <a:rPr lang="en-US" sz="1400" u="none" strike="noStrike" dirty="0">
                          <a:solidFill>
                            <a:srgbClr val="FF0000"/>
                          </a:solidFill>
                          <a:effectLst/>
                        </a:rPr>
                        <a:t>2021</a:t>
                      </a:r>
                      <a:r>
                        <a:rPr lang="en-US" sz="1400" u="none" strike="noStrike" dirty="0">
                          <a:effectLst/>
                        </a:rPr>
                        <a:t> DR Report and potential changes to survey process for </a:t>
                      </a:r>
                      <a:r>
                        <a:rPr lang="en-US" sz="1400" u="none" strike="noStrike" dirty="0">
                          <a:solidFill>
                            <a:srgbClr val="FF0000"/>
                          </a:solidFill>
                          <a:effectLst/>
                        </a:rPr>
                        <a:t>2022</a:t>
                      </a:r>
                      <a:r>
                        <a:rPr lang="en-US" sz="1400" u="none" strike="noStrike" dirty="0">
                          <a:effectLst/>
                        </a:rPr>
                        <a:t>. </a:t>
                      </a:r>
                      <a:r>
                        <a:rPr lang="en-US" sz="1400" u="none" strike="sngStrike" dirty="0">
                          <a:effectLst/>
                        </a:rPr>
                        <a:t>Changes</a:t>
                      </a:r>
                      <a:r>
                        <a:rPr lang="en-US" sz="1400" u="none" strike="sngStrike" baseline="0" dirty="0">
                          <a:effectLst/>
                        </a:rPr>
                        <a:t> for 2021 currently under review in stakeholder process.</a:t>
                      </a:r>
                      <a:r>
                        <a:rPr lang="en-US" sz="1400" u="none" strike="sngStrike" dirty="0">
                          <a:effectLst/>
                        </a:rPr>
                        <a:t> </a:t>
                      </a:r>
                      <a:endParaRPr lang="en-US" sz="1400" b="0" i="0" u="none" strike="sngStrike" dirty="0">
                        <a:solidFill>
                          <a:srgbClr val="FF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4"/>
                  </a:ext>
                </a:extLst>
              </a:tr>
              <a:tr h="1088040">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Continue to assess the way DR, DGRs, UDG, ESRs, retail rate structures, and energy efficiency is reflected in the CDR, SARA, etc. </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SAWG will continue to address reporting. DSWG will review the possibilities for capturing/including additional price responsive demand information that can be input into SARA.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5"/>
                  </a:ext>
                </a:extLst>
              </a:tr>
              <a:tr h="754653">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DR deployment impacts on SCED</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sngStrike" baseline="0" dirty="0">
                          <a:effectLst/>
                        </a:rPr>
                        <a:t>Completed in 2020 regarding up-to-date deployments. </a:t>
                      </a:r>
                      <a:r>
                        <a:rPr lang="en-US" sz="1400" u="none" strike="noStrike" dirty="0">
                          <a:effectLst/>
                        </a:rPr>
                        <a:t>Will review any new deployments and will revisit.</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9437796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32</TotalTime>
  <Words>363</Words>
  <Application>Microsoft Office PowerPoint</Application>
  <PresentationFormat>Widescreen</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Retrospect</vt:lpstr>
      <vt:lpstr>DSWG Goals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DSWG Goals</dc:title>
  <dc:creator>Christian Powell</dc:creator>
  <cp:lastModifiedBy>Thurnher, Gregory A</cp:lastModifiedBy>
  <cp:revision>20</cp:revision>
  <dcterms:created xsi:type="dcterms:W3CDTF">2021-11-17T20:16:32Z</dcterms:created>
  <dcterms:modified xsi:type="dcterms:W3CDTF">2022-03-02T15:24:30Z</dcterms:modified>
</cp:coreProperties>
</file>