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00" r:id="rId5"/>
    <p:sldMasterId id="2147483702" r:id="rId6"/>
  </p:sldMasterIdLst>
  <p:notesMasterIdLst>
    <p:notesMasterId r:id="rId14"/>
  </p:notesMasterIdLst>
  <p:handoutMasterIdLst>
    <p:handoutMasterId r:id="rId15"/>
  </p:handoutMasterIdLst>
  <p:sldIdLst>
    <p:sldId id="270" r:id="rId7"/>
    <p:sldId id="577" r:id="rId8"/>
    <p:sldId id="573" r:id="rId9"/>
    <p:sldId id="575" r:id="rId10"/>
    <p:sldId id="572" r:id="rId11"/>
    <p:sldId id="578" r:id="rId12"/>
    <p:sldId id="57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7" name="Ayson, Janice" initials="AJ" lastIdx="4" clrIdx="7">
    <p:extLst>
      <p:ext uri="{19B8F6BF-5375-455C-9EA6-DF929625EA0E}">
        <p15:presenceInfo xmlns:p15="http://schemas.microsoft.com/office/powerpoint/2012/main" userId="S::janice.ayson@ercot.com::f2bb4e96-48b2-4079-a64c-325f474add9b" providerId="AD"/>
      </p:ext>
    </p:extLst>
  </p:cmAuthor>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Bernecker, John" initials="BJ" lastIdx="2" clrIdx="6">
    <p:extLst>
      <p:ext uri="{19B8F6BF-5375-455C-9EA6-DF929625EA0E}">
        <p15:presenceInfo xmlns:p15="http://schemas.microsoft.com/office/powerpoint/2012/main" userId="S::john.bernecker@ercot.com::b557249d-2773-456b-8581-0aa3f42073e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71907" autoAdjust="0"/>
  </p:normalViewPr>
  <p:slideViewPr>
    <p:cSldViewPr snapToGrid="0">
      <p:cViewPr varScale="1">
        <p:scale>
          <a:sx n="110" d="100"/>
          <a:sy n="110" d="100"/>
        </p:scale>
        <p:origin x="750" y="108"/>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3/24/2022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3/24/2022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ercot.com/mktrules/puctDirectives/southernCros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2000" dirty="0"/>
              <a:t>Public Utility Commission of Texas (PUCT) Oversight Project No. 46304 Relating to DC Tie Project Proposed by Southern Cross Transmission, LLC</a:t>
            </a:r>
          </a:p>
          <a:p>
            <a:endParaRPr lang="en-US" sz="2400" dirty="0"/>
          </a:p>
          <a:p>
            <a:r>
              <a:rPr lang="en-US" sz="2000" b="0" i="1" dirty="0"/>
              <a:t>Directive #6 : Transmission Upgrades</a:t>
            </a:r>
          </a:p>
          <a:p>
            <a:r>
              <a:rPr lang="en-US" sz="2000" b="0" i="1" dirty="0"/>
              <a:t>Directive #8: Voltage Support</a:t>
            </a:r>
          </a:p>
        </p:txBody>
      </p:sp>
      <p:sp>
        <p:nvSpPr>
          <p:cNvPr id="3" name="Text Placeholder 2"/>
          <p:cNvSpPr>
            <a:spLocks noGrp="1"/>
          </p:cNvSpPr>
          <p:nvPr>
            <p:ph type="body" sz="quarter" idx="3"/>
          </p:nvPr>
        </p:nvSpPr>
        <p:spPr/>
        <p:txBody>
          <a:bodyPr/>
          <a:lstStyle/>
          <a:p>
            <a:r>
              <a:rPr lang="en-US" dirty="0"/>
              <a:t>March 30, 2022</a:t>
            </a:r>
          </a:p>
        </p:txBody>
      </p:sp>
      <p:sp>
        <p:nvSpPr>
          <p:cNvPr id="4" name="Text Placeholder 3"/>
          <p:cNvSpPr>
            <a:spLocks noGrp="1"/>
          </p:cNvSpPr>
          <p:nvPr>
            <p:ph type="body" sz="quarter" idx="10"/>
          </p:nvPr>
        </p:nvSpPr>
        <p:spPr/>
        <p:txBody>
          <a:bodyPr/>
          <a:lstStyle/>
          <a:p>
            <a:endParaRPr lang="en-US" i="1" dirty="0"/>
          </a:p>
          <a:p>
            <a:endParaRPr lang="en-US" i="1" dirty="0"/>
          </a:p>
          <a:p>
            <a:r>
              <a:rPr lang="en-US" i="1" dirty="0"/>
              <a:t>ERCOT Staff</a:t>
            </a:r>
          </a:p>
        </p:txBody>
      </p:sp>
    </p:spTree>
    <p:extLst>
      <p:ext uri="{BB962C8B-B14F-4D97-AF65-F5344CB8AC3E}">
        <p14:creationId xmlns:p14="http://schemas.microsoft.com/office/powerpoint/2010/main" val="2188054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E1F9B-A7E7-46F8-85C5-D378AAA2AD8C}"/>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2A4C5750-6F79-4ABB-8610-B7907F0C57E0}"/>
              </a:ext>
            </a:extLst>
          </p:cNvPr>
          <p:cNvSpPr>
            <a:spLocks noGrp="1"/>
          </p:cNvSpPr>
          <p:nvPr>
            <p:ph idx="1"/>
          </p:nvPr>
        </p:nvSpPr>
        <p:spPr>
          <a:xfrm>
            <a:off x="304800" y="1207566"/>
            <a:ext cx="8534400" cy="4712467"/>
          </a:xfrm>
        </p:spPr>
        <p:txBody>
          <a:bodyPr/>
          <a:lstStyle/>
          <a:p>
            <a:pPr>
              <a:lnSpc>
                <a:spcPct val="150000"/>
              </a:lnSpc>
            </a:pPr>
            <a:r>
              <a:rPr lang="en-US" sz="2000" dirty="0"/>
              <a:t>Background of Project and PUCT Directives</a:t>
            </a:r>
          </a:p>
          <a:p>
            <a:pPr>
              <a:lnSpc>
                <a:spcPct val="150000"/>
              </a:lnSpc>
            </a:pPr>
            <a:r>
              <a:rPr lang="en-US" sz="2000" dirty="0"/>
              <a:t>Directive 6: Transmission Upgrades</a:t>
            </a:r>
          </a:p>
          <a:p>
            <a:pPr>
              <a:lnSpc>
                <a:spcPct val="150000"/>
              </a:lnSpc>
            </a:pPr>
            <a:r>
              <a:rPr lang="en-US" sz="2000" dirty="0"/>
              <a:t>Directive 8: Voltage Support</a:t>
            </a:r>
          </a:p>
          <a:p>
            <a:pPr>
              <a:lnSpc>
                <a:spcPct val="150000"/>
              </a:lnSpc>
            </a:pPr>
            <a:r>
              <a:rPr lang="en-US" sz="2000" dirty="0"/>
              <a:t>Request for Endorsement and Next Steps</a:t>
            </a:r>
          </a:p>
        </p:txBody>
      </p:sp>
      <p:sp>
        <p:nvSpPr>
          <p:cNvPr id="4" name="Slide Number Placeholder 3">
            <a:extLst>
              <a:ext uri="{FF2B5EF4-FFF2-40B4-BE49-F238E27FC236}">
                <a16:creationId xmlns:a16="http://schemas.microsoft.com/office/drawing/2014/main" id="{D7A60705-C982-4661-B035-99D9EF767D3E}"/>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292633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Background of Project and PUCT Directives</a:t>
            </a:r>
          </a:p>
        </p:txBody>
      </p:sp>
      <p:sp>
        <p:nvSpPr>
          <p:cNvPr id="3" name="Content Placeholder 2"/>
          <p:cNvSpPr>
            <a:spLocks noGrp="1"/>
          </p:cNvSpPr>
          <p:nvPr>
            <p:ph idx="1"/>
          </p:nvPr>
        </p:nvSpPr>
        <p:spPr>
          <a:xfrm>
            <a:off x="304800" y="838200"/>
            <a:ext cx="8534400" cy="3124200"/>
          </a:xfrm>
        </p:spPr>
        <p:txBody>
          <a:bodyPr/>
          <a:lstStyle/>
          <a:p>
            <a:r>
              <a:rPr lang="en-US" sz="1600" dirty="0"/>
              <a:t>Southern Cross Transmission LLC/Pattern Power Marketing LLC received FERC approval (FERC Docket No. TX 11-1-001) to interconnect DC Tie line.</a:t>
            </a:r>
          </a:p>
          <a:p>
            <a:endParaRPr lang="en-US" sz="800" dirty="0"/>
          </a:p>
          <a:p>
            <a:r>
              <a:rPr lang="en-US" sz="1600" dirty="0"/>
              <a:t>PUCT imposed conditions for interconnection of the SCT DC Tie line in two PUCT proceedings:</a:t>
            </a:r>
          </a:p>
          <a:p>
            <a:pPr lvl="1"/>
            <a:r>
              <a:rPr lang="en-US" sz="1200" dirty="0"/>
              <a:t>City of Garland docket – Docket No. 45624</a:t>
            </a:r>
          </a:p>
          <a:p>
            <a:pPr lvl="1"/>
            <a:r>
              <a:rPr lang="en-US" sz="1200" dirty="0"/>
              <a:t>Oversight proceeding arising out of City of Garland docket – Project No. 46304</a:t>
            </a:r>
          </a:p>
          <a:p>
            <a:endParaRPr lang="en-US" sz="800" dirty="0"/>
          </a:p>
          <a:p>
            <a:r>
              <a:rPr lang="en-US" sz="1600" dirty="0"/>
              <a:t>As part of the oversight proceeding, PUCT issued 14 Directives to ERCOT, requiring certain studies and determinations be made to accommodate the SCT DC Tie.</a:t>
            </a:r>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pic>
        <p:nvPicPr>
          <p:cNvPr id="5" name="Picture 4"/>
          <p:cNvPicPr>
            <a:picLocks noChangeAspect="1"/>
          </p:cNvPicPr>
          <p:nvPr/>
        </p:nvPicPr>
        <p:blipFill>
          <a:blip r:embed="rId2"/>
          <a:stretch>
            <a:fillRect/>
          </a:stretch>
        </p:blipFill>
        <p:spPr>
          <a:xfrm>
            <a:off x="4782075" y="3429000"/>
            <a:ext cx="4285725" cy="3099104"/>
          </a:xfrm>
          <a:prstGeom prst="rect">
            <a:avLst/>
          </a:prstGeom>
        </p:spPr>
      </p:pic>
    </p:spTree>
    <p:extLst>
      <p:ext uri="{BB962C8B-B14F-4D97-AF65-F5344CB8AC3E}">
        <p14:creationId xmlns:p14="http://schemas.microsoft.com/office/powerpoint/2010/main" val="3589936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Summary of Directive 6 Related to Transmission Upgrades</a:t>
            </a:r>
          </a:p>
        </p:txBody>
      </p:sp>
      <p:sp>
        <p:nvSpPr>
          <p:cNvPr id="3" name="Content Placeholder 2"/>
          <p:cNvSpPr>
            <a:spLocks noGrp="1"/>
          </p:cNvSpPr>
          <p:nvPr>
            <p:ph idx="1"/>
          </p:nvPr>
        </p:nvSpPr>
        <p:spPr/>
        <p:txBody>
          <a:bodyPr/>
          <a:lstStyle/>
          <a:p>
            <a:r>
              <a:rPr lang="en-US" sz="1400" dirty="0"/>
              <a:t>Directive 6 requires ERCOT </a:t>
            </a:r>
            <a:r>
              <a:rPr lang="en-US" sz="1400" i="1" dirty="0">
                <a:solidFill>
                  <a:srgbClr val="FF0000"/>
                </a:solidFill>
                <a:effectLst/>
                <a:ea typeface="Calibri" panose="020F0502020204030204" pitchFamily="34" charset="0"/>
                <a:cs typeface="Times New Roman" panose="02020603050405020304" pitchFamily="18" charset="0"/>
              </a:rPr>
              <a:t>to study and determine what transmission upgrades, if any, are necessary to manage congestion resulting from power flows over the Southern Cross DC tie</a:t>
            </a:r>
            <a:r>
              <a:rPr lang="en-US" sz="1400" i="1" dirty="0">
                <a:solidFill>
                  <a:srgbClr val="FF0000"/>
                </a:solidFill>
              </a:rPr>
              <a:t> </a:t>
            </a:r>
            <a:r>
              <a:rPr lang="en-US" sz="1400" dirty="0">
                <a:solidFill>
                  <a:srgbClr val="5B6770"/>
                </a:solidFill>
              </a:rPr>
              <a:t>(SCT DC Tie).</a:t>
            </a:r>
          </a:p>
          <a:p>
            <a:endParaRPr lang="en-US" sz="800" dirty="0">
              <a:solidFill>
                <a:srgbClr val="5B6770"/>
              </a:solidFill>
            </a:endParaRPr>
          </a:p>
          <a:p>
            <a:r>
              <a:rPr lang="en-US" sz="1400" b="1" u="sng" dirty="0">
                <a:solidFill>
                  <a:srgbClr val="5B6770"/>
                </a:solidFill>
              </a:rPr>
              <a:t>Determination (summarized from the whitepaper)</a:t>
            </a:r>
            <a:r>
              <a:rPr lang="en-US" sz="1400" b="1" dirty="0">
                <a:solidFill>
                  <a:srgbClr val="5B6770"/>
                </a:solidFill>
              </a:rPr>
              <a:t>: </a:t>
            </a:r>
          </a:p>
          <a:p>
            <a:pPr lvl="1"/>
            <a:r>
              <a:rPr lang="en-US" sz="1400" dirty="0"/>
              <a:t>No transmission system upgrades are ultimately necessary to manage congestion resulting from power flows over the Southern Cross DC Tie.</a:t>
            </a:r>
          </a:p>
          <a:p>
            <a:pPr lvl="1"/>
            <a:r>
              <a:rPr lang="en-US" sz="1400" dirty="0"/>
              <a:t>ERCOT expects that it may need to redispatch generation and/or limit flows across the Southern Cross DC Tie to manage constraints in real time.</a:t>
            </a:r>
          </a:p>
          <a:p>
            <a:r>
              <a:rPr lang="en-US" sz="1400" b="1" u="sng" dirty="0">
                <a:solidFill>
                  <a:srgbClr val="5B6770"/>
                </a:solidFill>
              </a:rPr>
              <a:t>Transmission Analysis Conclusions:</a:t>
            </a:r>
          </a:p>
          <a:p>
            <a:pPr lvl="1"/>
            <a:r>
              <a:rPr lang="en-US" sz="1200" dirty="0"/>
              <a:t>For imports during summer peak conditions, thermal limits were reached before voltage stability limits. </a:t>
            </a:r>
            <a:r>
              <a:rPr lang="en-US" sz="1200" dirty="0">
                <a:effectLst/>
                <a:ea typeface="Calibri" panose="020F0502020204030204" pitchFamily="34" charset="0"/>
                <a:cs typeface="Times New Roman" panose="02020603050405020304" pitchFamily="18" charset="0"/>
              </a:rPr>
              <a:t>The transmission system was able to accommodate an import level of approximately 547 MW before thermal overloads were observed. </a:t>
            </a:r>
            <a:endParaRPr lang="en-US" sz="1200" dirty="0"/>
          </a:p>
          <a:p>
            <a:pPr lvl="1"/>
            <a:r>
              <a:rPr lang="en-US" sz="1200" dirty="0">
                <a:effectLst/>
                <a:ea typeface="Calibri" panose="020F0502020204030204" pitchFamily="34" charset="0"/>
                <a:cs typeface="Times New Roman" panose="02020603050405020304" pitchFamily="18" charset="0"/>
              </a:rPr>
              <a:t>For high wind, low load conditions, exports across the Southern Cross DC Tie would be limited to 1,289 MW by voltage stability constraints. Without transmission system upgrades, ERCOT expects that exports across the Southern Cross DC Tie would need to be limited to manage the voltage stability constraints identified.</a:t>
            </a:r>
          </a:p>
          <a:p>
            <a:pPr lvl="1"/>
            <a:r>
              <a:rPr lang="en-US" sz="1200" dirty="0">
                <a:effectLst/>
                <a:ea typeface="Calibri" panose="020F0502020204030204" pitchFamily="34" charset="0"/>
                <a:cs typeface="Times New Roman" panose="02020603050405020304" pitchFamily="18" charset="0"/>
              </a:rPr>
              <a:t>The cost of transmission upgrades needed to resolve the voltage stability constraint associated with exports was estimated to be $182-205 million.</a:t>
            </a:r>
          </a:p>
          <a:p>
            <a:pPr lvl="1"/>
            <a:r>
              <a:rPr lang="en-US" sz="1200" dirty="0">
                <a:effectLst/>
                <a:ea typeface="Calibri" panose="020F0502020204030204" pitchFamily="34" charset="0"/>
                <a:cs typeface="Times New Roman" panose="02020603050405020304" pitchFamily="18" charset="0"/>
              </a:rPr>
              <a:t>Fewer transmission upgrades would be needed to achieve full export capability under the studied conditions if the Southern Cross DC Tie provided the equivalent of 0.95 power factor leading and lagging reactive power capability.</a:t>
            </a:r>
            <a:endParaRPr lang="en-US" sz="1200" dirty="0">
              <a:ea typeface="Calibri" panose="020F0502020204030204" pitchFamily="34" charset="0"/>
              <a:cs typeface="Times New Roman" panose="02020603050405020304" pitchFamily="18" charset="0"/>
            </a:endParaRPr>
          </a:p>
          <a:p>
            <a:pPr lvl="1"/>
            <a:r>
              <a:rPr lang="en-US" sz="1200" dirty="0">
                <a:effectLst/>
                <a:ea typeface="Calibri" panose="020F0502020204030204" pitchFamily="34" charset="0"/>
                <a:cs typeface="Times New Roman" panose="02020603050405020304" pitchFamily="18" charset="0"/>
              </a:rPr>
              <a:t>The transmission system would experience angular instability at assumed full import conditions (2,000 MW). Additionally, under summer peak conditions, the transmission system would experience instability at an import level of 1,375 MW for the contingency loss of a double-circuit transmission line. </a:t>
            </a:r>
          </a:p>
          <a:p>
            <a:pPr lvl="1"/>
            <a:r>
              <a:rPr lang="en-US" sz="1200" dirty="0">
                <a:effectLst/>
                <a:ea typeface="Calibri" panose="020F0502020204030204" pitchFamily="34" charset="0"/>
                <a:cs typeface="Times New Roman" panose="02020603050405020304" pitchFamily="18" charset="0"/>
              </a:rPr>
              <a:t>The cost of the incremental transmission upgrades that would resolve the angular stability limits was estimated to be $161-360 million.</a:t>
            </a:r>
          </a:p>
          <a:p>
            <a:pPr lvl="1"/>
            <a:endParaRPr lang="en-US" sz="1400" dirty="0">
              <a:solidFill>
                <a:srgbClr val="5B6770"/>
              </a:solidFill>
            </a:endParaRPr>
          </a:p>
          <a:p>
            <a:pPr lvl="1"/>
            <a:endParaRPr lang="en-US" sz="1400" dirty="0">
              <a:solidFill>
                <a:srgbClr val="5B6770"/>
              </a:solidFill>
            </a:endParaRPr>
          </a:p>
          <a:p>
            <a:pPr marL="342900" lvl="1" indent="0">
              <a:buNone/>
            </a:pPr>
            <a:endParaRPr lang="en-US" sz="1400" dirty="0">
              <a:solidFill>
                <a:srgbClr val="5B677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3175366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Summary of Directive 6 Related to Transmission Upgrades</a:t>
            </a:r>
          </a:p>
        </p:txBody>
      </p:sp>
      <p:sp>
        <p:nvSpPr>
          <p:cNvPr id="3" name="Content Placeholder 2"/>
          <p:cNvSpPr>
            <a:spLocks noGrp="1"/>
          </p:cNvSpPr>
          <p:nvPr>
            <p:ph idx="1"/>
          </p:nvPr>
        </p:nvSpPr>
        <p:spPr/>
        <p:txBody>
          <a:bodyPr/>
          <a:lstStyle/>
          <a:p>
            <a:endParaRPr lang="en-US" sz="800" dirty="0">
              <a:solidFill>
                <a:srgbClr val="5B6770"/>
              </a:solidFill>
            </a:endParaRPr>
          </a:p>
          <a:p>
            <a:r>
              <a:rPr lang="en-US" sz="1400" b="1" u="sng" dirty="0">
                <a:solidFill>
                  <a:srgbClr val="5B6770"/>
                </a:solidFill>
              </a:rPr>
              <a:t>Basis for Determination (summarized from the whitepaper):</a:t>
            </a:r>
          </a:p>
          <a:p>
            <a:pPr lvl="1"/>
            <a:r>
              <a:rPr lang="en-US" sz="1400" dirty="0">
                <a:solidFill>
                  <a:srgbClr val="5B6770"/>
                </a:solidFill>
              </a:rPr>
              <a:t>ERCOT transmission analysis conducted in 2019 revealed that upgrades would be needed to accommodate the modeled flows over the Southern Cross DC Tie under certain system conditions.</a:t>
            </a:r>
          </a:p>
          <a:p>
            <a:pPr lvl="1"/>
            <a:r>
              <a:rPr lang="en-US" sz="1400" dirty="0"/>
              <a:t>PGRR077, DC Tie Planning Assumptions, approved by the ERCOT Board in October 2020, requires ERCOT to curtail assumed DC Tie flows in transmission planning analysis when necessary to meet reliability criteria.</a:t>
            </a:r>
          </a:p>
          <a:p>
            <a:pPr lvl="1"/>
            <a:r>
              <a:rPr lang="en-US" sz="1400" dirty="0"/>
              <a:t>Consequently, ERCOT’s future transmission planning studies will not identify any reliability-based need for transmission upgrades following the interconnection of the SCT DC Tie.</a:t>
            </a:r>
          </a:p>
          <a:p>
            <a:pPr lvl="1"/>
            <a:r>
              <a:rPr lang="en-US" sz="1400" dirty="0"/>
              <a:t>Additionally, ERCOT’s Directive 7 determination shows that existing operational and market mechanisms can be used to manage congestion due to flows over the SCT DC Tie including ERCOT’s ability to curtail the import or export to the extent necessary to operate the system within its limits.</a:t>
            </a:r>
            <a:endParaRPr lang="en-US" sz="1200" dirty="0">
              <a:effectLst/>
              <a:ea typeface="Calibri" panose="020F0502020204030204" pitchFamily="34" charset="0"/>
              <a:cs typeface="Times New Roman" panose="02020603050405020304" pitchFamily="18" charset="0"/>
            </a:endParaRPr>
          </a:p>
          <a:p>
            <a:pPr lvl="1"/>
            <a:endParaRPr lang="en-US" sz="1200" dirty="0"/>
          </a:p>
          <a:p>
            <a:pPr lvl="1"/>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88664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Summary of Directive 8 Related to Voltage Support</a:t>
            </a:r>
          </a:p>
        </p:txBody>
      </p:sp>
      <p:sp>
        <p:nvSpPr>
          <p:cNvPr id="3" name="Content Placeholder 2"/>
          <p:cNvSpPr>
            <a:spLocks noGrp="1"/>
          </p:cNvSpPr>
          <p:nvPr>
            <p:ph idx="1"/>
          </p:nvPr>
        </p:nvSpPr>
        <p:spPr/>
        <p:txBody>
          <a:bodyPr/>
          <a:lstStyle/>
          <a:p>
            <a:r>
              <a:rPr lang="en-US" sz="1400" dirty="0"/>
              <a:t>Directive 8 requires ERCOT </a:t>
            </a:r>
            <a:r>
              <a:rPr lang="en-US" sz="1400" i="1" dirty="0">
                <a:solidFill>
                  <a:srgbClr val="FF0000"/>
                </a:solidFill>
                <a:effectLst/>
                <a:ea typeface="Calibri" panose="020F0502020204030204" pitchFamily="34" charset="0"/>
                <a:cs typeface="Times New Roman" panose="02020603050405020304" pitchFamily="18" charset="0"/>
              </a:rPr>
              <a:t>to study and determine whether Southern Cross Transmission or any other entity scheduling flows across the Southern Cross DC Tie </a:t>
            </a:r>
            <a:r>
              <a:rPr lang="en-US" sz="1400" i="1" dirty="0">
                <a:solidFill>
                  <a:srgbClr val="FF0000"/>
                </a:solidFill>
              </a:rPr>
              <a:t>should be required to provide or procure voltage support service or its technical equivalent.</a:t>
            </a:r>
          </a:p>
          <a:p>
            <a:endParaRPr lang="en-US" sz="800" dirty="0">
              <a:solidFill>
                <a:srgbClr val="FF0000"/>
              </a:solidFill>
            </a:endParaRPr>
          </a:p>
          <a:p>
            <a:r>
              <a:rPr lang="en-US" sz="1400" b="1" u="sng" dirty="0">
                <a:solidFill>
                  <a:srgbClr val="5B6770"/>
                </a:solidFill>
              </a:rPr>
              <a:t>Determination (summarized from the whitepaper)</a:t>
            </a:r>
            <a:r>
              <a:rPr lang="en-US" sz="1400" b="1" dirty="0">
                <a:solidFill>
                  <a:srgbClr val="5B6770"/>
                </a:solidFill>
              </a:rPr>
              <a:t>: </a:t>
            </a:r>
          </a:p>
          <a:p>
            <a:pPr lvl="1"/>
            <a:r>
              <a:rPr lang="en-US" sz="1400" dirty="0"/>
              <a:t>All DC Tie facilities energized after January 1, 2021, and any DC Tie facility that is replaced after that date should be required to have at least 0.95 power factor leading/lagging reactive power capability.</a:t>
            </a:r>
          </a:p>
          <a:p>
            <a:r>
              <a:rPr lang="en-US" sz="1400" b="1" u="sng" dirty="0">
                <a:solidFill>
                  <a:srgbClr val="5B6770"/>
                </a:solidFill>
              </a:rPr>
              <a:t>Basis for Determination (summarized from the whitepaper):</a:t>
            </a:r>
          </a:p>
          <a:p>
            <a:pPr lvl="1"/>
            <a:r>
              <a:rPr lang="en-US" sz="1400" dirty="0">
                <a:solidFill>
                  <a:srgbClr val="5B6770"/>
                </a:solidFill>
              </a:rPr>
              <a:t>NPRR1098, Direct Current Tie (DC Tie) Reactive Power Capability Requirements and NOGRR234, Related to NPRR1098, Direct Current Tie (DC Tie) Reactive Power Capability Requirements, approved by the ERCOT Board on March 8, 2022* revised </a:t>
            </a:r>
            <a:r>
              <a:rPr lang="en-US" sz="1400" dirty="0"/>
              <a:t>the </a:t>
            </a:r>
            <a:r>
              <a:rPr lang="en-US" sz="1400" dirty="0">
                <a:solidFill>
                  <a:srgbClr val="5B6770"/>
                </a:solidFill>
              </a:rPr>
              <a:t>Protocols and Operating Guide to require that new or replaced DC Tie facilities shall have at least 0.95 power factor leading/lagging reactive power capability.</a:t>
            </a:r>
          </a:p>
          <a:p>
            <a:pPr lvl="1"/>
            <a:r>
              <a:rPr lang="en-US" sz="1400" dirty="0">
                <a:effectLst/>
                <a:ea typeface="Calibri" panose="020F0502020204030204" pitchFamily="34" charset="0"/>
                <a:cs typeface="Times New Roman" panose="02020603050405020304" pitchFamily="18" charset="0"/>
              </a:rPr>
              <a:t>ERCOT’s study performed pursuant to Directive 6 identified a voltage stability limit for exports of 1,289 MW during high-wind, low-load conditions, which would require the installation of additional reactive capability to accommodate exports in excess of that amount during those conditions. </a:t>
            </a:r>
          </a:p>
          <a:p>
            <a:pPr lvl="1"/>
            <a:r>
              <a:rPr lang="en-US" sz="1400" dirty="0">
                <a:effectLst/>
                <a:ea typeface="Calibri" panose="020F0502020204030204" pitchFamily="34" charset="0"/>
                <a:cs typeface="Times New Roman" panose="02020603050405020304" pitchFamily="18" charset="0"/>
              </a:rPr>
              <a:t>ERCOT’s study noted that, if the Southern Cross DC Tie provided the equivalent of 0.95 power factor leading and lagging reactive power capability, fewer transmission upgrades would be needed to achieve full export capability under the studied conditions.</a:t>
            </a:r>
            <a:endParaRPr lang="en-US" sz="1400" dirty="0"/>
          </a:p>
          <a:p>
            <a:pPr lvl="1"/>
            <a:endParaRPr lang="en-US" sz="1400" dirty="0">
              <a:solidFill>
                <a:srgbClr val="5B6770"/>
              </a:solidFill>
            </a:endParaRPr>
          </a:p>
          <a:p>
            <a:pPr marL="342900" lvl="1" indent="0">
              <a:buNone/>
            </a:pPr>
            <a:endParaRPr lang="en-US" sz="1400" dirty="0">
              <a:solidFill>
                <a:srgbClr val="5B677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6" name="TextBox 5">
            <a:extLst>
              <a:ext uri="{FF2B5EF4-FFF2-40B4-BE49-F238E27FC236}">
                <a16:creationId xmlns:a16="http://schemas.microsoft.com/office/drawing/2014/main" id="{ECFDE35D-27CD-4EC3-8772-F6FCF7DBC7B6}"/>
              </a:ext>
            </a:extLst>
          </p:cNvPr>
          <p:cNvSpPr txBox="1"/>
          <p:nvPr/>
        </p:nvSpPr>
        <p:spPr>
          <a:xfrm>
            <a:off x="841757" y="5668505"/>
            <a:ext cx="4479180" cy="253916"/>
          </a:xfrm>
          <a:prstGeom prst="rect">
            <a:avLst/>
          </a:prstGeom>
          <a:noFill/>
        </p:spPr>
        <p:txBody>
          <a:bodyPr wrap="square" rtlCol="0">
            <a:spAutoFit/>
          </a:bodyPr>
          <a:lstStyle/>
          <a:p>
            <a:r>
              <a:rPr lang="en-US" sz="1050" dirty="0">
                <a:solidFill>
                  <a:schemeClr val="tx2"/>
                </a:solidFill>
              </a:rPr>
              <a:t>* Expected to be considered by the PUCT at its 3/31/22 open meeting</a:t>
            </a:r>
          </a:p>
        </p:txBody>
      </p:sp>
    </p:spTree>
    <p:extLst>
      <p:ext uri="{BB962C8B-B14F-4D97-AF65-F5344CB8AC3E}">
        <p14:creationId xmlns:p14="http://schemas.microsoft.com/office/powerpoint/2010/main" val="1507743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Next Steps</a:t>
            </a:r>
          </a:p>
        </p:txBody>
      </p:sp>
      <p:sp>
        <p:nvSpPr>
          <p:cNvPr id="3" name="Content Placeholder 2"/>
          <p:cNvSpPr>
            <a:spLocks noGrp="1"/>
          </p:cNvSpPr>
          <p:nvPr>
            <p:ph idx="1"/>
          </p:nvPr>
        </p:nvSpPr>
        <p:spPr>
          <a:xfrm>
            <a:off x="304800" y="936088"/>
            <a:ext cx="8534400" cy="5064627"/>
          </a:xfrm>
        </p:spPr>
        <p:txBody>
          <a:bodyPr/>
          <a:lstStyle/>
          <a:p>
            <a:r>
              <a:rPr lang="en-US" sz="1400" i="1" dirty="0">
                <a:solidFill>
                  <a:srgbClr val="FF0000"/>
                </a:solidFill>
              </a:rPr>
              <a:t>Request that TAC endorse the Directive 6 Transmission Upgrades and Directive 8 Voltage Support whitepapers as presented and posted with the TAC materials</a:t>
            </a:r>
            <a:r>
              <a:rPr lang="en-US" sz="1400" dirty="0">
                <a:solidFill>
                  <a:srgbClr val="FF0000"/>
                </a:solidFill>
              </a:rPr>
              <a:t>.</a:t>
            </a:r>
          </a:p>
          <a:p>
            <a:endParaRPr lang="en-US" sz="1400" dirty="0"/>
          </a:p>
          <a:p>
            <a:r>
              <a:rPr lang="en-US" sz="1400" dirty="0"/>
              <a:t>ERCOT plans to take the whitepapers to the ERCOT Board for approval at its April 27, 2022 meeting. </a:t>
            </a:r>
          </a:p>
          <a:p>
            <a:endParaRPr lang="en-US" sz="1400" dirty="0"/>
          </a:p>
          <a:p>
            <a:r>
              <a:rPr lang="en-US" sz="1400" dirty="0"/>
              <a:t>ERCOT staff continues to work with stakeholders on the remaining Directives</a:t>
            </a:r>
          </a:p>
          <a:p>
            <a:pPr lvl="1"/>
            <a:r>
              <a:rPr lang="en-US" sz="1400" dirty="0">
                <a:hlinkClick r:id="rId2"/>
              </a:rPr>
              <a:t>http://www.ercot.com/mktrules/puctDirectives/southernCross</a:t>
            </a:r>
            <a:r>
              <a:rPr lang="en-US" sz="1400" dirty="0"/>
              <a:t> </a:t>
            </a:r>
          </a:p>
          <a:p>
            <a:endParaRPr lang="en-US" dirty="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3072456702"/>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DE1FCA776AD4B44B81A57B059081B18" ma:contentTypeVersion="5" ma:contentTypeDescription="Create a new document." ma:contentTypeScope="" ma:versionID="bed094e75667f7f517e0d40c2009dbb1">
  <xsd:schema xmlns:xsd="http://www.w3.org/2001/XMLSchema" xmlns:xs="http://www.w3.org/2001/XMLSchema" xmlns:p="http://schemas.microsoft.com/office/2006/metadata/properties" xmlns:ns3="cab09d9c-5730-44ce-a74a-32ebb28ed15c" xmlns:ns4="e50c2e4a-fb1d-4161-81b9-5623c3f0c82b" targetNamespace="http://schemas.microsoft.com/office/2006/metadata/properties" ma:root="true" ma:fieldsID="30df89d0cb8a2b2322012fec37b7be54" ns3:_="" ns4:_="">
    <xsd:import namespace="cab09d9c-5730-44ce-a74a-32ebb28ed15c"/>
    <xsd:import namespace="e50c2e4a-fb1d-4161-81b9-5623c3f0c82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b09d9c-5730-44ce-a74a-32ebb28ed15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0c2e4a-fb1d-4161-81b9-5623c3f0c82b"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BF789AD-9DA1-477D-90DC-BF0E2DC87952}">
  <ds:schemaRefs>
    <ds:schemaRef ds:uri="http://schemas.microsoft.com/sharepoint/v3/contenttype/forms"/>
  </ds:schemaRefs>
</ds:datastoreItem>
</file>

<file path=customXml/itemProps2.xml><?xml version="1.0" encoding="utf-8"?>
<ds:datastoreItem xmlns:ds="http://schemas.openxmlformats.org/officeDocument/2006/customXml" ds:itemID="{280B53E7-6164-476F-B907-AC3875334F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b09d9c-5730-44ce-a74a-32ebb28ed15c"/>
    <ds:schemaRef ds:uri="e50c2e4a-fb1d-4161-81b9-5623c3f0c8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54273E3-30D1-4065-ABA5-B0D423F1D512}">
  <ds:schemaRefs>
    <ds:schemaRef ds:uri="http://purl.org/dc/dcmitype/"/>
    <ds:schemaRef ds:uri="cab09d9c-5730-44ce-a74a-32ebb28ed15c"/>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e50c2e4a-fb1d-4161-81b9-5623c3f0c82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31977</TotalTime>
  <Words>985</Words>
  <Application>Microsoft Office PowerPoint</Application>
  <PresentationFormat>On-screen Show (4:3)</PresentationFormat>
  <Paragraphs>67</Paragraphs>
  <Slides>7</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Calibri</vt:lpstr>
      <vt:lpstr>Courier New</vt:lpstr>
      <vt:lpstr>Wingdings</vt:lpstr>
      <vt:lpstr>1_Office Theme</vt:lpstr>
      <vt:lpstr>2_Custom Design</vt:lpstr>
      <vt:lpstr>3_Custom Design</vt:lpstr>
      <vt:lpstr>PowerPoint Presentation</vt:lpstr>
      <vt:lpstr>Agenda</vt:lpstr>
      <vt:lpstr>Background of Project and PUCT Directives</vt:lpstr>
      <vt:lpstr>Summary of Directive 6 Related to Transmission Upgrades</vt:lpstr>
      <vt:lpstr>Summary of Directive 6 Related to Transmission Upgrades</vt:lpstr>
      <vt:lpstr>Summary of Directive 8 Related to Voltage Support</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Ayson, Janice</cp:lastModifiedBy>
  <cp:revision>618</cp:revision>
  <dcterms:created xsi:type="dcterms:W3CDTF">2016-04-16T13:25:21Z</dcterms:created>
  <dcterms:modified xsi:type="dcterms:W3CDTF">2022-03-24T13:42:47Z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0x0101009DE1FCA776AD4B44B81A57B059081B18</vt:lpwstr>
  </property>
</Properties>
</file>