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50" r:id="rId10"/>
    <p:sldId id="347" r:id="rId11"/>
    <p:sldId id="353" r:id="rId12"/>
    <p:sldId id="294" r:id="rId13"/>
    <p:sldId id="26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6721" autoAdjust="0"/>
  </p:normalViewPr>
  <p:slideViewPr>
    <p:cSldViewPr showGuides="1">
      <p:cViewPr varScale="1">
        <p:scale>
          <a:sx n="104" d="100"/>
          <a:sy n="104" d="100"/>
        </p:scale>
        <p:origin x="1301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47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March 2022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March 9, 2022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219200"/>
            <a:ext cx="8077200" cy="44958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2022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In-Flight Strategic Projects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Fast-Frequency Response (FFR) Advancement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DGR/DESR Implementation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BES Combo Model Implementation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Securitization Update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Options for Revision Requests with Impacts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NPRR1096 	– Require Sustained Two-Hour Capability for ECRS and Four-Hour 		Capability for Non-Spin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SCR818	– Changes to Incorporate GIC Modeling Data into Existing Modeling 		Applications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Meeting held on 2/10/2022</a:t>
            </a:r>
          </a:p>
          <a:p>
            <a:pPr lvl="2">
              <a:tabLst>
                <a:tab pos="2117725" algn="l"/>
              </a:tabLst>
            </a:pPr>
            <a:r>
              <a:rPr lang="en-US" sz="1400" i="1" dirty="0"/>
              <a:t>Next meeting planned for 3/31/2022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096000"/>
            <a:ext cx="7467600" cy="5447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23627"/>
            <a:ext cx="8686800" cy="5524773"/>
          </a:xfrm>
        </p:spPr>
        <p:txBody>
          <a:bodyPr/>
          <a:lstStyle/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February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R1</a:t>
            </a:r>
            <a:r>
              <a:rPr lang="en-US" sz="1600" dirty="0"/>
              <a:t> – Various dates</a:t>
            </a: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NPRR1005	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– Clarify Definition of Point of Interconnection (POI) and Add Definition Point of 			Interconnection Bus (POIB)</a:t>
            </a:r>
            <a:endParaRPr lang="en-US" sz="14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NOGRR210 / RRGRR025 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– Related to NPRR1005</a:t>
            </a:r>
            <a:endParaRPr lang="en-US" sz="140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LPGRR068	– 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Add BUSLRG and BUSLRGDG Profile Types</a:t>
            </a:r>
            <a:endParaRPr lang="en-US" sz="700" kern="0" dirty="0"/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NPRR917</a:t>
            </a:r>
            <a:r>
              <a:rPr lang="en-US" sz="1400" kern="0" dirty="0"/>
              <a:t> 	– </a:t>
            </a:r>
            <a:r>
              <a:rPr lang="en-US" sz="1400" dirty="0"/>
              <a:t>Nodal Pricing for SODGs and SOTGs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NPRR1052 	– </a:t>
            </a:r>
            <a:r>
              <a:rPr lang="en-US" sz="1400" dirty="0"/>
              <a:t>Load Zone Pricing for Settlement Only Storage Prior to NPRR995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NPRR1065 	– </a:t>
            </a:r>
            <a:r>
              <a:rPr lang="en-US" sz="1400" dirty="0"/>
              <a:t>Implementation Adjustment for NPRR917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NPRR1054	– Removal of </a:t>
            </a:r>
            <a:r>
              <a:rPr lang="en-US" sz="1400" kern="0" dirty="0" err="1">
                <a:solidFill>
                  <a:srgbClr val="000000"/>
                </a:solidFill>
                <a:latin typeface="Arial" panose="020B0604020202020204" pitchFamily="34" charset="0"/>
              </a:rPr>
              <a:t>Oklaunion</a:t>
            </a:r>
            <a:r>
              <a:rPr lang="en-US" sz="1400" kern="0" dirty="0">
                <a:solidFill>
                  <a:srgbClr val="000000"/>
                </a:solidFill>
                <a:latin typeface="Arial" panose="020B0604020202020204" pitchFamily="34" charset="0"/>
              </a:rPr>
              <a:t> Exemption Language  </a:t>
            </a:r>
            <a:r>
              <a:rPr lang="en-US" sz="1100" i="1" kern="0" dirty="0">
                <a:solidFill>
                  <a:srgbClr val="000000"/>
                </a:solidFill>
                <a:latin typeface="Arial" panose="020B0604020202020204" pitchFamily="34" charset="0"/>
              </a:rPr>
              <a:t>(partial implementation)</a:t>
            </a:r>
            <a:endParaRPr lang="en-US" sz="1400" i="1" kern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endParaRPr lang="en-US" sz="500" dirty="0"/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March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R2</a:t>
            </a:r>
            <a:r>
              <a:rPr lang="en-US" sz="1600" dirty="0"/>
              <a:t> – </a:t>
            </a:r>
            <a:r>
              <a:rPr lang="en-US" sz="1600" strike="sngStrike" dirty="0"/>
              <a:t>3/29/2022-3/31/2022</a:t>
            </a:r>
            <a:r>
              <a:rPr lang="en-US" sz="1600" dirty="0"/>
              <a:t>  </a:t>
            </a:r>
            <a:r>
              <a:rPr lang="en-US" sz="1600" dirty="0">
                <a:solidFill>
                  <a:srgbClr val="FF0000"/>
                </a:solidFill>
              </a:rPr>
              <a:t>4/5/2022-4/7/2022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No revision requests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endParaRPr lang="en-US" sz="500" dirty="0">
              <a:latin typeface="Arial" panose="020B0604020202020204" pitchFamily="34" charset="0"/>
            </a:endParaRPr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r>
              <a:rPr lang="en-US" sz="1600" dirty="0"/>
              <a:t>2022 May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</a:rPr>
              <a:t>R3</a:t>
            </a:r>
            <a:r>
              <a:rPr lang="en-US" sz="1600" dirty="0"/>
              <a:t> – 5/24/2022-5/26/2022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NPRR939</a:t>
            </a:r>
            <a:r>
              <a:rPr lang="en-US" sz="1400" kern="0" dirty="0"/>
              <a:t> 	– </a:t>
            </a:r>
            <a:r>
              <a:rPr lang="en-US" sz="1400" dirty="0"/>
              <a:t>Modification to Load Resources Providing RRS to Maintain Minimum PRC on 			Generators During Scarcity Conditions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NPRR1093 	– Load Resource Participation in Non-Spinning Reserve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NPRR1101	– </a:t>
            </a:r>
            <a:r>
              <a:rPr lang="en-US" sz="12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Create Non-Spin Deployment Groups made up of Generation Resources Providing Off-Line Non-		Spinning Reserve and Load Resources that are Not Controllable Load Resources Providing 		Non-Spinning Reserve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/>
              <a:t>SCR800</a:t>
            </a:r>
            <a:r>
              <a:rPr lang="en-US" sz="1400" kern="0" dirty="0"/>
              <a:t> 	– </a:t>
            </a:r>
            <a:r>
              <a:rPr lang="en-US" sz="1400" dirty="0"/>
              <a:t>Addition of DC Tie Ramp to GTBD Calculation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kern="0" dirty="0"/>
              <a:t>SCR809 	– </a:t>
            </a:r>
            <a:r>
              <a:rPr lang="en-US" sz="1400" dirty="0"/>
              <a:t>Changes to External Telemetry Validations in Resource Limit Calculator</a:t>
            </a:r>
          </a:p>
          <a:p>
            <a:pPr lvl="1">
              <a:tabLst>
                <a:tab pos="1771650" algn="l"/>
                <a:tab pos="2173288" algn="l"/>
                <a:tab pos="7199313" algn="l"/>
              </a:tabLst>
            </a:pPr>
            <a:r>
              <a:rPr lang="en-US" sz="1400" dirty="0">
                <a:solidFill>
                  <a:srgbClr val="FF0000"/>
                </a:solidFill>
              </a:rPr>
              <a:t>SCR814	–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</a:rPr>
              <a:t>Point-to-Point (PTP) Obligation Bid Interval Limit</a:t>
            </a:r>
            <a:endParaRPr lang="en-US" sz="1400" kern="0" dirty="0">
              <a:solidFill>
                <a:srgbClr val="FF0000"/>
              </a:solidFill>
            </a:endParaRPr>
          </a:p>
          <a:p>
            <a:pPr>
              <a:tabLst>
                <a:tab pos="1771650" algn="l"/>
                <a:tab pos="2173288" algn="l"/>
                <a:tab pos="7199313" algn="l"/>
              </a:tabLst>
            </a:pPr>
            <a:endParaRPr lang="en-US" sz="14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F9083CA7-15E0-4A80-A318-AE4C5BC4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1488929"/>
            <a:ext cx="1295400" cy="264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dirty="0"/>
              <a:t>2/1/2022</a:t>
            </a: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5B19353D-EE1E-4B03-9D13-775A7890F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897700"/>
            <a:ext cx="1295400" cy="264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dirty="0"/>
              <a:t>2/4/2022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8B62AD4D-640B-443C-834C-F0692C1FD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369" y="2497995"/>
            <a:ext cx="1143000" cy="4370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dirty="0"/>
              <a:t>2/10/2022-2/11/2022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AD41A1B-5B45-491F-9AFB-C48E2E969C78}"/>
              </a:ext>
            </a:extLst>
          </p:cNvPr>
          <p:cNvCxnSpPr>
            <a:cxnSpLocks/>
          </p:cNvCxnSpPr>
          <p:nvPr/>
        </p:nvCxnSpPr>
        <p:spPr>
          <a:xfrm flipH="1" flipV="1">
            <a:off x="5029200" y="1488929"/>
            <a:ext cx="1295400" cy="9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006C75F-F128-408C-8825-A7DC4671D998}"/>
              </a:ext>
            </a:extLst>
          </p:cNvPr>
          <p:cNvCxnSpPr>
            <a:cxnSpLocks/>
          </p:cNvCxnSpPr>
          <p:nvPr/>
        </p:nvCxnSpPr>
        <p:spPr>
          <a:xfrm flipH="1">
            <a:off x="5181600" y="1583595"/>
            <a:ext cx="1143000" cy="170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CDE006F-E895-4283-B557-A9FFEFCC7DCF}"/>
              </a:ext>
            </a:extLst>
          </p:cNvPr>
          <p:cNvCxnSpPr>
            <a:cxnSpLocks/>
          </p:cNvCxnSpPr>
          <p:nvPr/>
        </p:nvCxnSpPr>
        <p:spPr>
          <a:xfrm flipH="1" flipV="1">
            <a:off x="5867400" y="2022229"/>
            <a:ext cx="762000" cy="9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53B322F-8A30-46A0-8E0B-C8BE87BDB9B2}"/>
              </a:ext>
            </a:extLst>
          </p:cNvPr>
          <p:cNvCxnSpPr>
            <a:cxnSpLocks/>
          </p:cNvCxnSpPr>
          <p:nvPr/>
        </p:nvCxnSpPr>
        <p:spPr>
          <a:xfrm flipH="1">
            <a:off x="7277100" y="2826260"/>
            <a:ext cx="424106" cy="136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CB2B51F-AB92-4568-9CF9-210B87B8D6DA}"/>
              </a:ext>
            </a:extLst>
          </p:cNvPr>
          <p:cNvCxnSpPr>
            <a:cxnSpLocks/>
          </p:cNvCxnSpPr>
          <p:nvPr/>
        </p:nvCxnSpPr>
        <p:spPr>
          <a:xfrm flipH="1">
            <a:off x="6441952" y="2731961"/>
            <a:ext cx="1259254" cy="140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D99FC8D-820D-4366-AFF6-67A43D5DA658}"/>
              </a:ext>
            </a:extLst>
          </p:cNvPr>
          <p:cNvCxnSpPr>
            <a:cxnSpLocks/>
          </p:cNvCxnSpPr>
          <p:nvPr/>
        </p:nvCxnSpPr>
        <p:spPr>
          <a:xfrm flipH="1" flipV="1">
            <a:off x="5999774" y="2336565"/>
            <a:ext cx="1544026" cy="61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C280BA1-321A-4024-92B1-96BC59364F85}"/>
              </a:ext>
            </a:extLst>
          </p:cNvPr>
          <p:cNvCxnSpPr>
            <a:cxnSpLocks/>
          </p:cNvCxnSpPr>
          <p:nvPr/>
        </p:nvCxnSpPr>
        <p:spPr>
          <a:xfrm flipH="1" flipV="1">
            <a:off x="7436340" y="2574196"/>
            <a:ext cx="264867" cy="34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B3002F7-0323-4780-88A8-365CF1C01732}"/>
              </a:ext>
            </a:extLst>
          </p:cNvPr>
          <p:cNvCxnSpPr>
            <a:cxnSpLocks/>
          </p:cNvCxnSpPr>
          <p:nvPr/>
        </p:nvCxnSpPr>
        <p:spPr>
          <a:xfrm flipH="1" flipV="1">
            <a:off x="7543801" y="2398521"/>
            <a:ext cx="314813" cy="12237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2022 Release Targets – Board Approved NPRRs / SCRs / </a:t>
            </a:r>
            <a:r>
              <a:rPr lang="en-US" sz="2200" b="1" dirty="0" err="1">
                <a:solidFill>
                  <a:schemeClr val="accent1"/>
                </a:solidFill>
              </a:rPr>
              <a:t>xGRRs</a:t>
            </a:r>
            <a:r>
              <a:rPr lang="en-US" sz="22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840619"/>
              </p:ext>
            </p:extLst>
          </p:nvPr>
        </p:nvGraphicFramePr>
        <p:xfrm>
          <a:off x="160280" y="798446"/>
          <a:ext cx="8839200" cy="433516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Various 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4/5 – 4/7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5/24 – 5/26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7/26 – 7/28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10/4 – 10/6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12/6 – 12/8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LPGRR068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NPRR1054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NOGRR212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SCR814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TBD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66D30A-5487-421A-AF14-94F22B0D24BF}"/>
              </a:ext>
            </a:extLst>
          </p:cNvPr>
          <p:cNvSpPr txBox="1"/>
          <p:nvPr/>
        </p:nvSpPr>
        <p:spPr>
          <a:xfrm>
            <a:off x="4201451" y="1357965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D129D9-5EC9-4C95-AE8F-C1AA796BE5ED}"/>
              </a:ext>
            </a:extLst>
          </p:cNvPr>
          <p:cNvSpPr txBox="1"/>
          <p:nvPr/>
        </p:nvSpPr>
        <p:spPr>
          <a:xfrm>
            <a:off x="4201450" y="2018757"/>
            <a:ext cx="37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50" b="1" i="1" kern="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36AF0-CB79-4485-8403-335353F306BE}"/>
              </a:ext>
            </a:extLst>
          </p:cNvPr>
          <p:cNvSpPr txBox="1"/>
          <p:nvPr/>
        </p:nvSpPr>
        <p:spPr>
          <a:xfrm>
            <a:off x="1283467" y="1357965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E8A5F11A-FAC8-44E9-A124-974A9FD48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163669"/>
            <a:ext cx="1517904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Securitization Subchapter N</a:t>
            </a:r>
            <a:r>
              <a:rPr lang="en-US" sz="1200" b="0" dirty="0"/>
              <a:t> March Go-Live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90D0A3E3-81C0-4479-B6A5-5D45DF0A8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444" y="3251537"/>
            <a:ext cx="1522276" cy="10156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ECRS project started in 1/2022 with a go-live target prior to the EMS Freeze</a:t>
            </a:r>
            <a:endParaRPr lang="en-US" sz="1200" b="0" dirty="0"/>
          </a:p>
        </p:txBody>
      </p:sp>
      <p:sp>
        <p:nvSpPr>
          <p:cNvPr id="21" name="TextBox 12">
            <a:extLst>
              <a:ext uri="{FF2B5EF4-FFF2-40B4-BE49-F238E27FC236}">
                <a16:creationId xmlns:a16="http://schemas.microsoft.com/office/drawing/2014/main" id="{894621B8-4089-424A-89E2-FA6B0C81EB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391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  <a:endParaRPr lang="en-US" sz="1200" kern="0" dirty="0"/>
          </a:p>
        </p:txBody>
      </p: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4567535"/>
            <a:ext cx="1674676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Freeze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Mid-2023 – Mid-2024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AFD570D-FC2B-499D-ABED-C30625E18FC6}"/>
              </a:ext>
            </a:extLst>
          </p:cNvPr>
          <p:cNvSpPr txBox="1"/>
          <p:nvPr/>
        </p:nvSpPr>
        <p:spPr>
          <a:xfrm>
            <a:off x="7119435" y="135916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8F9B4E1-51C2-44A0-884E-8E4AD146FBC5}"/>
              </a:ext>
            </a:extLst>
          </p:cNvPr>
          <p:cNvSpPr txBox="1"/>
          <p:nvPr/>
        </p:nvSpPr>
        <p:spPr>
          <a:xfrm>
            <a:off x="1241941" y="4211598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B47183-A9A5-429E-88CD-7459ED502EDB}"/>
              </a:ext>
            </a:extLst>
          </p:cNvPr>
          <p:cNvSpPr txBox="1"/>
          <p:nvPr/>
        </p:nvSpPr>
        <p:spPr>
          <a:xfrm rot="16200000">
            <a:off x="-183322" y="2891844"/>
            <a:ext cx="995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/>
              <a:t>DGR/DESR</a:t>
            </a:r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597760"/>
            <a:ext cx="250530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NPRR1054(a) – Portion of gray box</a:t>
            </a:r>
          </a:p>
        </p:txBody>
      </p:sp>
      <p:sp>
        <p:nvSpPr>
          <p:cNvPr id="34" name="TextBox 12">
            <a:extLst>
              <a:ext uri="{FF2B5EF4-FFF2-40B4-BE49-F238E27FC236}">
                <a16:creationId xmlns:a16="http://schemas.microsoft.com/office/drawing/2014/main" id="{CE0C8AE6-860B-445E-B2AB-379DA8C8C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199" y="2487049"/>
            <a:ext cx="1522277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SCR789 Ph2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dirty="0"/>
              <a:t>Late 2022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025590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966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324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TBD Items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879, 885, 904, 918, 930, 935(b), 936, 941, 945, 962, 965, 1004, 1006, 1019, 1023, 1030, 1032, 1034, 1040, 1057                  SCRs: 799, 805, 812                Market Guides: PGRR066, PGRR076       Other Binding Docs: OBDRR009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3860C0A6-4EEB-4927-A324-0A45CB5BF0F1}"/>
              </a:ext>
            </a:extLst>
          </p:cNvPr>
          <p:cNvSpPr txBox="1"/>
          <p:nvPr/>
        </p:nvSpPr>
        <p:spPr>
          <a:xfrm>
            <a:off x="5701756" y="135433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39025C-9B89-4268-9923-9C14C61F09D8}"/>
              </a:ext>
            </a:extLst>
          </p:cNvPr>
          <p:cNvSpPr txBox="1"/>
          <p:nvPr/>
        </p:nvSpPr>
        <p:spPr>
          <a:xfrm>
            <a:off x="1271463" y="1799349"/>
            <a:ext cx="37054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900" b="1" dirty="0">
              <a:latin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A943662-C4C1-42EA-AC48-DAABC68A57CE}"/>
              </a:ext>
            </a:extLst>
          </p:cNvPr>
          <p:cNvSpPr txBox="1"/>
          <p:nvPr/>
        </p:nvSpPr>
        <p:spPr>
          <a:xfrm>
            <a:off x="1297212" y="137210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1705076-8BBB-4C3B-AF58-4D1547B6A928}"/>
              </a:ext>
            </a:extLst>
          </p:cNvPr>
          <p:cNvCxnSpPr/>
          <p:nvPr/>
        </p:nvCxnSpPr>
        <p:spPr>
          <a:xfrm>
            <a:off x="2667000" y="1618328"/>
            <a:ext cx="776195" cy="862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41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4958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In-Flight Strategic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83286"/>
            <a:ext cx="8991600" cy="5334000"/>
          </a:xfrm>
        </p:spPr>
        <p:txBody>
          <a:bodyPr/>
          <a:lstStyle/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PR325-01  Fast-Frequency Response (FFR) Advancement </a:t>
            </a:r>
            <a:r>
              <a:rPr lang="en-US" sz="1400" dirty="0"/>
              <a:t>(Gated to Execution on 6/22/2021)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strike="sngStrike" dirty="0">
                <a:solidFill>
                  <a:schemeClr val="accent3">
                    <a:lumMod val="75000"/>
                  </a:schemeClr>
                </a:solidFill>
              </a:rPr>
              <a:t>Planned go-live for 2021-R6  (December 2021)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/>
              <a:t>NPRR863, NPRR1015, NPRR1079, NOGRR187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7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PR354-01  DGR/DESR Implementation </a:t>
            </a:r>
            <a:r>
              <a:rPr lang="en-US" sz="1400" dirty="0"/>
              <a:t>(</a:t>
            </a:r>
            <a:r>
              <a:rPr lang="en-US" sz="1400" dirty="0">
                <a:solidFill>
                  <a:schemeClr val="accent3">
                    <a:lumMod val="75000"/>
                  </a:schemeClr>
                </a:solidFill>
              </a:rPr>
              <a:t>successful go-live in early February</a:t>
            </a:r>
            <a:r>
              <a:rPr lang="en-US" sz="1400" dirty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chemeClr val="accent3">
                    <a:lumMod val="75000"/>
                  </a:schemeClr>
                </a:solidFill>
              </a:rPr>
              <a:t>Target first new DGR in model in the April 2022 model load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NPRR917	– Nodal Pricing for 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9900"/>
                </a:solidFill>
              </a:rPr>
              <a:t>NPRR1016</a:t>
            </a:r>
            <a:r>
              <a:rPr lang="en-US" sz="1100" dirty="0">
                <a:solidFill>
                  <a:srgbClr val="FF9900"/>
                </a:solidFill>
              </a:rPr>
              <a:t>	– Clarify Requirements for DGRs and Distribution Energy Storage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NPRR1052	– Load Zone Pricing for Settlement Only Storage Prior to NPRR995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NPRR1065	– Implementation Adjustment for NPRR917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>
                <a:solidFill>
                  <a:srgbClr val="FF9900"/>
                </a:solidFill>
              </a:rPr>
              <a:t>PGRR082</a:t>
            </a:r>
            <a:r>
              <a:rPr lang="en-US" sz="1100" dirty="0">
                <a:solidFill>
                  <a:srgbClr val="FF9900"/>
                </a:solidFill>
              </a:rPr>
              <a:t>	– Revise Section 5 and Establish Small Generation Interconnection Process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 	– </a:t>
            </a:r>
            <a:r>
              <a:rPr lang="en-US" sz="1100" b="1" dirty="0">
                <a:solidFill>
                  <a:srgbClr val="FF9900"/>
                </a:solidFill>
              </a:rPr>
              <a:t>NOGRR212</a:t>
            </a:r>
            <a:r>
              <a:rPr lang="en-US" sz="1100" dirty="0"/>
              <a:t>, RRGRR026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7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/>
              <a:t>PR353-01  BES Combo Model Implementation </a:t>
            </a:r>
            <a:r>
              <a:rPr lang="en-US" sz="1400" dirty="0"/>
              <a:t>–</a:t>
            </a:r>
            <a:r>
              <a:rPr lang="en-US" sz="1400" b="1" dirty="0"/>
              <a:t> </a:t>
            </a:r>
            <a:r>
              <a:rPr lang="en-US" sz="1400" dirty="0"/>
              <a:t>currently On Hold</a:t>
            </a:r>
            <a:endParaRPr lang="en-US" sz="1400" dirty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>
                <a:solidFill>
                  <a:srgbClr val="FF0000"/>
                </a:solidFill>
              </a:rPr>
              <a:t>Target go-lives are TBD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NPRR963 	– 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/>
              <a:t>NPRR987</a:t>
            </a:r>
            <a:r>
              <a:rPr lang="en-US" sz="1100" dirty="0"/>
              <a:t>	– BESTF-3 ESR Contribution to Physical Responsive Capability and RT On-Line Reserve Capacity </a:t>
            </a:r>
            <a:r>
              <a:rPr lang="en-US" sz="1100" dirty="0" err="1"/>
              <a:t>Calcs</a:t>
            </a:r>
            <a:endParaRPr lang="en-US" sz="11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NPRR1069	– Align Ancillary Service Responsibility for ESRs with NPRR987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/>
              <a:t>NPRR989</a:t>
            </a:r>
            <a:r>
              <a:rPr lang="en-US" sz="1100" dirty="0"/>
              <a:t>	– BESTF-1 ESR Technical Requirements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b="1" dirty="0"/>
              <a:t>NPRR1038</a:t>
            </a:r>
            <a:r>
              <a:rPr lang="en-US" sz="1100" dirty="0"/>
              <a:t>	– BESTF-8 Limited Exemption from Reactive Power 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ESR Single Model Registration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and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NPRR1002	– BESTF-5 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ESR Single Model Registration and</a:t>
            </a:r>
            <a:r>
              <a:rPr lang="en-US" sz="1100" dirty="0"/>
              <a:t> Charging Restrictions in Emergency Conditions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NPRR1026	– BESTF-7 Self-Limiting Facilities and Self-Limiting 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100" dirty="0"/>
              <a:t>Related RRs	– </a:t>
            </a:r>
            <a:r>
              <a:rPr lang="en-US" sz="1100" b="1" dirty="0"/>
              <a:t>NOGRR204</a:t>
            </a:r>
            <a:r>
              <a:rPr lang="en-US" sz="1100" dirty="0"/>
              <a:t>, NOGRR208, OBDRR017, PGRR081, RRGRR023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306894" y="5956119"/>
            <a:ext cx="5791199" cy="3631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The BES Combo Model project will be divided into multiple discreet efforts in order to increase the probability of moving forward on the most critical elements</a:t>
            </a:r>
            <a:endParaRPr lang="en-US" sz="1100" b="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3">
            <a:extLst>
              <a:ext uri="{FF2B5EF4-FFF2-40B4-BE49-F238E27FC236}">
                <a16:creationId xmlns:a16="http://schemas.microsoft.com/office/drawing/2014/main" id="{FD063B6F-61CD-45D4-BDA9-E1141298E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8556" y="1259735"/>
            <a:ext cx="3224843" cy="22775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chemeClr val="accent3">
                    <a:lumMod val="75000"/>
                  </a:schemeClr>
                </a:solidFill>
              </a:rPr>
              <a:t>Revised go-live target = 2022-R5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BECEE8E2-21B1-46F9-B71A-8EC512FF3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523089"/>
            <a:ext cx="1565787" cy="6340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100" dirty="0">
                <a:solidFill>
                  <a:srgbClr val="FF9900"/>
                </a:solidFill>
              </a:rPr>
              <a:t>Orange text</a:t>
            </a:r>
            <a:r>
              <a:rPr lang="en-US" sz="1100" b="0" dirty="0">
                <a:solidFill>
                  <a:srgbClr val="FF9900"/>
                </a:solidFill>
              </a:rPr>
              <a:t>:  1/1/2022 go-live for DGR/DESR registration purposes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8BD96C-200F-4CE0-88D1-A1D7232F3924}"/>
              </a:ext>
            </a:extLst>
          </p:cNvPr>
          <p:cNvSpPr/>
          <p:nvPr/>
        </p:nvSpPr>
        <p:spPr>
          <a:xfrm>
            <a:off x="762000" y="4016478"/>
            <a:ext cx="8229600" cy="58747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64D04A8-3432-4148-B31D-80F956226D4A}"/>
              </a:ext>
            </a:extLst>
          </p:cNvPr>
          <p:cNvSpPr/>
          <p:nvPr/>
        </p:nvSpPr>
        <p:spPr>
          <a:xfrm>
            <a:off x="762000" y="4603956"/>
            <a:ext cx="8229600" cy="39574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B28C31B-4DA4-41FD-92F9-21A7A444EE19}"/>
              </a:ext>
            </a:extLst>
          </p:cNvPr>
          <p:cNvSpPr/>
          <p:nvPr/>
        </p:nvSpPr>
        <p:spPr>
          <a:xfrm>
            <a:off x="762000" y="4999704"/>
            <a:ext cx="8229600" cy="20647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DDAB889-B503-4BBA-9892-497E5DA71A5A}"/>
              </a:ext>
            </a:extLst>
          </p:cNvPr>
          <p:cNvSpPr/>
          <p:nvPr/>
        </p:nvSpPr>
        <p:spPr>
          <a:xfrm>
            <a:off x="762000" y="5203722"/>
            <a:ext cx="8229600" cy="20647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C48A5F0-372F-4F55-AF0F-87CED616BBA5}"/>
              </a:ext>
            </a:extLst>
          </p:cNvPr>
          <p:cNvSpPr/>
          <p:nvPr/>
        </p:nvSpPr>
        <p:spPr>
          <a:xfrm>
            <a:off x="762000" y="5410200"/>
            <a:ext cx="8229600" cy="206478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1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642"/>
            <a:ext cx="43434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Securitization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4958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NPRR1103 Securitization – PURA Subchapter M Default Charges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 Board of Directors on 12/10/2021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PUCT on 12/16/2021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NPRR1114 Securitization – PURA Subchapter N Uplift Charges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PRS on 1/13/2022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Approved by TAC on 1/31/2022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Pending Board and PUCT consideration in March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Clarification NPRRs Posted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>
                <a:solidFill>
                  <a:srgbClr val="FF0000"/>
                </a:solidFill>
              </a:rPr>
              <a:t>NPRR1122 </a:t>
            </a:r>
            <a:r>
              <a:rPr lang="en-US" sz="1400" i="1" dirty="0">
                <a:solidFill>
                  <a:srgbClr val="FF0000"/>
                </a:solidFill>
              </a:rPr>
              <a:t>– </a:t>
            </a:r>
            <a:r>
              <a:rPr lang="en-US" sz="1400" dirty="0">
                <a:solidFill>
                  <a:srgbClr val="FF0000"/>
                </a:solidFill>
              </a:rPr>
              <a:t>Clarifications for Securitization Default Charges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>
                <a:solidFill>
                  <a:srgbClr val="FF0000"/>
                </a:solidFill>
              </a:rPr>
              <a:t>NPRR1123 </a:t>
            </a:r>
            <a:r>
              <a:rPr lang="en-US" sz="1400" i="1" dirty="0">
                <a:solidFill>
                  <a:srgbClr val="FF0000"/>
                </a:solidFill>
              </a:rPr>
              <a:t>– </a:t>
            </a:r>
            <a:r>
              <a:rPr lang="en-US" sz="1400" dirty="0">
                <a:solidFill>
                  <a:srgbClr val="FF0000"/>
                </a:solidFill>
              </a:rPr>
              <a:t>Clarifications for Securitization Uplift Charges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800" dirty="0">
              <a:solidFill>
                <a:srgbClr val="FF0000"/>
              </a:solidFill>
            </a:endParaRPr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>
                <a:solidFill>
                  <a:srgbClr val="FF0000"/>
                </a:solidFill>
              </a:rPr>
              <a:t>See 2/23/2022 TAC materials for latest update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0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/>
              <a:t>Priority / Rank Options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251836"/>
              </p:ext>
            </p:extLst>
          </p:nvPr>
        </p:nvGraphicFramePr>
        <p:xfrm>
          <a:off x="89933" y="1131966"/>
          <a:ext cx="8955921" cy="3731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1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NPRR1096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 Sustained Two-Hour Capability for ECRS and Four-Hour Capability for Non-Spin</a:t>
                      </a:r>
                      <a:endParaRPr lang="en-US" sz="1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NDCRC, EMS,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Recommend alignment with NPRR863 Rank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ECRS portion to be included in ECRS project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Non-spin portion targeted for 2022 delivery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8307054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Incorporate GIC Modeling Data into Existing Modeling Applications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3710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$300k-$500k, 9-12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17475" algn="l"/>
                        </a:tabLst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Impacted Systems: Network Model Systems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Likely approach: Deliver this project after completion of the in-flight SCR789 Phase 2 project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0624262"/>
                  </a:ext>
                </a:extLst>
              </a:tr>
              <a:tr h="7467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Additional time requested to complete 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Targeting IA for 4/14/2022 PRS meeting</a:t>
                      </a:r>
                      <a:endParaRPr lang="en-US" sz="1100" b="0" i="0" u="none" strike="noStrik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88401391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276600" y="6225523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2022 Rank in Business Strategy 	= 3580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340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062885"/>
              </p:ext>
            </p:extLst>
          </p:nvPr>
        </p:nvGraphicFramePr>
        <p:xfrm>
          <a:off x="3769749" y="914400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Options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5438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ERCOT 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914400"/>
            <a:ext cx="8534401" cy="5105400"/>
          </a:xfrm>
        </p:spPr>
        <p:txBody>
          <a:bodyPr lIns="91440" tIns="45720" rIns="91440" bIns="45720" anchor="t"/>
          <a:lstStyle/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First meeting held on 2/10/2022 – Thank you to all who participated!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cs typeface="Arial"/>
              </a:rPr>
              <a:t>Topics reviewed</a:t>
            </a:r>
          </a:p>
          <a:p>
            <a:pPr lvl="2"/>
            <a:r>
              <a:rPr lang="en-US" sz="1600" dirty="0">
                <a:cs typeface="Arial"/>
              </a:rPr>
              <a:t>NPRR1093 XSD changes			</a:t>
            </a:r>
            <a:r>
              <a:rPr lang="en-US" sz="1600" i="1" dirty="0">
                <a:cs typeface="Arial"/>
              </a:rPr>
              <a:t>2022-R3 target go-live</a:t>
            </a:r>
          </a:p>
          <a:p>
            <a:pPr lvl="2"/>
            <a:r>
              <a:rPr lang="en-US" sz="1600" dirty="0">
                <a:cs typeface="Arial"/>
              </a:rPr>
              <a:t>FFRA / NPRR863 update			</a:t>
            </a:r>
            <a:r>
              <a:rPr lang="en-US" sz="1600" i="1" dirty="0">
                <a:cs typeface="Arial"/>
              </a:rPr>
              <a:t>2022-R5 target go-live</a:t>
            </a:r>
          </a:p>
          <a:p>
            <a:pPr lvl="2"/>
            <a:r>
              <a:rPr lang="en-US" sz="1600" dirty="0">
                <a:cs typeface="Arial"/>
              </a:rPr>
              <a:t>ECRS / NPRR863 update			</a:t>
            </a:r>
            <a:r>
              <a:rPr lang="en-US" sz="1600" i="1" dirty="0">
                <a:cs typeface="Arial"/>
              </a:rPr>
              <a:t>Release is TBD</a:t>
            </a:r>
            <a:endParaRPr lang="en-US" sz="1100" i="1" dirty="0">
              <a:cs typeface="Arial"/>
            </a:endParaRPr>
          </a:p>
          <a:p>
            <a:pPr lvl="2"/>
            <a:r>
              <a:rPr lang="en-US" sz="1600" dirty="0">
                <a:cs typeface="Arial"/>
              </a:rPr>
              <a:t>WAN refresh and encryption project update	</a:t>
            </a:r>
            <a:r>
              <a:rPr lang="en-US" sz="1600" i="1" dirty="0">
                <a:cs typeface="Arial"/>
              </a:rPr>
              <a:t>Encryption go-live by 4/30/2022</a:t>
            </a:r>
          </a:p>
          <a:p>
            <a:pPr lvl="2"/>
            <a:r>
              <a:rPr lang="en-US" sz="1600" dirty="0">
                <a:cs typeface="Arial"/>
              </a:rPr>
              <a:t>NERC EMSWG update			</a:t>
            </a:r>
            <a:r>
              <a:rPr lang="en-US" sz="1600" i="1" dirty="0">
                <a:cs typeface="Arial"/>
              </a:rPr>
              <a:t>Q3 virtual conference</a:t>
            </a:r>
          </a:p>
          <a:p>
            <a:pPr lvl="2"/>
            <a:r>
              <a:rPr lang="en-US" sz="1600" dirty="0">
                <a:cs typeface="Arial"/>
              </a:rPr>
              <a:t>MMS UI/OS UI IE support update</a:t>
            </a:r>
          </a:p>
          <a:p>
            <a:pPr lvl="2"/>
            <a:r>
              <a:rPr lang="en-US" sz="1600" dirty="0">
                <a:cs typeface="Arial"/>
              </a:rPr>
              <a:t>MOTE enhancements</a:t>
            </a:r>
          </a:p>
          <a:p>
            <a:pPr lvl="2"/>
            <a:r>
              <a:rPr lang="en-US" sz="1600" dirty="0">
                <a:cs typeface="Arial"/>
              </a:rPr>
              <a:t>SCR820 – Operator Real-Time Messaging	</a:t>
            </a:r>
            <a:r>
              <a:rPr lang="en-US" sz="1600" i="1" dirty="0">
                <a:cs typeface="Arial"/>
              </a:rPr>
              <a:t>IA underway</a:t>
            </a:r>
          </a:p>
          <a:p>
            <a:pPr lvl="1">
              <a:lnSpc>
                <a:spcPct val="150000"/>
              </a:lnSpc>
            </a:pPr>
            <a:r>
              <a:rPr lang="en-US" sz="1800" dirty="0">
                <a:cs typeface="Arial"/>
              </a:rPr>
              <a:t>Meetings docs posted on ERCOT.com</a:t>
            </a:r>
          </a:p>
          <a:p>
            <a:pPr lvl="2">
              <a:lnSpc>
                <a:spcPct val="150000"/>
              </a:lnSpc>
            </a:pPr>
            <a:r>
              <a:rPr lang="en-US" sz="1600" dirty="0">
                <a:cs typeface="Arial"/>
              </a:rPr>
              <a:t>https://www.ercot.com/calendar/event?id=1643307467620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cs typeface="Arial"/>
              </a:rPr>
              <a:t>Next meeting is 3/31/2022</a:t>
            </a:r>
          </a:p>
          <a:p>
            <a:pPr lvl="1">
              <a:lnSpc>
                <a:spcPct val="150000"/>
              </a:lnSpc>
            </a:pPr>
            <a:r>
              <a:rPr lang="en-US" sz="1400" dirty="0">
                <a:cs typeface="Arial"/>
              </a:rPr>
              <a:t>Agenda being formed over the coming days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322868</TotalTime>
  <Words>1291</Words>
  <Application>Microsoft Office PowerPoint</Application>
  <PresentationFormat>On-screen Show (4:3)</PresentationFormat>
  <Paragraphs>279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2022 Release Targets – Board Approved NPRRs / SCRs / xGRRs </vt:lpstr>
      <vt:lpstr>In-Flight Strategic Projects</vt:lpstr>
      <vt:lpstr>Securitization Update</vt:lpstr>
      <vt:lpstr>Priority / Rank Options for Revision Requests with Impacts</vt:lpstr>
      <vt:lpstr>ERCOT 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3000</cp:revision>
  <cp:lastPrinted>2020-02-05T17:47:59Z</cp:lastPrinted>
  <dcterms:created xsi:type="dcterms:W3CDTF">2016-01-21T15:20:31Z</dcterms:created>
  <dcterms:modified xsi:type="dcterms:W3CDTF">2022-03-07T03:26:53Z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