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6"/>
  </p:notesMasterIdLst>
  <p:handoutMasterIdLst>
    <p:handoutMasterId r:id="rId17"/>
  </p:handoutMasterIdLst>
  <p:sldIdLst>
    <p:sldId id="260" r:id="rId5"/>
    <p:sldId id="362" r:id="rId6"/>
    <p:sldId id="369" r:id="rId7"/>
    <p:sldId id="294" r:id="rId8"/>
    <p:sldId id="345" r:id="rId9"/>
    <p:sldId id="367" r:id="rId10"/>
    <p:sldId id="368" r:id="rId11"/>
    <p:sldId id="370" r:id="rId12"/>
    <p:sldId id="371" r:id="rId13"/>
    <p:sldId id="372" r:id="rId14"/>
    <p:sldId id="350" r:id="rId15"/>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3/21/2022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3/21/2022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2678267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2702796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28931710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783721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3249758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3272427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268458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080695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March 2022</a:t>
            </a:r>
          </a:p>
        </p:txBody>
      </p:sp>
    </p:spTree>
    <p:extLst>
      <p:ext uri="{BB962C8B-B14F-4D97-AF65-F5344CB8AC3E}">
        <p14:creationId xmlns:p14="http://schemas.microsoft.com/office/powerpoint/2010/main" val="3834885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5561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110293372"/>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March 30, 2022</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SCR818, Changes to Incorporate GIC Modeling Data into Existing Modeling Applications [CenterPoint]</a:t>
            </a:r>
            <a:endParaRPr lang="en-US" sz="1800" dirty="0"/>
          </a:p>
        </p:txBody>
      </p:sp>
      <p:sp>
        <p:nvSpPr>
          <p:cNvPr id="14339" name="Rectangle 2"/>
          <p:cNvSpPr>
            <a:spLocks noChangeArrowheads="1"/>
          </p:cNvSpPr>
          <p:nvPr/>
        </p:nvSpPr>
        <p:spPr bwMode="auto">
          <a:xfrm>
            <a:off x="190500" y="774492"/>
            <a:ext cx="8612307"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600" b="1" dirty="0">
                <a:effectLst/>
                <a:latin typeface="+mn-lt"/>
                <a:ea typeface="Times New Roman" panose="02020603050405020304" pitchFamily="18" charset="0"/>
              </a:rPr>
              <a:t>Proposed Effective Date:  </a:t>
            </a:r>
            <a:r>
              <a:rPr lang="en-US" sz="1600" dirty="0">
                <a:effectLst/>
                <a:latin typeface="+mn-lt"/>
                <a:ea typeface="Times New Roman" panose="02020603050405020304" pitchFamily="18" charset="0"/>
              </a:rPr>
              <a:t>Upon system implementation – Priority 2023; Rank 3710</a:t>
            </a:r>
          </a:p>
          <a:p>
            <a:pPr marL="228600" marR="0" algn="just">
              <a:spcBef>
                <a:spcPts val="0"/>
              </a:spcBef>
              <a:spcAft>
                <a:spcPts val="0"/>
              </a:spcAft>
            </a:pPr>
            <a:r>
              <a:rPr lang="en-US" sz="1600" b="1" dirty="0">
                <a:effectLst/>
                <a:latin typeface="+mn-lt"/>
                <a:ea typeface="Times New Roman" panose="02020603050405020304" pitchFamily="18" charset="0"/>
              </a:rPr>
              <a:t>ERCOT Impact Analysis:  </a:t>
            </a:r>
            <a:r>
              <a:rPr lang="en-US" sz="1600" dirty="0">
                <a:effectLst/>
                <a:latin typeface="+mn-lt"/>
                <a:ea typeface="Times New Roman" panose="02020603050405020304" pitchFamily="18" charset="0"/>
              </a:rPr>
              <a:t>Between $300K and $500k; elimination of the current manual process will result in a savings of approximately 0.3 Full-Time Employees (FTEs) per year; impacts to </a:t>
            </a:r>
            <a:r>
              <a:rPr lang="x-none" sz="1600" dirty="0">
                <a:effectLst/>
                <a:latin typeface="+mn-lt"/>
                <a:ea typeface="Times New Roman" panose="02020603050405020304" pitchFamily="18" charset="0"/>
              </a:rPr>
              <a:t>Grid Modeling Systems</a:t>
            </a:r>
            <a:r>
              <a:rPr lang="en-US" sz="1600" dirty="0">
                <a:effectLst/>
                <a:latin typeface="+mn-lt"/>
                <a:ea typeface="Times New Roman" panose="02020603050405020304" pitchFamily="18" charset="0"/>
              </a:rPr>
              <a:t>; no impacts to E</a:t>
            </a:r>
            <a:r>
              <a:rPr lang="x-none" sz="1600" dirty="0">
                <a:effectLst/>
                <a:latin typeface="+mn-lt"/>
                <a:ea typeface="Times New Roman" panose="02020603050405020304" pitchFamily="18" charset="0"/>
              </a:rPr>
              <a:t>RCOT business processes</a:t>
            </a:r>
            <a:r>
              <a:rPr lang="en-US" sz="1600" dirty="0">
                <a:effectLst/>
                <a:latin typeface="+mn-lt"/>
                <a:ea typeface="Times New Roman" panose="02020603050405020304" pitchFamily="18" charset="0"/>
              </a:rPr>
              <a:t>; no impacts to ERCOT grid operations.</a:t>
            </a:r>
          </a:p>
          <a:p>
            <a:pPr marL="228600" marR="0">
              <a:spcBef>
                <a:spcPts val="0"/>
              </a:spcBef>
              <a:spcAft>
                <a:spcPts val="0"/>
              </a:spcAft>
            </a:pPr>
            <a:r>
              <a:rPr lang="en-US" sz="1600" b="1" dirty="0">
                <a:effectLst/>
                <a:latin typeface="+mn-lt"/>
                <a:ea typeface="Times New Roman" panose="02020603050405020304" pitchFamily="18" charset="0"/>
              </a:rPr>
              <a:t>Revision Description:  </a:t>
            </a:r>
            <a:r>
              <a:rPr lang="en-US" sz="1600" dirty="0">
                <a:effectLst/>
                <a:latin typeface="+mn-lt"/>
                <a:ea typeface="Times New Roman" panose="02020603050405020304" pitchFamily="18" charset="0"/>
              </a:rPr>
              <a:t>This SCR modifies the ERCOT Network Model Management System (NMMS) and Topology Processor to incorporate Geomagnetically-Induced Currents (GIC) modeling data for maintaining GIC System models for the Electric Reliability Council of Texas, Inc. (ERCOT) planning area for compliance with North American Electric Reliability Corporation (NERC) Reliability Standard, TPL-007-4, Transmission System Planned Performance for Geomagnetic Disturbance Events.  The NMMS and Topology Processor should allow applicable Entities to provide the necessary data for the GIC System Model, per Planning Guide Section 6.11, Process for Developing Geomagnetically-Induced Current (GIC) System Models, and in accordance with ERCOT’s GIC System Model Procedure Manual.  Additional changes are requested to include automated email notifications of the need for the GIC modeling data submittals and updates.</a:t>
            </a:r>
          </a:p>
          <a:p>
            <a:pPr marL="228600" marR="0">
              <a:spcBef>
                <a:spcPts val="0"/>
              </a:spcBef>
              <a:spcAft>
                <a:spcPts val="0"/>
              </a:spcAft>
            </a:pPr>
            <a:r>
              <a:rPr lang="en-US" sz="1600" b="1" dirty="0">
                <a:effectLst/>
                <a:latin typeface="+mn-lt"/>
                <a:ea typeface="Times New Roman" panose="02020603050405020304" pitchFamily="18" charset="0"/>
              </a:rPr>
              <a:t>PRS Decision:</a:t>
            </a:r>
            <a:r>
              <a:rPr lang="en-US" sz="1600" dirty="0">
                <a:effectLst/>
                <a:latin typeface="+mn-lt"/>
                <a:ea typeface="Times New Roman" panose="02020603050405020304" pitchFamily="18" charset="0"/>
              </a:rPr>
              <a:t>  On 12/14/21, PRS unanimously voted via roll call to recommend approval of SCR818 as submitted.  On 3/9/22, PRS voted via roll call to endorse and forward to TAC the 2/9/22 PRS Report and Revised Impact Analysis for SCR818 with a recommended priority of 2023 and rank of 3710.  There was one opposing vote from the Consumer (Residential) Market Segment, and one abstention from the Consumer (Dual Drive Technologies) Market Segment.</a:t>
            </a:r>
          </a:p>
        </p:txBody>
      </p:sp>
    </p:spTree>
    <p:extLst>
      <p:ext uri="{BB962C8B-B14F-4D97-AF65-F5344CB8AC3E}">
        <p14:creationId xmlns:p14="http://schemas.microsoft.com/office/powerpoint/2010/main" val="35449775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2022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33516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Various Dates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rgbClr val="FF0000"/>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4/5 – 4/7</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NPRR1054</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SCR814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SCR814</a:t>
                      </a: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(NPRR863 FFR)</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DB66D30A-5487-421A-AF14-94F22B0D24BF}"/>
              </a:ext>
            </a:extLst>
          </p:cNvPr>
          <p:cNvSpPr txBox="1"/>
          <p:nvPr/>
        </p:nvSpPr>
        <p:spPr>
          <a:xfrm>
            <a:off x="4201451" y="1357965"/>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6" name="TextBox 15">
            <a:extLst>
              <a:ext uri="{FF2B5EF4-FFF2-40B4-BE49-F238E27FC236}">
                <a16:creationId xmlns:a16="http://schemas.microsoft.com/office/drawing/2014/main" id="{30D129D9-5EC9-4C95-AE8F-C1AA796BE5ED}"/>
              </a:ext>
            </a:extLst>
          </p:cNvPr>
          <p:cNvSpPr txBox="1"/>
          <p:nvPr/>
        </p:nvSpPr>
        <p:spPr>
          <a:xfrm>
            <a:off x="4201450" y="2018757"/>
            <a:ext cx="370549" cy="70788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6161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8" name="TextBox 12">
            <a:extLst>
              <a:ext uri="{FF2B5EF4-FFF2-40B4-BE49-F238E27FC236}">
                <a16:creationId xmlns:a16="http://schemas.microsoft.com/office/drawing/2014/main" id="{E8A5F11A-FAC8-44E9-A124-974A9FD48A9E}"/>
              </a:ext>
            </a:extLst>
          </p:cNvPr>
          <p:cNvSpPr txBox="1">
            <a:spLocks noChangeArrowheads="1"/>
          </p:cNvSpPr>
          <p:nvPr/>
        </p:nvSpPr>
        <p:spPr bwMode="auto">
          <a:xfrm>
            <a:off x="1600200" y="3163669"/>
            <a:ext cx="1517904"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Securitization Subchapter N</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 March Go-Live</a:t>
            </a:r>
          </a:p>
        </p:txBody>
      </p:sp>
      <p:sp>
        <p:nvSpPr>
          <p:cNvPr id="20" name="TextBox 12">
            <a:extLst>
              <a:ext uri="{FF2B5EF4-FFF2-40B4-BE49-F238E27FC236}">
                <a16:creationId xmlns:a16="http://schemas.microsoft.com/office/drawing/2014/main" id="{90D0A3E3-81C0-4479-B6A5-5D45DF0A83DC}"/>
              </a:ext>
            </a:extLst>
          </p:cNvPr>
          <p:cNvSpPr txBox="1">
            <a:spLocks noChangeArrowheads="1"/>
          </p:cNvSpPr>
          <p:nvPr/>
        </p:nvSpPr>
        <p:spPr bwMode="auto">
          <a:xfrm>
            <a:off x="7461444" y="3251537"/>
            <a:ext cx="1522276" cy="101566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ECRS project started in 1/2022 with a go-live target prior to the EMS Freeze</a:t>
            </a:r>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21" name="TextBox 12">
            <a:extLst>
              <a:ext uri="{FF2B5EF4-FFF2-40B4-BE49-F238E27FC236}">
                <a16:creationId xmlns:a16="http://schemas.microsoft.com/office/drawing/2014/main" id="{894621B8-4089-424A-89E2-FA6B0C81EB37}"/>
              </a:ext>
            </a:extLst>
          </p:cNvPr>
          <p:cNvSpPr txBox="1">
            <a:spLocks noChangeArrowheads="1"/>
          </p:cNvSpPr>
          <p:nvPr/>
        </p:nvSpPr>
        <p:spPr bwMode="auto">
          <a:xfrm>
            <a:off x="160279" y="391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7315200" y="4567535"/>
            <a:ext cx="1674676"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Freeze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Mid-2023 – Mid-2024</a:t>
            </a:r>
          </a:p>
        </p:txBody>
      </p:sp>
      <p:sp>
        <p:nvSpPr>
          <p:cNvPr id="31" name="TextBox 30">
            <a:extLst>
              <a:ext uri="{FF2B5EF4-FFF2-40B4-BE49-F238E27FC236}">
                <a16:creationId xmlns:a16="http://schemas.microsoft.com/office/drawing/2014/main" id="{FAFD570D-FC2B-499D-ABED-C30625E18FC6}"/>
              </a:ext>
            </a:extLst>
          </p:cNvPr>
          <p:cNvSpPr txBox="1"/>
          <p:nvPr/>
        </p:nvSpPr>
        <p:spPr>
          <a:xfrm>
            <a:off x="7119435" y="1359166"/>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36" name="TextBox 35">
            <a:extLst>
              <a:ext uri="{FF2B5EF4-FFF2-40B4-BE49-F238E27FC236}">
                <a16:creationId xmlns:a16="http://schemas.microsoft.com/office/drawing/2014/main" id="{08F9B4E1-51C2-44A0-884E-8E4AD146FBC5}"/>
              </a:ext>
            </a:extLst>
          </p:cNvPr>
          <p:cNvSpPr txBox="1"/>
          <p:nvPr/>
        </p:nvSpPr>
        <p:spPr>
          <a:xfrm>
            <a:off x="1241941" y="4211598"/>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9" name="TextBox 8">
            <a:extLst>
              <a:ext uri="{FF2B5EF4-FFF2-40B4-BE49-F238E27FC236}">
                <a16:creationId xmlns:a16="http://schemas.microsoft.com/office/drawing/2014/main" id="{41B47183-A9A5-429E-88CD-7459ED502EDB}"/>
              </a:ext>
            </a:extLst>
          </p:cNvPr>
          <p:cNvSpPr txBox="1"/>
          <p:nvPr/>
        </p:nvSpPr>
        <p:spPr>
          <a:xfrm rot="16200000">
            <a:off x="-183322" y="2891844"/>
            <a:ext cx="99578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prstClr val="black"/>
                </a:solidFill>
                <a:effectLst/>
                <a:uLnTx/>
                <a:uFillTx/>
                <a:latin typeface="Arial" panose="020B0604020202020204"/>
                <a:ea typeface="+mn-ea"/>
                <a:cs typeface="+mn-cs"/>
              </a:rPr>
              <a:t>DGR/DESR</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597760"/>
            <a:ext cx="2505302" cy="21544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NPRR1054(a) – Portion of gray box</a:t>
            </a:r>
          </a:p>
        </p:txBody>
      </p:sp>
      <p:sp>
        <p:nvSpPr>
          <p:cNvPr id="34" name="TextBox 12">
            <a:extLst>
              <a:ext uri="{FF2B5EF4-FFF2-40B4-BE49-F238E27FC236}">
                <a16:creationId xmlns:a16="http://schemas.microsoft.com/office/drawing/2014/main" id="{CE0C8AE6-860B-445E-B2AB-379DA8C8C9D5}"/>
              </a:ext>
            </a:extLst>
          </p:cNvPr>
          <p:cNvSpPr txBox="1">
            <a:spLocks noChangeArrowheads="1"/>
          </p:cNvSpPr>
          <p:nvPr/>
        </p:nvSpPr>
        <p:spPr bwMode="auto">
          <a:xfrm>
            <a:off x="7465199" y="2487049"/>
            <a:ext cx="1522277"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SCR789 Ph2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Late 2022</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966642">
                  <a:extLst>
                    <a:ext uri="{9D8B030D-6E8A-4147-A177-3AD203B41FA5}">
                      <a16:colId xmlns:a16="http://schemas.microsoft.com/office/drawing/2014/main" val="20000"/>
                    </a:ext>
                  </a:extLst>
                </a:gridCol>
                <a:gridCol w="78324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a:solidFill>
                            <a:schemeClr val="tx1"/>
                          </a:solidFill>
                          <a:latin typeface="+mn-lt"/>
                          <a:ea typeface="+mn-ea"/>
                          <a:cs typeface="+mn-cs"/>
                        </a:rPr>
                        <a:t>NPRRs: 484, 825(b), 826, 829, 841, 857, 879, 885, 904, 918, 930, 935(b), 936, 941, 945, 962, 965, 1004, 1006, 1019, 1023, 1030, 1032, 1034, 1040, 1057                  SCRs: 799, 805, 812                Market Guides: PGRR066, PGRR076       Other Binding Docs: OBDRR009</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35" name="TextBox 34">
            <a:extLst>
              <a:ext uri="{FF2B5EF4-FFF2-40B4-BE49-F238E27FC236}">
                <a16:creationId xmlns:a16="http://schemas.microsoft.com/office/drawing/2014/main" id="{3860C0A6-4EEB-4927-A324-0A45CB5BF0F1}"/>
              </a:ext>
            </a:extLst>
          </p:cNvPr>
          <p:cNvSpPr txBox="1"/>
          <p:nvPr/>
        </p:nvSpPr>
        <p:spPr>
          <a:xfrm>
            <a:off x="5701756" y="135433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p:txBody>
      </p:sp>
      <p:sp>
        <p:nvSpPr>
          <p:cNvPr id="37" name="TextBox 36">
            <a:extLst>
              <a:ext uri="{FF2B5EF4-FFF2-40B4-BE49-F238E27FC236}">
                <a16:creationId xmlns:a16="http://schemas.microsoft.com/office/drawing/2014/main" id="{7F39025C-9B89-4268-9923-9C14C61F09D8}"/>
              </a:ext>
            </a:extLst>
          </p:cNvPr>
          <p:cNvSpPr txBox="1"/>
          <p:nvPr/>
        </p:nvSpPr>
        <p:spPr>
          <a:xfrm>
            <a:off x="1271463" y="1799349"/>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p:txBody>
      </p:sp>
      <p:sp>
        <p:nvSpPr>
          <p:cNvPr id="39" name="TextBox 38">
            <a:extLst>
              <a:ext uri="{FF2B5EF4-FFF2-40B4-BE49-F238E27FC236}">
                <a16:creationId xmlns:a16="http://schemas.microsoft.com/office/drawing/2014/main" id="{FA943662-C4C1-42EA-AC48-DAABC68A57CE}"/>
              </a:ext>
            </a:extLst>
          </p:cNvPr>
          <p:cNvSpPr txBox="1"/>
          <p:nvPr/>
        </p:nvSpPr>
        <p:spPr>
          <a:xfrm>
            <a:off x="1297212" y="137210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cxnSp>
        <p:nvCxnSpPr>
          <p:cNvPr id="5" name="Straight Arrow Connector 4">
            <a:extLst>
              <a:ext uri="{FF2B5EF4-FFF2-40B4-BE49-F238E27FC236}">
                <a16:creationId xmlns:a16="http://schemas.microsoft.com/office/drawing/2014/main" id="{51705076-8BBB-4C3B-AF58-4D1547B6A928}"/>
              </a:ext>
            </a:extLst>
          </p:cNvPr>
          <p:cNvCxnSpPr/>
          <p:nvPr/>
        </p:nvCxnSpPr>
        <p:spPr>
          <a:xfrm>
            <a:off x="2667000" y="1618328"/>
            <a:ext cx="776195" cy="8620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419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Bef>
                <a:spcPts val="600"/>
              </a:spcBef>
              <a:spcAft>
                <a:spcPts val="600"/>
              </a:spcAf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NPRR1116, Remove Obsolete Reference to Market Information System (MIS) [ERCOT]*</a:t>
            </a:r>
          </a:p>
          <a:p>
            <a:pPr>
              <a:spcBef>
                <a:spcPts val="600"/>
              </a:spcBef>
              <a:spcAft>
                <a:spcPts val="600"/>
              </a:spcAf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NPRR1117, Related to SMOGRR025, Modifications to Line Loss Compensation Requirement for EPS Metering [ERCOT]*</a:t>
            </a:r>
          </a:p>
          <a:p>
            <a:pPr>
              <a:spcBef>
                <a:spcPts val="600"/>
              </a:spcBef>
              <a:spcAft>
                <a:spcPts val="600"/>
              </a:spcAf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NPRR1122, Clarifications for PURA Subchapter M Securitization Default Charges – URGENT [ERCOT]*</a:t>
            </a:r>
          </a:p>
          <a:p>
            <a:pPr>
              <a:spcBef>
                <a:spcPts val="600"/>
              </a:spcBef>
              <a:spcAft>
                <a:spcPts val="600"/>
              </a:spcAft>
              <a:defRPr/>
            </a:pP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NPRR1123, Clarifications for PURA Subchapter N Securitization Uplift Charges – URGENT [ERCOT]*</a:t>
            </a:r>
          </a:p>
          <a:p>
            <a:pPr>
              <a:spcBef>
                <a:spcPts val="600"/>
              </a:spcBef>
              <a:spcAft>
                <a:spcPts val="600"/>
              </a:spcAft>
              <a:defRPr/>
            </a:pPr>
            <a:endParaRPr lang="en-US" b="0" dirty="0">
              <a:solidFill>
                <a:prstClr val="black"/>
              </a:solidFill>
              <a:latin typeface="Arial" panose="020B0604020202020204" pitchFamily="34" charset="0"/>
              <a:cs typeface="Arial" panose="020B0604020202020204" pitchFamily="34" charset="0"/>
            </a:endParaRPr>
          </a:p>
          <a:p>
            <a:pPr>
              <a:spcBef>
                <a:spcPts val="600"/>
              </a:spcBef>
              <a:spcAft>
                <a:spcPts val="600"/>
              </a:spcAft>
              <a:defRPr/>
            </a:pPr>
            <a:endPar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457200" lvl="1" indent="0">
              <a:buNone/>
            </a:pPr>
            <a:endParaRPr lang="en-US" sz="1200" dirty="0"/>
          </a:p>
          <a:p>
            <a:pPr marL="457200" lvl="1" indent="0">
              <a:buNone/>
            </a:pPr>
            <a:endParaRPr lang="en-US" sz="1200" dirty="0"/>
          </a:p>
          <a:p>
            <a:pPr marL="0" indent="0">
              <a:buNone/>
            </a:pPr>
            <a:r>
              <a:rPr lang="en-US" sz="1600" i="1" dirty="0">
                <a:solidFill>
                  <a:prstClr val="black"/>
                </a:solidFill>
                <a:latin typeface="Arial" panose="020B0604020202020204" pitchFamily="34" charset="0"/>
                <a:cs typeface="Arial" panose="020B0604020202020204" pitchFamily="34" charset="0"/>
              </a:rPr>
              <a:t>(* denotes no impact)</a:t>
            </a:r>
            <a:endParaRPr lang="en-US" sz="1800" dirty="0">
              <a:solidFill>
                <a:prstClr val="black"/>
              </a:solidFill>
              <a:latin typeface="Arial" panose="020B0604020202020204" pitchFamily="34" charset="0"/>
              <a:cs typeface="Arial" panose="020B0604020202020204" pitchFamily="34" charset="0"/>
            </a:endParaRPr>
          </a:p>
          <a:p>
            <a:pPr marL="0" indent="0">
              <a:spcBef>
                <a:spcPts val="600"/>
              </a:spcBef>
              <a:spcAft>
                <a:spcPts val="600"/>
              </a:spcAft>
              <a:buNone/>
              <a:defRPr/>
            </a:pPr>
            <a:endPar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indent="0">
              <a:spcBef>
                <a:spcPts val="600"/>
              </a:spcBef>
              <a:spcAft>
                <a:spcPts val="600"/>
              </a:spcAft>
              <a:buNone/>
              <a:defRPr/>
            </a:pPr>
            <a:endParaRPr lang="en-US" sz="14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51135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With Opposing Votes (Vote):</a:t>
            </a:r>
          </a:p>
          <a:p>
            <a:r>
              <a:rPr lang="en-US" b="0" dirty="0"/>
              <a:t>NPRR1096, Require Sustained Two-Hour Capability for ECRS and Four-Hour Capability for Non-Spin [ERCOT]</a:t>
            </a:r>
          </a:p>
          <a:p>
            <a:pPr lvl="1"/>
            <a:r>
              <a:rPr lang="en-US" dirty="0"/>
              <a:t>IA: Between $30k and $50k		Priority 2022; Rank 2650</a:t>
            </a:r>
          </a:p>
          <a:p>
            <a:pPr lvl="1"/>
            <a:endParaRPr lang="en-US" dirty="0"/>
          </a:p>
          <a:p>
            <a:r>
              <a:rPr lang="en-US" b="0" dirty="0"/>
              <a:t>SCR818, Changes to Incorporate GIC Modeling Data into Existing Modeling Applications [CenterPoint]</a:t>
            </a:r>
          </a:p>
          <a:p>
            <a:pPr lvl="1"/>
            <a:r>
              <a:rPr lang="en-US" dirty="0"/>
              <a:t>IA: Between $300k and $500k	Priority 2023; Rank 3710</a:t>
            </a:r>
          </a:p>
          <a:p>
            <a:pPr lvl="1"/>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NPRR1096, Require Sustained Two-Hour Capability for ECRS and Four-Hour Capability for Non-Spin [ERCOT]</a:t>
            </a:r>
            <a:endParaRPr lang="en-US" sz="1800" dirty="0"/>
          </a:p>
        </p:txBody>
      </p:sp>
      <p:sp>
        <p:nvSpPr>
          <p:cNvPr id="14339" name="Rectangle 2"/>
          <p:cNvSpPr>
            <a:spLocks noChangeArrowheads="1"/>
          </p:cNvSpPr>
          <p:nvPr/>
        </p:nvSpPr>
        <p:spPr bwMode="auto">
          <a:xfrm>
            <a:off x="140680" y="774492"/>
            <a:ext cx="8637563"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500" b="1" dirty="0">
                <a:effectLst/>
                <a:latin typeface="+mn-lt"/>
                <a:ea typeface="Times New Roman" panose="02020603050405020304" pitchFamily="18" charset="0"/>
              </a:rPr>
              <a:t>Proposed Effective Date:  </a:t>
            </a:r>
            <a:r>
              <a:rPr lang="en-US" sz="1500" dirty="0">
                <a:effectLst/>
                <a:latin typeface="+mn-lt"/>
                <a:ea typeface="Times New Roman" panose="02020603050405020304" pitchFamily="18" charset="0"/>
              </a:rPr>
              <a:t>Upon system implementation – Priority 2022; Rank 2650</a:t>
            </a:r>
          </a:p>
          <a:p>
            <a:pPr marL="228600" marR="0" algn="just">
              <a:spcBef>
                <a:spcPts val="0"/>
              </a:spcBef>
              <a:spcAft>
                <a:spcPts val="0"/>
              </a:spcAft>
            </a:pPr>
            <a:r>
              <a:rPr lang="en-US" sz="1500" b="1" dirty="0">
                <a:effectLst/>
                <a:latin typeface="+mn-lt"/>
                <a:ea typeface="Times New Roman" panose="02020603050405020304" pitchFamily="18" charset="0"/>
              </a:rPr>
              <a:t>ERCOT Impact Analysis:  </a:t>
            </a:r>
            <a:r>
              <a:rPr lang="en-US" sz="1500" dirty="0">
                <a:effectLst/>
                <a:latin typeface="+mn-lt"/>
                <a:ea typeface="Times New Roman" panose="02020603050405020304" pitchFamily="18" charset="0"/>
              </a:rPr>
              <a:t>Between $30K and $50k; no impacts to ERCOT staffing; impacts to </a:t>
            </a:r>
            <a:r>
              <a:rPr lang="x-none" sz="1500" dirty="0">
                <a:effectLst/>
                <a:latin typeface="+mn-lt"/>
                <a:ea typeface="Times New Roman" panose="02020603050405020304" pitchFamily="18" charset="0"/>
              </a:rPr>
              <a:t>Grid Modeling Systems</a:t>
            </a:r>
            <a:r>
              <a:rPr lang="en-US" sz="1500" dirty="0">
                <a:effectLst/>
                <a:latin typeface="+mn-lt"/>
                <a:ea typeface="Times New Roman" panose="02020603050405020304" pitchFamily="18" charset="0"/>
              </a:rPr>
              <a:t>, Energy Management Systems, and </a:t>
            </a:r>
            <a:r>
              <a:rPr lang="x-none" sz="1500" dirty="0">
                <a:effectLst/>
                <a:latin typeface="+mn-lt"/>
                <a:ea typeface="Times New Roman" panose="02020603050405020304" pitchFamily="18" charset="0"/>
              </a:rPr>
              <a:t>Grid Decision Support Systems</a:t>
            </a:r>
            <a:r>
              <a:rPr lang="en-US" sz="1500" dirty="0">
                <a:effectLst/>
                <a:latin typeface="+mn-lt"/>
                <a:ea typeface="Times New Roman" panose="02020603050405020304" pitchFamily="18" charset="0"/>
              </a:rPr>
              <a:t>; E</a:t>
            </a:r>
            <a:r>
              <a:rPr lang="x-none" sz="1500" dirty="0">
                <a:effectLst/>
                <a:latin typeface="+mn-lt"/>
                <a:ea typeface="Times New Roman" panose="02020603050405020304" pitchFamily="18" charset="0"/>
              </a:rPr>
              <a:t>RCOT business processes</a:t>
            </a:r>
            <a:r>
              <a:rPr lang="en-US" sz="1500" dirty="0">
                <a:effectLst/>
                <a:latin typeface="+mn-lt"/>
                <a:ea typeface="Times New Roman" panose="02020603050405020304" pitchFamily="18" charset="0"/>
              </a:rPr>
              <a:t> will be updated; ERCOT grid operations and practices will be updated.</a:t>
            </a:r>
          </a:p>
          <a:p>
            <a:pPr marL="228600" marR="0">
              <a:spcBef>
                <a:spcPts val="0"/>
              </a:spcBef>
              <a:spcAft>
                <a:spcPts val="0"/>
              </a:spcAft>
            </a:pPr>
            <a:r>
              <a:rPr lang="en-US" sz="1500" b="1" dirty="0">
                <a:effectLst/>
                <a:latin typeface="+mn-lt"/>
                <a:ea typeface="Times New Roman" panose="02020603050405020304" pitchFamily="18" charset="0"/>
              </a:rPr>
              <a:t>Revision Description:  </a:t>
            </a:r>
            <a:r>
              <a:rPr lang="en-US" sz="1500" dirty="0">
                <a:effectLst/>
                <a:latin typeface="+mn-lt"/>
                <a:ea typeface="Times New Roman" panose="02020603050405020304" pitchFamily="18" charset="0"/>
              </a:rPr>
              <a:t>This NPRR requires Resources that provide ERCOT Contingency Reserve Service (ECRS) to limit their responsibility to a quantity of capacity that is capable of being sustained for two consecutive hours and/or Non-Spinning Reserve (Non-Spin) to limit their responsibility to a quantity of capacity that is capable of being sustained for four consecutive hours.  Additionally, this NPRR also requires ERCOT to conduct unannounced tests on Energy Storage Resources (ESRs) that are providing ECRS and/or Non-Spin in Real-Time.</a:t>
            </a:r>
          </a:p>
          <a:p>
            <a:pPr marL="228600" marR="0">
              <a:spcBef>
                <a:spcPts val="0"/>
              </a:spcBef>
              <a:spcAft>
                <a:spcPts val="0"/>
              </a:spcAft>
            </a:pPr>
            <a:r>
              <a:rPr lang="en-US" sz="1500" b="1" dirty="0">
                <a:effectLst/>
                <a:latin typeface="+mn-lt"/>
                <a:ea typeface="Times New Roman" panose="02020603050405020304" pitchFamily="18" charset="0"/>
              </a:rPr>
              <a:t>PRS Decision:</a:t>
            </a:r>
            <a:r>
              <a:rPr lang="en-US" sz="1500" dirty="0">
                <a:effectLst/>
                <a:latin typeface="+mn-lt"/>
                <a:ea typeface="Times New Roman" panose="02020603050405020304" pitchFamily="18" charset="0"/>
              </a:rPr>
              <a:t>  On 2/9/22, PRS voted via roll call to recommend approval of NPRR1096 as amended by the 11/3/21 ERCOT comments.  There were seven opposing votes from the Consumer (Sierra Club), Independent Generator (4) (Key Capture, Jupiter Power, Enel Green Power, EDP Renewables), Independent Power Marketer (IPM) (2) (EDF Trading, </a:t>
            </a:r>
            <a:r>
              <a:rPr lang="en-US" sz="1500" dirty="0" err="1">
                <a:effectLst/>
                <a:latin typeface="+mn-lt"/>
                <a:ea typeface="Times New Roman" panose="02020603050405020304" pitchFamily="18" charset="0"/>
              </a:rPr>
              <a:t>CPower</a:t>
            </a:r>
            <a:r>
              <a:rPr lang="en-US" sz="1500" dirty="0">
                <a:effectLst/>
                <a:latin typeface="+mn-lt"/>
                <a:ea typeface="Times New Roman" panose="02020603050405020304" pitchFamily="18" charset="0"/>
              </a:rPr>
              <a:t>) Market Segments, and six abstentions from the Cooperative (Golden Spread), Independent Generator (3) (Luminant, Broad Reach Power, RWE Renewables), IPM (Morgan Stanley), and Independent Retail Electric Provider (IREP) (Reliant) Market Segments.  On 3/9/22, PRS voted via roll call to endorse and forward to TAC the 2/9/22 PRS Report and Revised Impact Analysis for NPRR1096 with a recommended priority of 2022 and rank of 2650.  There was one opposing vote from the IPM (Morgan Stanley) Market Segment and eight abstentions from the Consumer (Nucor), Independent Generator (4) (Luminant, Broad Reach Power, Enel Green Power, EDP Renewables), IPM (Tenaska), IREP (Reliant), and Municipal (GEUS) Market Segments.</a:t>
            </a:r>
          </a:p>
        </p:txBody>
      </p:sp>
    </p:spTree>
    <p:extLst>
      <p:ext uri="{BB962C8B-B14F-4D97-AF65-F5344CB8AC3E}">
        <p14:creationId xmlns:p14="http://schemas.microsoft.com/office/powerpoint/2010/main" val="15413096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NPRR1116, Remove Obsolete Reference to Market Information System (MIS) [ERCOT]</a:t>
            </a:r>
            <a:endParaRPr lang="en-US" sz="1800" dirty="0"/>
          </a:p>
        </p:txBody>
      </p:sp>
      <p:sp>
        <p:nvSpPr>
          <p:cNvPr id="14339" name="Rectangle 2"/>
          <p:cNvSpPr>
            <a:spLocks noChangeArrowheads="1"/>
          </p:cNvSpPr>
          <p:nvPr/>
        </p:nvSpPr>
        <p:spPr bwMode="auto">
          <a:xfrm>
            <a:off x="190500" y="774492"/>
            <a:ext cx="8612307"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June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removes obsolete paragraph (h) of Section 12.3, MIS Administrative and Design Requirements, which references Other Binding Documents on the Market Information System (MIS).  With the implementation of NPRR1039, Replace the Term MIS Public Area with ERCOT Website, the reference to public Other Binding Document postings in paragraph (5) of Section 12.2, ERCOT Responsibilities, was updated to reflect that public Other Binding Documents are posted to the ERCOT website.</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2/9/22, PRS unanimously voted via roll call to recommend approval of NPRR1116 as submitted.  On 3/9/22, PRS unanimously voted via roll call to endorse and forward to TAC the 2/9/22 PRS Report and Impact Analysis for NPRR1116.</a:t>
            </a:r>
          </a:p>
        </p:txBody>
      </p:sp>
    </p:spTree>
    <p:extLst>
      <p:ext uri="{BB962C8B-B14F-4D97-AF65-F5344CB8AC3E}">
        <p14:creationId xmlns:p14="http://schemas.microsoft.com/office/powerpoint/2010/main" val="2579815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NPRR1117, Related to SMOGRR025, Modifications to Line Loss Compensation Requirement for EPS Metering [ERCOT]</a:t>
            </a:r>
            <a:endParaRPr lang="en-US" sz="1800" dirty="0"/>
          </a:p>
        </p:txBody>
      </p:sp>
      <p:sp>
        <p:nvSpPr>
          <p:cNvPr id="14339" name="Rectangle 2"/>
          <p:cNvSpPr>
            <a:spLocks noChangeArrowheads="1"/>
          </p:cNvSpPr>
          <p:nvPr/>
        </p:nvSpPr>
        <p:spPr bwMode="auto">
          <a:xfrm>
            <a:off x="190500" y="774492"/>
            <a:ext cx="86123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implementation of Settlement Metering Operating Guide Revision Request (SMOGRR) 025, Modifications to Line Loss Compensation Requirement for EPS Metering </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aligns the Protocols with SMOGRR025 revisions allowing for losses in short runs of connecting lines to be disregarded in instances where the ERCOT-Polled Settlement (EPS) Meter is not physically placed at the Point of Interconnection (POI).</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2/9/22, PRS unanimously voted via roll call to recommend approval of NPRR1117 as submitted.  On 3/9/22, PRS unanimously voted vial roll call to endorse and forward to TAC the 2/9/22 PRS Report and Impact Analysis for NPRR1117.</a:t>
            </a:r>
          </a:p>
        </p:txBody>
      </p:sp>
    </p:spTree>
    <p:extLst>
      <p:ext uri="{BB962C8B-B14F-4D97-AF65-F5344CB8AC3E}">
        <p14:creationId xmlns:p14="http://schemas.microsoft.com/office/powerpoint/2010/main" val="2639612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NPRR1122, Clarifications for PURA Subchapter M Securitization Default Charges – URGENT [ERCOT]</a:t>
            </a:r>
            <a:endParaRPr lang="en-US" sz="1800" dirty="0"/>
          </a:p>
        </p:txBody>
      </p:sp>
      <p:sp>
        <p:nvSpPr>
          <p:cNvPr id="14339" name="Rectangle 2"/>
          <p:cNvSpPr>
            <a:spLocks noChangeArrowheads="1"/>
          </p:cNvSpPr>
          <p:nvPr/>
        </p:nvSpPr>
        <p:spPr bwMode="auto">
          <a:xfrm>
            <a:off x="190500" y="774492"/>
            <a:ext cx="861230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June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clarifies that ERCOT shall retain all Securitization Default Charge escrow deposits to cover, if necessary, potential future obligations for Securitization Default Charges, without the limitation that this is only after termination of a Market Participant’s Standard Form Market Participant Agreement.  In addition, the NPRR clarifies that funds provided for Securitization Default Charge escrow deposits must be sent to the correct account to be properly credited.  Finally, this NPRR corrects a subscript definition error in the Securitization Default Charge Maximum MWh Activity Ratio Share.</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3/9/22, PRS unanimously voted via roll call to grant NPRR1122 Urgent status; to recommend approval of NPRR1122 as revised by PRS; and to forward to TAC NPRR1122 and the Impact Analysis.  </a:t>
            </a:r>
          </a:p>
          <a:p>
            <a:pPr marL="228600" marR="0">
              <a:spcBef>
                <a:spcPts val="0"/>
              </a:spcBef>
              <a:spcAft>
                <a:spcPts val="0"/>
              </a:spcAft>
            </a:pPr>
            <a:r>
              <a:rPr lang="en-US" sz="1800" b="1" dirty="0">
                <a:effectLst/>
                <a:latin typeface="+mn-lt"/>
                <a:ea typeface="Times New Roman" panose="02020603050405020304" pitchFamily="18" charset="0"/>
              </a:rPr>
              <a:t>Credit WG Review:</a:t>
            </a:r>
            <a:r>
              <a:rPr lang="en-US" sz="1800" dirty="0">
                <a:effectLst/>
                <a:latin typeface="+mn-lt"/>
                <a:ea typeface="Times New Roman" panose="02020603050405020304" pitchFamily="18" charset="0"/>
              </a:rPr>
              <a:t>  See 3/15/22 Credit WG Comments</a:t>
            </a:r>
          </a:p>
        </p:txBody>
      </p:sp>
    </p:spTree>
    <p:extLst>
      <p:ext uri="{BB962C8B-B14F-4D97-AF65-F5344CB8AC3E}">
        <p14:creationId xmlns:p14="http://schemas.microsoft.com/office/powerpoint/2010/main" val="4167915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NPRR1123, Clarifications for PURA Subchapter N Securitization Uplift Charges – URGENT [ERCOT]</a:t>
            </a:r>
            <a:endParaRPr lang="en-US" sz="1800" dirty="0"/>
          </a:p>
        </p:txBody>
      </p:sp>
      <p:sp>
        <p:nvSpPr>
          <p:cNvPr id="14339" name="Rectangle 2"/>
          <p:cNvSpPr>
            <a:spLocks noChangeArrowheads="1"/>
          </p:cNvSpPr>
          <p:nvPr/>
        </p:nvSpPr>
        <p:spPr bwMode="auto">
          <a:xfrm>
            <a:off x="190500" y="658254"/>
            <a:ext cx="8612307"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implementation of Nodal Protocol Revision Request (NPRR) 1114, Securitization – PURA Subchapter N Uplift Charges</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(There are no additional impacts to this NPRR beyond what was captured in the Impact Analysis for NPRR1114.)</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provides for initial assessment of Securitization Uplift Charge escrow deposits based on Counter-Party initial estimated Adjusted Meter Load.  In addition, the NPRR clarifies that funds provided for Securitization Uplift Charge escrow deposits must be sent to the correct account to be properly credited, and also provides a process for return of securitization proceeds if required by statute or the Debt Obligation Order (DOO) in Public Utility Commission of Texas (PUCT) Docket No. 52322, Application of Electric Reliability Council of Texas, Inc. for a Debt Obligation Order to Finance Uplift Balances Under PURA Chapter 39, Subchapter N, and for a Good Cause Exception.</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3/9/22, PRS unanimously voted via roll call to grant NPRR1123 Urgent status; to recommend approval of NPRR1123 as revised by PRS; and to forward to TAC NPRR1123 and the Impact Analysis.</a:t>
            </a:r>
          </a:p>
          <a:p>
            <a:pPr marL="228600" marR="0">
              <a:spcBef>
                <a:spcPts val="0"/>
              </a:spcBef>
              <a:spcAft>
                <a:spcPts val="0"/>
              </a:spcAft>
            </a:pPr>
            <a:r>
              <a:rPr lang="en-US" sz="1800" b="1" dirty="0">
                <a:effectLst/>
                <a:latin typeface="+mn-lt"/>
                <a:ea typeface="Times New Roman" panose="02020603050405020304" pitchFamily="18" charset="0"/>
              </a:rPr>
              <a:t>Credit WG Review:</a:t>
            </a:r>
            <a:r>
              <a:rPr lang="en-US" sz="1800" dirty="0">
                <a:effectLst/>
                <a:latin typeface="+mn-lt"/>
                <a:ea typeface="Times New Roman" panose="02020603050405020304" pitchFamily="18" charset="0"/>
              </a:rPr>
              <a:t>  See 3/15/22 Credit WG Comments</a:t>
            </a:r>
          </a:p>
        </p:txBody>
      </p:sp>
    </p:spTree>
    <p:extLst>
      <p:ext uri="{BB962C8B-B14F-4D97-AF65-F5344CB8AC3E}">
        <p14:creationId xmlns:p14="http://schemas.microsoft.com/office/powerpoint/2010/main" val="224107155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9367</TotalTime>
  <Words>2008</Words>
  <Application>Microsoft Office PowerPoint</Application>
  <PresentationFormat>On-screen Show (4:3)</PresentationFormat>
  <Paragraphs>190</Paragraphs>
  <Slides>11</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Wingdings</vt:lpstr>
      <vt:lpstr>Custom Design</vt:lpstr>
      <vt:lpstr>Office Theme</vt:lpstr>
      <vt:lpstr>PowerPoint Presentation</vt:lpstr>
      <vt:lpstr>Summary of PRS Update</vt:lpstr>
      <vt:lpstr>Summary of PRS Update</vt:lpstr>
      <vt:lpstr>Appendix</vt:lpstr>
      <vt:lpstr>NPRR1096, Require Sustained Two-Hour Capability for ECRS and Four-Hour Capability for Non-Spin [ERCOT]</vt:lpstr>
      <vt:lpstr>NPRR1116, Remove Obsolete Reference to Market Information System (MIS) [ERCOT]</vt:lpstr>
      <vt:lpstr>NPRR1117, Related to SMOGRR025, Modifications to Line Loss Compensation Requirement for EPS Metering [ERCOT]</vt:lpstr>
      <vt:lpstr>NPRR1122, Clarifications for PURA Subchapter M Securitization Default Charges – URGENT [ERCOT]</vt:lpstr>
      <vt:lpstr>NPRR1123, Clarifications for PURA Subchapter N Securitization Uplift Charges – URGENT [ERCOT]</vt:lpstr>
      <vt:lpstr>SCR818, Changes to Incorporate GIC Modeling Data into Existing Modeling Applications [CenterPoint]</vt:lpstr>
      <vt:lpstr>2022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Luminant 031822</cp:lastModifiedBy>
  <cp:revision>576</cp:revision>
  <cp:lastPrinted>2013-01-30T23:16:36Z</cp:lastPrinted>
  <dcterms:created xsi:type="dcterms:W3CDTF">2010-04-12T23:12:02Z</dcterms:created>
  <dcterms:modified xsi:type="dcterms:W3CDTF">2022-03-21T16:16:04Z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