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93467" r:id="rId3"/>
    <p:sldMasterId id="2147494277" r:id="rId4"/>
  </p:sldMasterIdLst>
  <p:notesMasterIdLst>
    <p:notesMasterId r:id="rId16"/>
  </p:notesMasterIdLst>
  <p:handoutMasterIdLst>
    <p:handoutMasterId r:id="rId17"/>
  </p:handoutMasterIdLst>
  <p:sldIdLst>
    <p:sldId id="260" r:id="rId5"/>
    <p:sldId id="362" r:id="rId6"/>
    <p:sldId id="369" r:id="rId7"/>
    <p:sldId id="294" r:id="rId8"/>
    <p:sldId id="345" r:id="rId9"/>
    <p:sldId id="367" r:id="rId10"/>
    <p:sldId id="368" r:id="rId11"/>
    <p:sldId id="370" r:id="rId12"/>
    <p:sldId id="371" r:id="rId13"/>
    <p:sldId id="372" r:id="rId14"/>
    <p:sldId id="350" r:id="rId15"/>
  </p:sldIdLst>
  <p:sldSz cx="9144000" cy="6858000" type="screen4x3"/>
  <p:notesSz cx="7010400" cy="9296400"/>
  <p:defaultTextStyle>
    <a:defPPr>
      <a:defRPr lang="en-US"/>
    </a:defPPr>
    <a:lvl1pPr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defTabSz="457200"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4032">
          <p15:clr>
            <a:srgbClr val="A4A3A4"/>
          </p15:clr>
        </p15:guide>
        <p15:guide id="2" pos="2880">
          <p15:clr>
            <a:srgbClr val="A4A3A4"/>
          </p15:clr>
        </p15:guide>
      </p15:sldGuideLst>
    </p:ext>
    <p:ext uri="{2D200454-40CA-4A62-9FC3-DE9A4176ACB9}">
      <p15:notesGuideLst xmlns:p15="http://schemas.microsoft.com/office/powerpoint/2012/main">
        <p15:guide id="1" orient="horz" pos="2928">
          <p15:clr>
            <a:srgbClr val="A4A3A4"/>
          </p15:clr>
        </p15:guide>
        <p15:guide id="2" pos="2208">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5386"/>
    <a:srgbClr val="55BAB7"/>
    <a:srgbClr val="00385E"/>
    <a:srgbClr val="C4E3E1"/>
    <a:srgbClr val="C0D1E2"/>
    <a:srgbClr val="00837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779" autoAdjust="0"/>
    <p:restoredTop sz="94595" autoAdjust="0"/>
  </p:normalViewPr>
  <p:slideViewPr>
    <p:cSldViewPr snapToGrid="0" snapToObjects="1">
      <p:cViewPr varScale="1">
        <p:scale>
          <a:sx n="68" d="100"/>
          <a:sy n="68" d="100"/>
        </p:scale>
        <p:origin x="1476" y="60"/>
      </p:cViewPr>
      <p:guideLst>
        <p:guide orient="horz" pos="4032"/>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49" d="100"/>
        <a:sy n="149" d="100"/>
      </p:scale>
      <p:origin x="0" y="0"/>
    </p:cViewPr>
  </p:sorterViewPr>
  <p:notesViewPr>
    <p:cSldViewPr snapToGrid="0" snapToObjects="1">
      <p:cViewPr varScale="1">
        <p:scale>
          <a:sx n="78" d="100"/>
          <a:sy n="78" d="100"/>
        </p:scale>
        <p:origin x="-2034" y="-102"/>
      </p:cViewPr>
      <p:guideLst>
        <p:guide orient="horz" pos="2928"/>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slideMaster" Target="slideMasters/slideMaster1.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2.xml"/><Relationship Id="rId9" Type="http://schemas.openxmlformats.org/officeDocument/2006/relationships/slide" Target="slides/slide5.xml"/><Relationship Id="rId14" Type="http://schemas.openxmlformats.org/officeDocument/2006/relationships/slide" Target="slides/slide10.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sz="quarter"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3A93900B-E395-43E7-8304-29909643870B}" type="datetimeFigureOut">
              <a:rPr lang="en-US"/>
              <a:pPr>
                <a:defRPr/>
              </a:pPr>
              <a:t>3/21/2022</a:t>
            </a:fld>
            <a:endParaRPr lang="en-US"/>
          </a:p>
        </p:txBody>
      </p:sp>
      <p:sp>
        <p:nvSpPr>
          <p:cNvPr id="4" name="Footer Placeholder 3"/>
          <p:cNvSpPr>
            <a:spLocks noGrp="1"/>
          </p:cNvSpPr>
          <p:nvPr>
            <p:ph type="ftr" sz="quarter" idx="2"/>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5" name="Slide Number Placeholder 4"/>
          <p:cNvSpPr>
            <a:spLocks noGrp="1"/>
          </p:cNvSpPr>
          <p:nvPr>
            <p:ph type="sldNum" sz="quarter" idx="3"/>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99E6681-5ED2-4276-ADE9-96EBF7D37320}" type="slidenum">
              <a:rPr lang="en-US" altLang="en-US"/>
              <a:pPr>
                <a:defRPr/>
              </a:pPr>
              <a:t>‹#›</a:t>
            </a:fld>
            <a:endParaRPr lang="en-US" altLang="en-US"/>
          </a:p>
        </p:txBody>
      </p:sp>
    </p:spTree>
    <p:extLst>
      <p:ext uri="{BB962C8B-B14F-4D97-AF65-F5344CB8AC3E}">
        <p14:creationId xmlns:p14="http://schemas.microsoft.com/office/powerpoint/2010/main" val="1141268564"/>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38475" cy="465138"/>
          </a:xfrm>
          <a:prstGeom prst="rect">
            <a:avLst/>
          </a:prstGeom>
        </p:spPr>
        <p:txBody>
          <a:bodyPr vert="horz" lIns="91440" tIns="45720" rIns="91440" bIns="45720" rtlCol="0"/>
          <a:lstStyle>
            <a:lvl1pPr algn="l" eaLnBrk="1" fontAlgn="auto" hangingPunct="1">
              <a:spcBef>
                <a:spcPts val="0"/>
              </a:spcBef>
              <a:spcAft>
                <a:spcPts val="0"/>
              </a:spcAft>
              <a:defRPr sz="1200">
                <a:latin typeface="+mn-lt"/>
                <a:cs typeface="+mn-cs"/>
              </a:defRPr>
            </a:lvl1pPr>
          </a:lstStyle>
          <a:p>
            <a:pPr>
              <a:defRPr/>
            </a:pPr>
            <a:endParaRPr lang="en-US"/>
          </a:p>
        </p:txBody>
      </p:sp>
      <p:sp>
        <p:nvSpPr>
          <p:cNvPr id="3" name="Date Placeholder 2"/>
          <p:cNvSpPr>
            <a:spLocks noGrp="1"/>
          </p:cNvSpPr>
          <p:nvPr>
            <p:ph type="dt" idx="1"/>
          </p:nvPr>
        </p:nvSpPr>
        <p:spPr>
          <a:xfrm>
            <a:off x="3970338" y="0"/>
            <a:ext cx="3038475" cy="465138"/>
          </a:xfrm>
          <a:prstGeom prst="rect">
            <a:avLst/>
          </a:prstGeom>
        </p:spPr>
        <p:txBody>
          <a:bodyPr vert="horz" lIns="91440" tIns="45720" rIns="91440" bIns="45720" rtlCol="0"/>
          <a:lstStyle>
            <a:lvl1pPr algn="r" eaLnBrk="1" fontAlgn="auto" hangingPunct="1">
              <a:spcBef>
                <a:spcPts val="0"/>
              </a:spcBef>
              <a:spcAft>
                <a:spcPts val="0"/>
              </a:spcAft>
              <a:defRPr sz="1200">
                <a:latin typeface="+mn-lt"/>
                <a:cs typeface="+mn-cs"/>
              </a:defRPr>
            </a:lvl1pPr>
          </a:lstStyle>
          <a:p>
            <a:pPr>
              <a:defRPr/>
            </a:pPr>
            <a:fld id="{916DEC4A-A848-423D-B6D0-8A125B2D4CA1}" type="datetimeFigureOut">
              <a:rPr lang="en-US"/>
              <a:pPr>
                <a:defRPr/>
              </a:pPr>
              <a:t>3/21/2022</a:t>
            </a:fld>
            <a:endParaRPr lang="en-US"/>
          </a:p>
        </p:txBody>
      </p:sp>
      <p:sp>
        <p:nvSpPr>
          <p:cNvPr id="4" name="Slide Image Placeholder 3"/>
          <p:cNvSpPr>
            <a:spLocks noGrp="1" noRot="1" noChangeAspect="1"/>
          </p:cNvSpPr>
          <p:nvPr>
            <p:ph type="sldImg" idx="2"/>
          </p:nvPr>
        </p:nvSpPr>
        <p:spPr>
          <a:xfrm>
            <a:off x="1181100" y="696913"/>
            <a:ext cx="4648200" cy="348615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701675" y="4416425"/>
            <a:ext cx="5607050" cy="4183063"/>
          </a:xfrm>
          <a:prstGeom prst="rect">
            <a:avLst/>
          </a:prstGeom>
        </p:spPr>
        <p:txBody>
          <a:bodyPr vert="horz" lIns="91440" tIns="45720" rIns="91440" bIns="45720" rtlCol="0"/>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829675"/>
            <a:ext cx="3038475" cy="465138"/>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cs typeface="+mn-cs"/>
              </a:defRPr>
            </a:lvl1pPr>
          </a:lstStyle>
          <a:p>
            <a:pPr>
              <a:defRPr/>
            </a:pPr>
            <a:endParaRPr lang="en-US"/>
          </a:p>
        </p:txBody>
      </p:sp>
      <p:sp>
        <p:nvSpPr>
          <p:cNvPr id="7" name="Slide Number Placeholder 6"/>
          <p:cNvSpPr>
            <a:spLocks noGrp="1"/>
          </p:cNvSpPr>
          <p:nvPr>
            <p:ph type="sldNum" sz="quarter" idx="5"/>
          </p:nvPr>
        </p:nvSpPr>
        <p:spPr>
          <a:xfrm>
            <a:off x="3970338" y="8829675"/>
            <a:ext cx="3038475" cy="465138"/>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BB56BE11-F7D4-4A51-97C7-9E59A26F3BF6}" type="slidenum">
              <a:rPr lang="en-US" altLang="en-US"/>
              <a:pPr>
                <a:defRPr/>
              </a:pPr>
              <a:t>‹#›</a:t>
            </a:fld>
            <a:endParaRPr lang="en-US" altLang="en-US"/>
          </a:p>
        </p:txBody>
      </p:sp>
    </p:spTree>
    <p:extLst>
      <p:ext uri="{BB962C8B-B14F-4D97-AF65-F5344CB8AC3E}">
        <p14:creationId xmlns:p14="http://schemas.microsoft.com/office/powerpoint/2010/main" val="270742532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819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a:p>
        </p:txBody>
      </p:sp>
      <p:sp>
        <p:nvSpPr>
          <p:cNvPr id="819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DEEEA60B-7622-4EC2-8DF7-099F1D6081DA}" type="slidenum">
              <a:rPr lang="en-US" altLang="en-US" smtClean="0">
                <a:latin typeface="Calibri" panose="020F0502020204030204" pitchFamily="34" charset="0"/>
              </a:rPr>
              <a:pPr/>
              <a:t>1</a:t>
            </a:fld>
            <a:endParaRPr lang="en-US" altLang="en-US">
              <a:latin typeface="Calibri" panose="020F0502020204030204" pitchFamily="34" charset="0"/>
            </a:endParaRPr>
          </a:p>
        </p:txBody>
      </p:sp>
    </p:spTree>
    <p:extLst>
      <p:ext uri="{BB962C8B-B14F-4D97-AF65-F5344CB8AC3E}">
        <p14:creationId xmlns:p14="http://schemas.microsoft.com/office/powerpoint/2010/main" val="131228169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F62AC51D-6DAA-4455-8EA7-D54B64909A85}" type="slidenum">
              <a:rPr kumimoji="0" lang="en-US" sz="1200" b="0" i="0" u="none" strike="noStrike" kern="1200" cap="none" spc="0" normalizeH="0" baseline="0" noProof="0" smtClean="0">
                <a:ln>
                  <a:noFill/>
                </a:ln>
                <a:solidFill>
                  <a:prstClr val="black"/>
                </a:solidFill>
                <a:effectLst/>
                <a:uLnTx/>
                <a:uFillTx/>
                <a:latin typeface="Calibri"/>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0" lang="en-US" sz="1200" b="0" i="0" u="none" strike="noStrike" kern="1200" cap="none" spc="0" normalizeH="0" baseline="0" noProof="0" dirty="0">
              <a:ln>
                <a:noFill/>
              </a:ln>
              <a:solidFill>
                <a:prstClr val="black"/>
              </a:solidFill>
              <a:effectLst/>
              <a:uLnTx/>
              <a:uFillTx/>
              <a:latin typeface="Calibri"/>
              <a:ea typeface="+mn-ea"/>
              <a:cs typeface="+mn-cs"/>
            </a:endParaRPr>
          </a:p>
        </p:txBody>
      </p:sp>
    </p:spTree>
    <p:extLst>
      <p:ext uri="{BB962C8B-B14F-4D97-AF65-F5344CB8AC3E}">
        <p14:creationId xmlns:p14="http://schemas.microsoft.com/office/powerpoint/2010/main" val="25819220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2</a:t>
            </a:fld>
            <a:endParaRPr lang="en-US" altLang="en-US">
              <a:latin typeface="Calibri" panose="020F0502020204030204" pitchFamily="34" charset="0"/>
            </a:endParaRPr>
          </a:p>
        </p:txBody>
      </p:sp>
    </p:spTree>
    <p:extLst>
      <p:ext uri="{BB962C8B-B14F-4D97-AF65-F5344CB8AC3E}">
        <p14:creationId xmlns:p14="http://schemas.microsoft.com/office/powerpoint/2010/main" val="26782674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a:p>
        </p:txBody>
      </p:sp>
      <p:sp>
        <p:nvSpPr>
          <p:cNvPr id="10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B4AE44D9-16B7-444D-AA66-52C3E69C02E8}" type="slidenum">
              <a:rPr lang="en-US" altLang="en-US" smtClean="0">
                <a:latin typeface="Calibri" panose="020F0502020204030204" pitchFamily="34" charset="0"/>
              </a:rPr>
              <a:pPr/>
              <a:t>3</a:t>
            </a:fld>
            <a:endParaRPr lang="en-US" altLang="en-US">
              <a:latin typeface="Calibri" panose="020F0502020204030204" pitchFamily="34" charset="0"/>
            </a:endParaRPr>
          </a:p>
        </p:txBody>
      </p:sp>
    </p:spTree>
    <p:extLst>
      <p:ext uri="{BB962C8B-B14F-4D97-AF65-F5344CB8AC3E}">
        <p14:creationId xmlns:p14="http://schemas.microsoft.com/office/powerpoint/2010/main" val="370716979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5</a:t>
            </a:fld>
            <a:endParaRPr lang="en-US" altLang="en-US"/>
          </a:p>
        </p:txBody>
      </p:sp>
    </p:spTree>
    <p:extLst>
      <p:ext uri="{BB962C8B-B14F-4D97-AF65-F5344CB8AC3E}">
        <p14:creationId xmlns:p14="http://schemas.microsoft.com/office/powerpoint/2010/main" val="270279641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6</a:t>
            </a:fld>
            <a:endParaRPr lang="en-US" altLang="en-US"/>
          </a:p>
        </p:txBody>
      </p:sp>
    </p:spTree>
    <p:extLst>
      <p:ext uri="{BB962C8B-B14F-4D97-AF65-F5344CB8AC3E}">
        <p14:creationId xmlns:p14="http://schemas.microsoft.com/office/powerpoint/2010/main" val="289317106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7</a:t>
            </a:fld>
            <a:endParaRPr lang="en-US" altLang="en-US"/>
          </a:p>
        </p:txBody>
      </p:sp>
    </p:spTree>
    <p:extLst>
      <p:ext uri="{BB962C8B-B14F-4D97-AF65-F5344CB8AC3E}">
        <p14:creationId xmlns:p14="http://schemas.microsoft.com/office/powerpoint/2010/main" val="378372174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8</a:t>
            </a:fld>
            <a:endParaRPr lang="en-US" altLang="en-US"/>
          </a:p>
        </p:txBody>
      </p:sp>
    </p:spTree>
    <p:extLst>
      <p:ext uri="{BB962C8B-B14F-4D97-AF65-F5344CB8AC3E}">
        <p14:creationId xmlns:p14="http://schemas.microsoft.com/office/powerpoint/2010/main" val="324975861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9</a:t>
            </a:fld>
            <a:endParaRPr lang="en-US" altLang="en-US"/>
          </a:p>
        </p:txBody>
      </p:sp>
    </p:spTree>
    <p:extLst>
      <p:ext uri="{BB962C8B-B14F-4D97-AF65-F5344CB8AC3E}">
        <p14:creationId xmlns:p14="http://schemas.microsoft.com/office/powerpoint/2010/main" val="327242761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a:defRPr/>
            </a:pPr>
            <a:fld id="{BB56BE11-F7D4-4A51-97C7-9E59A26F3BF6}" type="slidenum">
              <a:rPr lang="en-US" altLang="en-US" smtClean="0"/>
              <a:pPr>
                <a:defRPr/>
              </a:pPr>
              <a:t>10</a:t>
            </a:fld>
            <a:endParaRPr lang="en-US" altLang="en-US"/>
          </a:p>
        </p:txBody>
      </p:sp>
    </p:spTree>
    <p:extLst>
      <p:ext uri="{BB962C8B-B14F-4D97-AF65-F5344CB8AC3E}">
        <p14:creationId xmlns:p14="http://schemas.microsoft.com/office/powerpoint/2010/main" val="2684583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Cover Page">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36670912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1_Cover Page">
    <p:spTree>
      <p:nvGrpSpPr>
        <p:cNvPr id="1" name=""/>
        <p:cNvGrpSpPr/>
        <p:nvPr/>
      </p:nvGrpSpPr>
      <p:grpSpPr>
        <a:xfrm>
          <a:off x="0" y="0"/>
          <a:ext cx="0" cy="0"/>
          <a:chOff x="0" y="0"/>
          <a:chExt cx="0" cy="0"/>
        </a:xfrm>
      </p:grpSpPr>
      <p:sp>
        <p:nvSpPr>
          <p:cNvPr id="2" name="Slide Number Placeholder 6"/>
          <p:cNvSpPr txBox="1">
            <a:spLocks/>
          </p:cNvSpPr>
          <p:nvPr userDrawn="1"/>
        </p:nvSpPr>
        <p:spPr>
          <a:xfrm>
            <a:off x="6705600" y="6069013"/>
            <a:ext cx="2133600" cy="365125"/>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94754E99-A0E5-4899-94D8-C73D0E406896}" type="slidenum">
              <a:rPr lang="en-US" altLang="en-US" sz="1200" smtClean="0"/>
              <a:pPr algn="r" eaLnBrk="1" hangingPunct="1">
                <a:defRPr/>
              </a:pPr>
              <a:t>‹#›</a:t>
            </a:fld>
            <a:endParaRPr lang="en-US" altLang="en-US" sz="1200"/>
          </a:p>
        </p:txBody>
      </p:sp>
      <p:sp>
        <p:nvSpPr>
          <p:cNvPr id="3"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187549213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userDrawn="1">
  <p:cSld name="Title Only">
    <p:spTree>
      <p:nvGrpSpPr>
        <p:cNvPr id="1" name=""/>
        <p:cNvGrpSpPr/>
        <p:nvPr/>
      </p:nvGrpSpPr>
      <p:grpSpPr>
        <a:xfrm>
          <a:off x="0" y="0"/>
          <a:ext cx="0" cy="0"/>
          <a:chOff x="0" y="0"/>
          <a:chExt cx="0" cy="0"/>
        </a:xfrm>
      </p:grpSpPr>
      <p:cxnSp>
        <p:nvCxnSpPr>
          <p:cNvPr id="3" name="Straight Connector 2"/>
          <p:cNvCxnSpPr/>
          <p:nvPr userDrawn="1"/>
        </p:nvCxnSpPr>
        <p:spPr>
          <a:xfrm>
            <a:off x="247650" y="641350"/>
            <a:ext cx="8648700" cy="0"/>
          </a:xfrm>
          <a:prstGeom prst="line">
            <a:avLst/>
          </a:prstGeom>
          <a:ln w="15875">
            <a:solidFill>
              <a:schemeClr val="tx2"/>
            </a:solidFill>
          </a:ln>
          <a:effectLst/>
        </p:spPr>
        <p:style>
          <a:lnRef idx="2">
            <a:schemeClr val="accent1"/>
          </a:lnRef>
          <a:fillRef idx="0">
            <a:schemeClr val="accent1"/>
          </a:fillRef>
          <a:effectRef idx="1">
            <a:schemeClr val="accent1"/>
          </a:effectRef>
          <a:fontRef idx="minor">
            <a:schemeClr val="tx1"/>
          </a:fontRef>
        </p:style>
      </p:cxnSp>
      <p:sp>
        <p:nvSpPr>
          <p:cNvPr id="4" name="Slide Number Placeholder 6"/>
          <p:cNvSpPr txBox="1">
            <a:spLocks/>
          </p:cNvSpPr>
          <p:nvPr userDrawn="1"/>
        </p:nvSpPr>
        <p:spPr>
          <a:xfrm>
            <a:off x="6705600" y="6202363"/>
            <a:ext cx="2133600" cy="182562"/>
          </a:xfrm>
          <a:prstGeom prst="rect">
            <a:avLst/>
          </a:prstGeom>
        </p:spPr>
        <p:txBody>
          <a:bodyPr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algn="r" eaLnBrk="1" hangingPunct="1">
              <a:defRPr/>
            </a:pPr>
            <a:fld id="{F7754F16-BD6A-4448-A728-D47AE01157D9}" type="slidenum">
              <a:rPr lang="en-US" altLang="en-US" sz="1200" smtClean="0"/>
              <a:pPr algn="r" eaLnBrk="1" hangingPunct="1">
                <a:defRPr/>
              </a:pPr>
              <a:t>‹#›</a:t>
            </a:fld>
            <a:endParaRPr lang="en-US" altLang="en-US" sz="1200"/>
          </a:p>
        </p:txBody>
      </p:sp>
      <p:sp>
        <p:nvSpPr>
          <p:cNvPr id="11" name="Title Placeholder 1"/>
          <p:cNvSpPr>
            <a:spLocks noGrp="1"/>
          </p:cNvSpPr>
          <p:nvPr>
            <p:ph type="title"/>
          </p:nvPr>
        </p:nvSpPr>
        <p:spPr>
          <a:xfrm>
            <a:off x="379663" y="179143"/>
            <a:ext cx="8458200" cy="461665"/>
          </a:xfrm>
          <a:prstGeom prst="rect">
            <a:avLst/>
          </a:prstGeom>
        </p:spPr>
        <p:txBody>
          <a:bodyPr vert="horz" lIns="91440" tIns="45720" rIns="91440" bIns="45720" rtlCol="0" anchor="ctr">
            <a:noAutofit/>
          </a:bodyPr>
          <a:lstStyle>
            <a:lvl1pPr algn="l">
              <a:defRPr sz="2400" b="1"/>
            </a:lvl1pPr>
          </a:lstStyle>
          <a:p>
            <a:r>
              <a:rPr lang="en-US" dirty="0"/>
              <a:t>Click to edit Master title style</a:t>
            </a:r>
          </a:p>
        </p:txBody>
      </p:sp>
      <p:sp>
        <p:nvSpPr>
          <p:cNvPr id="5" name="Footer Placeholder 4"/>
          <p:cNvSpPr>
            <a:spLocks noGrp="1"/>
          </p:cNvSpPr>
          <p:nvPr>
            <p:ph type="ftr" sz="quarter" idx="10"/>
          </p:nvPr>
        </p:nvSpPr>
        <p:spPr>
          <a:xfrm>
            <a:off x="3124200" y="6194425"/>
            <a:ext cx="2895600" cy="200025"/>
          </a:xfrm>
        </p:spPr>
        <p:txBody>
          <a:bodyPr/>
          <a:lstStyle>
            <a:lvl1pPr algn="ctr">
              <a:defRPr sz="1200">
                <a:solidFill>
                  <a:schemeClr val="tx1">
                    <a:tint val="75000"/>
                  </a:schemeClr>
                </a:solidFill>
              </a:defRPr>
            </a:lvl1pPr>
          </a:lstStyle>
          <a:p>
            <a:pPr>
              <a:defRPr/>
            </a:pPr>
            <a:r>
              <a:rPr lang="en-US"/>
              <a:t>Hello I'm a slide</a:t>
            </a:r>
            <a:endParaRPr lang="en-US" dirty="0"/>
          </a:p>
        </p:txBody>
      </p:sp>
    </p:spTree>
    <p:extLst>
      <p:ext uri="{BB962C8B-B14F-4D97-AF65-F5344CB8AC3E}">
        <p14:creationId xmlns:p14="http://schemas.microsoft.com/office/powerpoint/2010/main" val="41143929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dirty="0"/>
              <a:t>Click to edit Master title style</a:t>
            </a:r>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7"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Tree>
    <p:extLst>
      <p:ext uri="{BB962C8B-B14F-4D97-AF65-F5344CB8AC3E}">
        <p14:creationId xmlns:p14="http://schemas.microsoft.com/office/powerpoint/2010/main" val="408069542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1143000"/>
          </a:xfrm>
          <a:prstGeom prst="rect">
            <a:avLst/>
          </a:prstGeom>
        </p:spPr>
        <p:txBody>
          <a:bodyPr/>
          <a:lstStyle>
            <a:lvl1pPr algn="l">
              <a:defRPr sz="2800" b="1">
                <a:solidFill>
                  <a:schemeClr val="accent1"/>
                </a:solidFill>
              </a:defRPr>
            </a:lvl1pPr>
          </a:lstStyle>
          <a:p>
            <a:r>
              <a:rPr lang="en-US" dirty="0"/>
              <a:t>Click to edit Master title style</a:t>
            </a:r>
          </a:p>
        </p:txBody>
      </p:sp>
      <p:sp>
        <p:nvSpPr>
          <p:cNvPr id="3" name="Content Placeholder 2"/>
          <p:cNvSpPr>
            <a:spLocks noGrp="1"/>
          </p:cNvSpPr>
          <p:nvPr>
            <p:ph idx="1"/>
          </p:nvPr>
        </p:nvSpPr>
        <p:spPr>
          <a:xfrm>
            <a:off x="304800" y="1600201"/>
            <a:ext cx="8534400" cy="4319832"/>
          </a:xfrm>
          <a:prstGeom prst="rect">
            <a:avLst/>
          </a:prstGeo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sp>
        <p:nvSpPr>
          <p:cNvPr id="10" name="Footer Placeholder 4"/>
          <p:cNvSpPr txBox="1">
            <a:spLocks/>
          </p:cNvSpPr>
          <p:nvPr userDrawn="1"/>
        </p:nvSpPr>
        <p:spPr>
          <a:xfrm>
            <a:off x="7391400" y="6553200"/>
            <a:ext cx="1219200" cy="220663"/>
          </a:xfrm>
          <a:prstGeom prst="rect">
            <a:avLst/>
          </a:prstGeom>
        </p:spPr>
        <p:txBody>
          <a:bodyPr/>
          <a:lstStyle>
            <a:defPPr>
              <a:defRPr lang="en-US"/>
            </a:defPPr>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sz="1000" dirty="0"/>
              <a:t>March 2022</a:t>
            </a:r>
          </a:p>
        </p:txBody>
      </p:sp>
    </p:spTree>
    <p:extLst>
      <p:ext uri="{BB962C8B-B14F-4D97-AF65-F5344CB8AC3E}">
        <p14:creationId xmlns:p14="http://schemas.microsoft.com/office/powerpoint/2010/main" val="383488563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37556149"/>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image" Target="../media/image1.png"/><Relationship Id="rId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6.xml"/><Relationship Id="rId2" Type="http://schemas.openxmlformats.org/officeDocument/2006/relationships/slideLayout" Target="../slideLayouts/slideLayout5.xml"/><Relationship Id="rId1" Type="http://schemas.openxmlformats.org/officeDocument/2006/relationships/slideLayout" Target="../slideLayouts/slideLayout4.xml"/><Relationship Id="rId5" Type="http://schemas.openxmlformats.org/officeDocument/2006/relationships/image" Target="../media/image2.png"/><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9" name="Rectangle 8"/>
          <p:cNvSpPr/>
          <p:nvPr userDrawn="1"/>
        </p:nvSpPr>
        <p:spPr>
          <a:xfrm>
            <a:off x="0" y="-168275"/>
            <a:ext cx="9144000" cy="7216775"/>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anchor="ctr"/>
          <a:lstStyle/>
          <a:p>
            <a:pPr algn="ctr" eaLnBrk="1" fontAlgn="auto" hangingPunct="1">
              <a:spcBef>
                <a:spcPts val="0"/>
              </a:spcBef>
              <a:spcAft>
                <a:spcPts val="0"/>
              </a:spcAft>
              <a:defRPr/>
            </a:pPr>
            <a:endParaRPr lang="en-US" dirty="0"/>
          </a:p>
        </p:txBody>
      </p:sp>
      <p:pic>
        <p:nvPicPr>
          <p:cNvPr id="12" name="Picture 11"/>
          <p:cNvPicPr>
            <a:picLocks/>
          </p:cNvPicPr>
          <p:nvPr userDrawn="1"/>
        </p:nvPicPr>
        <p:blipFill rotWithShape="1">
          <a:blip r:embed="rId5"/>
          <a:srcRect t="-1" b="46868"/>
          <a:stretch/>
        </p:blipFill>
        <p:spPr>
          <a:xfrm>
            <a:off x="214884" y="0"/>
            <a:ext cx="8714232" cy="6858000"/>
          </a:xfrm>
          <a:prstGeom prst="rect">
            <a:avLst/>
          </a:prstGeom>
          <a:effectLst>
            <a:reflection stA="58000" endPos="1000" dir="5400000" sy="-100000" algn="bl" rotWithShape="0"/>
          </a:effectLst>
        </p:spPr>
      </p:pic>
      <p:sp>
        <p:nvSpPr>
          <p:cNvPr id="4" name="Date Placeholder 3"/>
          <p:cNvSpPr>
            <a:spLocks noGrp="1"/>
          </p:cNvSpPr>
          <p:nvPr>
            <p:ph type="dt" sz="half" idx="2"/>
          </p:nvPr>
        </p:nvSpPr>
        <p:spPr>
          <a:xfrm>
            <a:off x="457200" y="5975350"/>
            <a:ext cx="21336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5" name="Footer Placeholder 4"/>
          <p:cNvSpPr>
            <a:spLocks noGrp="1"/>
          </p:cNvSpPr>
          <p:nvPr>
            <p:ph type="ftr" sz="quarter" idx="3"/>
          </p:nvPr>
        </p:nvSpPr>
        <p:spPr>
          <a:xfrm>
            <a:off x="3124200" y="5975350"/>
            <a:ext cx="28956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cs typeface="+mn-cs"/>
              </a:defRPr>
            </a:lvl1pPr>
          </a:lstStyle>
          <a:p>
            <a:pPr>
              <a:defRPr/>
            </a:pPr>
            <a:r>
              <a:rPr lang="en-US"/>
              <a:t>Hello I'm a slide</a:t>
            </a:r>
            <a:endParaRPr lang="en-US" dirty="0"/>
          </a:p>
        </p:txBody>
      </p:sp>
      <p:sp>
        <p:nvSpPr>
          <p:cNvPr id="6" name="Slide Number Placeholder 5"/>
          <p:cNvSpPr>
            <a:spLocks noGrp="1"/>
          </p:cNvSpPr>
          <p:nvPr>
            <p:ph type="sldNum" sz="quarter" idx="4"/>
          </p:nvPr>
        </p:nvSpPr>
        <p:spPr>
          <a:xfrm>
            <a:off x="6553200" y="5975350"/>
            <a:ext cx="21336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defRPr>
            </a:lvl1pPr>
          </a:lstStyle>
          <a:p>
            <a:pPr>
              <a:defRPr/>
            </a:pPr>
            <a:fld id="{B58EF099-2B0E-49FB-A308-8F2246FAE503}"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94274" r:id="rId1"/>
    <p:sldLayoutId id="2147494275" r:id="rId2"/>
    <p:sldLayoutId id="2147494276" r:id="rId3"/>
  </p:sldLayoutIdLst>
  <p:hf sldNum="0" hdr="0" ftr="0" dt="0"/>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Arial" charset="0"/>
        </a:defRPr>
      </a:lvl2pPr>
      <a:lvl3pPr algn="ctr" defTabSz="457200" rtl="0" eaLnBrk="0" fontAlgn="base" hangingPunct="0">
        <a:spcBef>
          <a:spcPct val="0"/>
        </a:spcBef>
        <a:spcAft>
          <a:spcPct val="0"/>
        </a:spcAft>
        <a:defRPr sz="4400">
          <a:solidFill>
            <a:schemeClr val="tx1"/>
          </a:solidFill>
          <a:latin typeface="Arial" charset="0"/>
        </a:defRPr>
      </a:lvl3pPr>
      <a:lvl4pPr algn="ctr" defTabSz="457200" rtl="0" eaLnBrk="0" fontAlgn="base" hangingPunct="0">
        <a:spcBef>
          <a:spcPct val="0"/>
        </a:spcBef>
        <a:spcAft>
          <a:spcPct val="0"/>
        </a:spcAft>
        <a:defRPr sz="4400">
          <a:solidFill>
            <a:schemeClr val="tx1"/>
          </a:solidFill>
          <a:latin typeface="Arial" charset="0"/>
        </a:defRPr>
      </a:lvl4pPr>
      <a:lvl5pPr algn="ctr" defTabSz="457200" rtl="0" eaLnBrk="0" fontAlgn="base" hangingPunct="0">
        <a:spcBef>
          <a:spcPct val="0"/>
        </a:spcBef>
        <a:spcAft>
          <a:spcPct val="0"/>
        </a:spcAft>
        <a:defRPr sz="4400">
          <a:solidFill>
            <a:schemeClr val="tx1"/>
          </a:solidFill>
          <a:latin typeface="Arial" charset="0"/>
        </a:defRPr>
      </a:lvl5pPr>
      <a:lvl6pPr marL="457200" algn="ctr" defTabSz="457200" rtl="0" fontAlgn="base">
        <a:spcBef>
          <a:spcPct val="0"/>
        </a:spcBef>
        <a:spcAft>
          <a:spcPct val="0"/>
        </a:spcAft>
        <a:defRPr sz="4400">
          <a:solidFill>
            <a:schemeClr val="tx1"/>
          </a:solidFill>
          <a:latin typeface="Arial" charset="0"/>
        </a:defRPr>
      </a:lvl6pPr>
      <a:lvl7pPr marL="914400" algn="ctr" defTabSz="457200" rtl="0" fontAlgn="base">
        <a:spcBef>
          <a:spcPct val="0"/>
        </a:spcBef>
        <a:spcAft>
          <a:spcPct val="0"/>
        </a:spcAft>
        <a:defRPr sz="4400">
          <a:solidFill>
            <a:schemeClr val="tx1"/>
          </a:solidFill>
          <a:latin typeface="Arial" charset="0"/>
        </a:defRPr>
      </a:lvl7pPr>
      <a:lvl8pPr marL="1371600" algn="ctr" defTabSz="457200" rtl="0" fontAlgn="base">
        <a:spcBef>
          <a:spcPct val="0"/>
        </a:spcBef>
        <a:spcAft>
          <a:spcPct val="0"/>
        </a:spcAft>
        <a:defRPr sz="4400">
          <a:solidFill>
            <a:schemeClr val="tx1"/>
          </a:solidFill>
          <a:latin typeface="Arial" charset="0"/>
        </a:defRPr>
      </a:lvl8pPr>
      <a:lvl9pPr marL="1828800" algn="ctr" defTabSz="457200" rtl="0" fontAlgn="base">
        <a:spcBef>
          <a:spcPct val="0"/>
        </a:spcBef>
        <a:spcAft>
          <a:spcPct val="0"/>
        </a:spcAft>
        <a:defRPr sz="4400">
          <a:solidFill>
            <a:schemeClr val="tx1"/>
          </a:solidFill>
          <a:latin typeface="Arial" charset="0"/>
        </a:defRPr>
      </a:lvl9pPr>
    </p:titleStyle>
    <p:bodyStyle>
      <a:lvl1pPr marL="342900" indent="-342900" algn="l" defTabSz="457200"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6" name="Slide Number Placeholder 5"/>
          <p:cNvSpPr>
            <a:spLocks noGrp="1"/>
          </p:cNvSpPr>
          <p:nvPr>
            <p:ph type="sldNum" sz="quarter" idx="4"/>
          </p:nvPr>
        </p:nvSpPr>
        <p:spPr>
          <a:xfrm>
            <a:off x="8610600" y="6561138"/>
            <a:ext cx="457200" cy="212725"/>
          </a:xfrm>
          <a:prstGeom prst="rect">
            <a:avLst/>
          </a:prstGeom>
        </p:spPr>
        <p:txBody>
          <a:bodyPr vert="horz" lIns="91440" tIns="45720" rIns="91440" bIns="45720" rtlCol="0" anchor="ctr"/>
          <a:lstStyle>
            <a:lvl1pPr algn="ctr">
              <a:defRPr sz="1200">
                <a:solidFill>
                  <a:schemeClr val="tx1">
                    <a:tint val="75000"/>
                  </a:schemeClr>
                </a:solidFill>
              </a:defRPr>
            </a:lvl1pPr>
          </a:lstStyle>
          <a:p>
            <a:fld id="{1D93BD3E-1E9A-4970-A6F7-E7AC52762E0C}" type="slidenum">
              <a:rPr lang="en-US" smtClean="0"/>
              <a:pPr/>
              <a:t>‹#›</a:t>
            </a:fld>
            <a:endParaRPr lang="en-US"/>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0"/>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5"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5" y="6553200"/>
            <a:ext cx="707325" cy="253916"/>
          </a:xfrm>
          <a:prstGeom prst="rect">
            <a:avLst/>
          </a:prstGeom>
          <a:noFill/>
        </p:spPr>
        <p:txBody>
          <a:bodyPr wrap="square" rtlCol="0">
            <a:spAutoFit/>
          </a:bodyPr>
          <a:lstStyle/>
          <a:p>
            <a:pPr algn="l"/>
            <a:r>
              <a:rPr lang="en-US" sz="1000" b="1" baseline="0" dirty="0">
                <a:solidFill>
                  <a:schemeClr val="tx2"/>
                </a:solidFill>
              </a:rPr>
              <a:t>PUBLIC</a:t>
            </a:r>
            <a:endParaRPr lang="en-US" sz="1000" b="1" dirty="0">
              <a:solidFill>
                <a:schemeClr val="tx2"/>
              </a:solidFill>
            </a:endParaRPr>
          </a:p>
        </p:txBody>
      </p:sp>
    </p:spTree>
    <p:extLst>
      <p:ext uri="{BB962C8B-B14F-4D97-AF65-F5344CB8AC3E}">
        <p14:creationId xmlns:p14="http://schemas.microsoft.com/office/powerpoint/2010/main" val="2110293372"/>
      </p:ext>
    </p:extLst>
  </p:cSld>
  <p:clrMap bg1="lt1" tx1="dk1" bg2="lt2" tx2="dk2" accent1="accent1" accent2="accent2" accent3="accent3" accent4="accent4" accent5="accent5" accent6="accent6" hlink="hlink" folHlink="folHlink"/>
  <p:sldLayoutIdLst>
    <p:sldLayoutId id="2147494278" r:id="rId1"/>
    <p:sldLayoutId id="2147494279" r:id="rId2"/>
    <p:sldLayoutId id="2147494280" r:id="rId3"/>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13"/>
          <p:cNvGrpSpPr>
            <a:grpSpLocks/>
          </p:cNvGrpSpPr>
          <p:nvPr/>
        </p:nvGrpSpPr>
        <p:grpSpPr bwMode="auto">
          <a:xfrm>
            <a:off x="787400" y="2805113"/>
            <a:ext cx="7543800" cy="2863850"/>
            <a:chOff x="787400" y="1852613"/>
            <a:chExt cx="7543800" cy="2863316"/>
          </a:xfrm>
        </p:grpSpPr>
        <p:sp>
          <p:nvSpPr>
            <p:cNvPr id="7171" name="TextBox 9"/>
            <p:cNvSpPr txBox="1">
              <a:spLocks noChangeArrowheads="1"/>
            </p:cNvSpPr>
            <p:nvPr/>
          </p:nvSpPr>
          <p:spPr bwMode="auto">
            <a:xfrm>
              <a:off x="787400" y="2130425"/>
              <a:ext cx="7543800" cy="25855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r>
                <a:rPr lang="en-US" altLang="en-US" sz="3200" b="1" dirty="0"/>
                <a:t>Item 6: PRS Report </a:t>
              </a:r>
            </a:p>
            <a:p>
              <a:pPr eaLnBrk="1" hangingPunct="1"/>
              <a:endParaRPr lang="en-US" altLang="en-US" b="1" dirty="0"/>
            </a:p>
            <a:p>
              <a:pPr eaLnBrk="1" hangingPunct="1"/>
              <a:r>
                <a:rPr lang="en-US" altLang="en-US" sz="2000" dirty="0"/>
                <a:t>Martha Henson</a:t>
              </a:r>
            </a:p>
            <a:p>
              <a:pPr eaLnBrk="1" hangingPunct="1"/>
              <a:r>
                <a:rPr lang="en-US" altLang="en-US" sz="2000" dirty="0"/>
                <a:t>PRS Chair</a:t>
              </a:r>
            </a:p>
            <a:p>
              <a:pPr eaLnBrk="1" hangingPunct="1"/>
              <a:r>
                <a:rPr lang="en-US" altLang="en-US" dirty="0"/>
                <a:t> </a:t>
              </a:r>
            </a:p>
            <a:p>
              <a:pPr eaLnBrk="1" hangingPunct="1"/>
              <a:r>
                <a:rPr lang="en-US" altLang="en-US" dirty="0"/>
                <a:t>Technical Advisory Committee (TAC) Meeting</a:t>
              </a:r>
            </a:p>
            <a:p>
              <a:pPr eaLnBrk="1" hangingPunct="1"/>
              <a:r>
                <a:rPr lang="en-US" altLang="en-US" dirty="0"/>
                <a:t>ERCOT Public</a:t>
              </a:r>
            </a:p>
            <a:p>
              <a:pPr eaLnBrk="1" hangingPunct="1"/>
              <a:r>
                <a:rPr lang="en-US" altLang="en-US" dirty="0"/>
                <a:t>March 30, 2022</a:t>
              </a:r>
            </a:p>
          </p:txBody>
        </p:sp>
        <p:cxnSp>
          <p:nvCxnSpPr>
            <p:cNvPr id="13" name="Straight Connector 12"/>
            <p:cNvCxnSpPr/>
            <p:nvPr/>
          </p:nvCxnSpPr>
          <p:spPr>
            <a:xfrm flipV="1">
              <a:off x="787400" y="1852613"/>
              <a:ext cx="6286500" cy="12698"/>
            </a:xfrm>
            <a:prstGeom prst="line">
              <a:avLst/>
            </a:prstGeom>
            <a:ln>
              <a:solidFill>
                <a:srgbClr val="00385E"/>
              </a:solidFill>
            </a:ln>
            <a:effectLst/>
          </p:spPr>
          <p:style>
            <a:lnRef idx="2">
              <a:schemeClr val="accent1"/>
            </a:lnRef>
            <a:fillRef idx="0">
              <a:schemeClr val="accent1"/>
            </a:fillRef>
            <a:effectRef idx="1">
              <a:schemeClr val="accent1"/>
            </a:effectRef>
            <a:fontRef idx="minor">
              <a:schemeClr val="tx1"/>
            </a:fontRef>
          </p:style>
        </p:cxnSp>
      </p:gr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SCR818, Changes to Incorporate GIC Modeling Data into Existing Modeling Applications [CenterPoint]</a:t>
            </a:r>
            <a:endParaRPr lang="en-US" sz="1800" dirty="0"/>
          </a:p>
        </p:txBody>
      </p:sp>
      <p:sp>
        <p:nvSpPr>
          <p:cNvPr id="14339" name="Rectangle 2"/>
          <p:cNvSpPr>
            <a:spLocks noChangeArrowheads="1"/>
          </p:cNvSpPr>
          <p:nvPr/>
        </p:nvSpPr>
        <p:spPr bwMode="auto">
          <a:xfrm>
            <a:off x="190500" y="774492"/>
            <a:ext cx="8612307" cy="57554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600" b="1" dirty="0">
                <a:effectLst/>
                <a:latin typeface="+mn-lt"/>
                <a:ea typeface="Times New Roman" panose="02020603050405020304" pitchFamily="18" charset="0"/>
              </a:rPr>
              <a:t>Proposed Effective Date:  </a:t>
            </a:r>
            <a:r>
              <a:rPr lang="en-US" sz="1600" dirty="0">
                <a:effectLst/>
                <a:latin typeface="+mn-lt"/>
                <a:ea typeface="Times New Roman" panose="02020603050405020304" pitchFamily="18" charset="0"/>
              </a:rPr>
              <a:t>Upon system implementation – Priority 2023; Rank 3710</a:t>
            </a:r>
          </a:p>
          <a:p>
            <a:pPr marL="228600" marR="0" algn="just">
              <a:spcBef>
                <a:spcPts val="0"/>
              </a:spcBef>
              <a:spcAft>
                <a:spcPts val="0"/>
              </a:spcAft>
            </a:pPr>
            <a:r>
              <a:rPr lang="en-US" sz="1600" b="1" dirty="0">
                <a:effectLst/>
                <a:latin typeface="+mn-lt"/>
                <a:ea typeface="Times New Roman" panose="02020603050405020304" pitchFamily="18" charset="0"/>
              </a:rPr>
              <a:t>ERCOT Impact Analysis:  </a:t>
            </a:r>
            <a:r>
              <a:rPr lang="en-US" sz="1600" dirty="0">
                <a:effectLst/>
                <a:latin typeface="+mn-lt"/>
                <a:ea typeface="Times New Roman" panose="02020603050405020304" pitchFamily="18" charset="0"/>
              </a:rPr>
              <a:t>Between $300K and $500k; elimination of the current manual process will result in a savings of approximately 0.3 Full-Time Employees (FTEs) per year; impacts to </a:t>
            </a:r>
            <a:r>
              <a:rPr lang="x-none" sz="1600" dirty="0">
                <a:effectLst/>
                <a:latin typeface="+mn-lt"/>
                <a:ea typeface="Times New Roman" panose="02020603050405020304" pitchFamily="18" charset="0"/>
              </a:rPr>
              <a:t>Grid Modeling Systems</a:t>
            </a:r>
            <a:r>
              <a:rPr lang="en-US" sz="1600" dirty="0">
                <a:effectLst/>
                <a:latin typeface="+mn-lt"/>
                <a:ea typeface="Times New Roman" panose="02020603050405020304" pitchFamily="18" charset="0"/>
              </a:rPr>
              <a:t>; no impacts to E</a:t>
            </a:r>
            <a:r>
              <a:rPr lang="x-none" sz="1600" dirty="0">
                <a:effectLst/>
                <a:latin typeface="+mn-lt"/>
                <a:ea typeface="Times New Roman" panose="02020603050405020304" pitchFamily="18" charset="0"/>
              </a:rPr>
              <a:t>RCOT business processes</a:t>
            </a:r>
            <a:r>
              <a:rPr lang="en-US" sz="1600" dirty="0">
                <a:effectLst/>
                <a:latin typeface="+mn-lt"/>
                <a:ea typeface="Times New Roman" panose="02020603050405020304" pitchFamily="18" charset="0"/>
              </a:rPr>
              <a:t>; no impacts to ERCOT grid operations.</a:t>
            </a:r>
          </a:p>
          <a:p>
            <a:pPr marL="228600" marR="0">
              <a:spcBef>
                <a:spcPts val="0"/>
              </a:spcBef>
              <a:spcAft>
                <a:spcPts val="0"/>
              </a:spcAft>
            </a:pPr>
            <a:r>
              <a:rPr lang="en-US" sz="1600" b="1" dirty="0">
                <a:effectLst/>
                <a:latin typeface="+mn-lt"/>
                <a:ea typeface="Times New Roman" panose="02020603050405020304" pitchFamily="18" charset="0"/>
              </a:rPr>
              <a:t>Revision Description:  </a:t>
            </a:r>
            <a:r>
              <a:rPr lang="en-US" sz="1600" dirty="0">
                <a:effectLst/>
                <a:latin typeface="+mn-lt"/>
                <a:ea typeface="Times New Roman" panose="02020603050405020304" pitchFamily="18" charset="0"/>
              </a:rPr>
              <a:t>This SCR modifies the ERCOT Network Model Management System (NMMS) and Topology Processor to incorporate Geomagnetically-Induced Currents (GIC) modeling data for maintaining GIC System models for the Electric Reliability Council of Texas, Inc. (ERCOT) planning area for compliance with North American Electric Reliability Corporation (NERC) Reliability Standard, TPL-007-4, Transmission System Planned Performance for Geomagnetic Disturbance Events.  The NMMS and Topology Processor should allow applicable Entities to provide the necessary data for the GIC System Model, per Planning Guide Section 6.11, Process for Developing Geomagnetically-Induced Current (GIC) System Models, and in accordance with ERCOT’s GIC System Model Procedure Manual.  Additional changes are requested to include automated email notifications of the need for the GIC modeling data submittals and updates.</a:t>
            </a:r>
          </a:p>
          <a:p>
            <a:pPr marL="228600" marR="0">
              <a:spcBef>
                <a:spcPts val="0"/>
              </a:spcBef>
              <a:spcAft>
                <a:spcPts val="0"/>
              </a:spcAft>
            </a:pPr>
            <a:r>
              <a:rPr lang="en-US" sz="1600" b="1" dirty="0">
                <a:effectLst/>
                <a:latin typeface="+mn-lt"/>
                <a:ea typeface="Times New Roman" panose="02020603050405020304" pitchFamily="18" charset="0"/>
              </a:rPr>
              <a:t>PRS Decision:</a:t>
            </a:r>
            <a:r>
              <a:rPr lang="en-US" sz="1600" dirty="0">
                <a:effectLst/>
                <a:latin typeface="+mn-lt"/>
                <a:ea typeface="Times New Roman" panose="02020603050405020304" pitchFamily="18" charset="0"/>
              </a:rPr>
              <a:t>  On 12/14/21, PRS unanimously voted via roll call to recommend approval of SCR818 as submitted.  On 3/9/22, PRS voted via roll call to endorse and forward to TAC the 2/9/22 PRS Report and Revised Impact Analysis for SCR818 with a recommended priority of 2023 and rank of 3710.  There was one opposing vote from the Consumer (Residential) Market Segment, and one abstention from the Consumer (Dual Drive Technologies) Market Segment.</a:t>
            </a:r>
          </a:p>
        </p:txBody>
      </p:sp>
    </p:spTree>
    <p:extLst>
      <p:ext uri="{BB962C8B-B14F-4D97-AF65-F5344CB8AC3E}">
        <p14:creationId xmlns:p14="http://schemas.microsoft.com/office/powerpoint/2010/main" val="354497758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686800" cy="527613"/>
          </a:xfrm>
        </p:spPr>
        <p:txBody>
          <a:bodyPr/>
          <a:lstStyle/>
          <a:p>
            <a:r>
              <a:rPr lang="en-US" sz="2200" b="1" dirty="0">
                <a:solidFill>
                  <a:schemeClr val="accent1"/>
                </a:solidFill>
              </a:rPr>
              <a:t>2022 Release Targets – Board Approved NPRRs / SCRs / </a:t>
            </a:r>
            <a:r>
              <a:rPr lang="en-US" sz="2200" b="1" dirty="0" err="1">
                <a:solidFill>
                  <a:schemeClr val="accent1"/>
                </a:solidFill>
              </a:rPr>
              <a:t>xGRRs</a:t>
            </a:r>
            <a:r>
              <a:rPr lang="en-US" sz="2200" b="1" dirty="0">
                <a:solidFill>
                  <a:schemeClr val="accent1"/>
                </a:solidFill>
              </a:rPr>
              <a:t> </a:t>
            </a:r>
          </a:p>
        </p:txBody>
      </p:sp>
      <p:sp>
        <p:nvSpPr>
          <p:cNvPr id="6" name="Slide Number Placeholder 5"/>
          <p:cNvSpPr>
            <a:spLocks noGrp="1"/>
          </p:cNvSpPr>
          <p:nvPr>
            <p:ph type="sldNum" sz="quarter" idx="4"/>
          </p:nvPr>
        </p:nvSpPr>
        <p:spPr>
          <a:xfrm>
            <a:off x="8763000" y="6561138"/>
            <a:ext cx="228600" cy="2127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1D93BD3E-1E9A-4970-A6F7-E7AC52762E0C}" type="slidenum">
              <a:rPr kumimoji="0" lang="en-US" sz="1200" b="0" i="0" u="none" strike="noStrike" kern="1200" cap="none" spc="0" normalizeH="0" baseline="0" noProof="0" smtClean="0">
                <a:ln>
                  <a:noFill/>
                </a:ln>
                <a:solidFill>
                  <a:prstClr val="black">
                    <a:tint val="75000"/>
                  </a:prstClr>
                </a:solidFill>
                <a:effectLst/>
                <a:uLnTx/>
                <a:uFillTx/>
                <a:latin typeface="Arial" panose="020B0604020202020204"/>
                <a:ea typeface="+mn-ea"/>
                <a:cs typeface="+mn-cs"/>
              </a:rPr>
              <a:pPr marL="0" marR="0" lvl="0" indent="0" algn="ctr" defTabSz="914400" rtl="0" eaLnBrk="1" fontAlgn="auto" latinLnBrk="0" hangingPunct="1">
                <a:lnSpc>
                  <a:spcPct val="100000"/>
                </a:lnSpc>
                <a:spcBef>
                  <a:spcPts val="0"/>
                </a:spcBef>
                <a:spcAft>
                  <a:spcPts val="0"/>
                </a:spcAft>
                <a:buClrTx/>
                <a:buSzTx/>
                <a:buFontTx/>
                <a:buNone/>
                <a:tabLst/>
                <a:defRPr/>
              </a:pPr>
              <a:t>11</a:t>
            </a:fld>
            <a:endParaRPr kumimoji="0" lang="en-US" sz="1200" b="0" i="0" u="none" strike="noStrike" kern="1200" cap="none" spc="0" normalizeH="0" baseline="0" noProof="0">
              <a:ln>
                <a:noFill/>
              </a:ln>
              <a:solidFill>
                <a:prstClr val="black">
                  <a:tint val="75000"/>
                </a:prstClr>
              </a:solidFill>
              <a:effectLst/>
              <a:uLnTx/>
              <a:uFillTx/>
              <a:latin typeface="Arial" panose="020B0604020202020204"/>
              <a:ea typeface="+mn-ea"/>
              <a:cs typeface="+mn-cs"/>
            </a:endParaRPr>
          </a:p>
        </p:txBody>
      </p:sp>
      <p:sp>
        <p:nvSpPr>
          <p:cNvPr id="29" name="TextBox 15"/>
          <p:cNvSpPr txBox="1">
            <a:spLocks noChangeArrowheads="1"/>
          </p:cNvSpPr>
          <p:nvPr/>
        </p:nvSpPr>
        <p:spPr bwMode="auto">
          <a:xfrm>
            <a:off x="160280" y="5590890"/>
            <a:ext cx="3174414" cy="4001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000" b="0" i="0" u="none" strike="noStrike" kern="0" cap="none" spc="0" normalizeH="0" baseline="0" noProof="0" dirty="0">
                <a:ln>
                  <a:noFill/>
                </a:ln>
                <a:solidFill>
                  <a:srgbClr val="000000"/>
                </a:solidFill>
                <a:effectLst/>
                <a:uLnTx/>
                <a:uFillTx/>
                <a:latin typeface="Arial" charset="0"/>
                <a:ea typeface="+mn-ea"/>
                <a:cs typeface="+mn-cs"/>
              </a:rPr>
              <a:t>Go-live dates can differ from Protocol effective dates – Please refer to market notices for more details</a:t>
            </a:r>
          </a:p>
        </p:txBody>
      </p:sp>
      <p:sp>
        <p:nvSpPr>
          <p:cNvPr id="30" name="TextBox 22"/>
          <p:cNvSpPr txBox="1">
            <a:spLocks noChangeArrowheads="1"/>
          </p:cNvSpPr>
          <p:nvPr/>
        </p:nvSpPr>
        <p:spPr bwMode="auto">
          <a:xfrm>
            <a:off x="160279" y="6002529"/>
            <a:ext cx="3174415" cy="26161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t" anchorCtr="1">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1100" b="1" i="0" u="none" strike="noStrike" kern="0" cap="none" spc="0" normalizeH="0" baseline="0" noProof="0">
                <a:ln>
                  <a:noFill/>
                </a:ln>
                <a:solidFill>
                  <a:srgbClr val="000000"/>
                </a:solidFill>
                <a:effectLst/>
                <a:uLnTx/>
                <a:uFillTx/>
                <a:latin typeface="Arial" charset="0"/>
                <a:ea typeface="+mn-ea"/>
                <a:cs typeface="+mn-cs"/>
              </a:rPr>
              <a:t>Release targets are subject to change</a:t>
            </a:r>
          </a:p>
        </p:txBody>
      </p:sp>
      <p:sp>
        <p:nvSpPr>
          <p:cNvPr id="32" name="TextBox 23"/>
          <p:cNvSpPr txBox="1">
            <a:spLocks noChangeArrowheads="1"/>
          </p:cNvSpPr>
          <p:nvPr/>
        </p:nvSpPr>
        <p:spPr bwMode="auto">
          <a:xfrm>
            <a:off x="3443195" y="5595729"/>
            <a:ext cx="1647290" cy="75405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APPENDIX</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FF0000"/>
                </a:solidFill>
                <a:effectLst/>
                <a:uLnTx/>
                <a:uFillTx/>
                <a:latin typeface="Arial" charset="0"/>
                <a:ea typeface="+mn-ea"/>
                <a:cs typeface="+mn-cs"/>
              </a:rPr>
              <a:t>Red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New additions and target release changes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sngStrike" kern="0" cap="none" spc="0" normalizeH="0" baseline="0" noProof="0" dirty="0">
                <a:ln>
                  <a:noFill/>
                </a:ln>
                <a:solidFill>
                  <a:srgbClr val="000000"/>
                </a:solidFill>
                <a:effectLst/>
                <a:uLnTx/>
                <a:uFillTx/>
                <a:latin typeface="Arial" charset="0"/>
                <a:ea typeface="+mn-ea"/>
                <a:cs typeface="+mn-cs"/>
              </a:rPr>
              <a:t>Strike-Through Text</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Previous target release</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700" b="0" i="0" u="none" strike="noStrike" kern="0" cap="none" spc="0" normalizeH="0" baseline="0" noProof="0" dirty="0">
                <a:ln>
                  <a:noFill/>
                </a:ln>
                <a:solidFill>
                  <a:srgbClr val="000000"/>
                </a:solidFill>
                <a:effectLst/>
                <a:uLnTx/>
                <a:uFillTx/>
                <a:latin typeface="Arial" charset="0"/>
                <a:ea typeface="+mn-ea"/>
                <a:cs typeface="+mn-cs"/>
              </a:rPr>
              <a:t>(a), (b), etc.: M</a:t>
            </a:r>
            <a:r>
              <a:rPr kumimoji="0" lang="en-US" sz="700" b="0" i="0" u="none" strike="noStrike" kern="0" cap="none" spc="0" normalizeH="0" baseline="0" noProof="0" dirty="0" err="1">
                <a:ln>
                  <a:noFill/>
                </a:ln>
                <a:solidFill>
                  <a:srgbClr val="000000"/>
                </a:solidFill>
                <a:effectLst/>
                <a:uLnTx/>
                <a:uFillTx/>
                <a:latin typeface="Arial" charset="0"/>
                <a:ea typeface="+mn-ea"/>
                <a:cs typeface="+mn-cs"/>
              </a:rPr>
              <a:t>ultiple</a:t>
            </a:r>
            <a:r>
              <a:rPr kumimoji="0" lang="en-US" sz="700" b="0" i="0" u="none" strike="noStrike" kern="0" cap="none" spc="0" normalizeH="0" baseline="0" noProof="0" dirty="0">
                <a:ln>
                  <a:noFill/>
                </a:ln>
                <a:solidFill>
                  <a:srgbClr val="000000"/>
                </a:solidFill>
                <a:effectLst/>
                <a:uLnTx/>
                <a:uFillTx/>
                <a:latin typeface="Arial" charset="0"/>
                <a:ea typeface="+mn-ea"/>
                <a:cs typeface="+mn-cs"/>
              </a:rPr>
              <a:t> phase release</a:t>
            </a:r>
          </a:p>
        </p:txBody>
      </p:sp>
      <p:graphicFrame>
        <p:nvGraphicFramePr>
          <p:cNvPr id="33" name="Group 3"/>
          <p:cNvGraphicFramePr>
            <a:graphicFrameLocks/>
          </p:cNvGraphicFramePr>
          <p:nvPr/>
        </p:nvGraphicFramePr>
        <p:xfrm>
          <a:off x="160280" y="798446"/>
          <a:ext cx="8839200" cy="4335160"/>
        </p:xfrm>
        <a:graphic>
          <a:graphicData uri="http://schemas.openxmlformats.org/drawingml/2006/table">
            <a:tbl>
              <a:tblPr/>
              <a:tblGrid>
                <a:gridCol w="1439920">
                  <a:extLst>
                    <a:ext uri="{9D8B030D-6E8A-4147-A177-3AD203B41FA5}">
                      <a16:colId xmlns:a16="http://schemas.microsoft.com/office/drawing/2014/main" val="20000"/>
                    </a:ext>
                  </a:extLst>
                </a:gridCol>
                <a:gridCol w="1524000">
                  <a:extLst>
                    <a:ext uri="{9D8B030D-6E8A-4147-A177-3AD203B41FA5}">
                      <a16:colId xmlns:a16="http://schemas.microsoft.com/office/drawing/2014/main" val="20001"/>
                    </a:ext>
                  </a:extLst>
                </a:gridCol>
                <a:gridCol w="1447800">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gridCol w="1447800">
                  <a:extLst>
                    <a:ext uri="{9D8B030D-6E8A-4147-A177-3AD203B41FA5}">
                      <a16:colId xmlns:a16="http://schemas.microsoft.com/office/drawing/2014/main" val="20004"/>
                    </a:ext>
                  </a:extLst>
                </a:gridCol>
                <a:gridCol w="1531880">
                  <a:extLst>
                    <a:ext uri="{9D8B030D-6E8A-4147-A177-3AD203B41FA5}">
                      <a16:colId xmlns:a16="http://schemas.microsoft.com/office/drawing/2014/main" val="20005"/>
                    </a:ext>
                  </a:extLst>
                </a:gridCol>
              </a:tblGrid>
              <a:tr h="549544">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February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Various Dates</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rgbClr val="FF0000"/>
                          </a:solidFill>
                          <a:effectLst/>
                          <a:latin typeface="Arial" charset="0"/>
                        </a:rPr>
                        <a:t>April</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rgbClr val="FF0000"/>
                          </a:solidFill>
                          <a:effectLst/>
                          <a:latin typeface="Arial" charset="0"/>
                          <a:ea typeface="+mn-ea"/>
                          <a:cs typeface="+mn-cs"/>
                        </a:rPr>
                        <a:t>4/5 – 4/7</a:t>
                      </a:r>
                      <a:endParaRPr kumimoji="0" lang="en-US" sz="1200" b="0" i="1" u="none" strike="noStrike" cap="none" normalizeH="0" baseline="0" dirty="0">
                        <a:ln>
                          <a:noFill/>
                        </a:ln>
                        <a:solidFill>
                          <a:srgbClr val="FF0000"/>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May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5/24 – 5/26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July</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7/26 – 7/28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October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10/4 – 10/6</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cap="none" normalizeH="0" baseline="0" dirty="0">
                          <a:ln>
                            <a:noFill/>
                          </a:ln>
                          <a:solidFill>
                            <a:schemeClr val="tx1"/>
                          </a:solidFill>
                          <a:effectLst/>
                          <a:latin typeface="Arial" charset="0"/>
                        </a:rPr>
                        <a:t>December</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1" i="0" u="none" strike="noStrike" kern="1200" cap="none" normalizeH="0" baseline="0" dirty="0">
                          <a:ln>
                            <a:noFill/>
                          </a:ln>
                          <a:solidFill>
                            <a:schemeClr val="tx1"/>
                          </a:solidFill>
                          <a:effectLst/>
                          <a:latin typeface="Arial" charset="0"/>
                          <a:ea typeface="+mn-ea"/>
                          <a:cs typeface="+mn-cs"/>
                        </a:rPr>
                        <a:t>12/6 – 12/8</a:t>
                      </a:r>
                      <a:endParaRPr kumimoji="0" lang="en-US" sz="1200" b="0" i="1" u="none" strike="noStrike" cap="none" normalizeH="0" baseline="0" dirty="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F3F9A5"/>
                    </a:solidFill>
                  </a:tcPr>
                </a:tc>
                <a:extLst>
                  <a:ext uri="{0D108BD9-81ED-4DB2-BD59-A6C34878D82A}">
                    <a16:rowId xmlns:a16="http://schemas.microsoft.com/office/drawing/2014/main" val="10000"/>
                  </a:ext>
                </a:extLst>
              </a:tr>
              <a:tr h="3641455">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LPGRR068</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NPRR1054</a:t>
                      </a:r>
                      <a:r>
                        <a:rPr kumimoji="0" lang="en-US" sz="900" b="0" i="0" u="none" strike="noStrike" cap="none" normalizeH="0" baseline="0" dirty="0">
                          <a:ln>
                            <a:noFill/>
                          </a:ln>
                          <a:solidFill>
                            <a:schemeClr val="tx1"/>
                          </a:solidFill>
                          <a:effectLst/>
                          <a:latin typeface="Courier New" pitchFamily="49" charset="0"/>
                        </a:rPr>
                        <a:t>(a)</a:t>
                      </a: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NPRR1005</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NOGRR210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RRGRR025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NPRR917</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NPRR1052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NPRR1065</a:t>
                      </a: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sng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chemeClr val="tx1"/>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200" b="0" i="0" u="none" strike="noStrike" cap="none" normalizeH="0" baseline="0" dirty="0">
                        <a:ln>
                          <a:noFill/>
                        </a:ln>
                        <a:solidFill>
                          <a:srgbClr val="FF0000"/>
                        </a:solidFill>
                        <a:effectLst/>
                        <a:latin typeface="Courier New" pitchFamily="49" charset="0"/>
                      </a:endParaRP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NPRR1073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NPRR1016</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PGRR082</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cap="none" normalizeH="0" baseline="0" dirty="0">
                          <a:ln>
                            <a:noFill/>
                          </a:ln>
                          <a:solidFill>
                            <a:schemeClr val="tx1"/>
                          </a:solidFill>
                          <a:effectLst/>
                          <a:latin typeface="Courier New" pitchFamily="49" charset="0"/>
                        </a:rPr>
                        <a:t>NOGRR212</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sngStrike" kern="1200" cap="none" normalizeH="0" baseline="0" dirty="0">
                          <a:ln>
                            <a:noFill/>
                          </a:ln>
                          <a:solidFill>
                            <a:schemeClr val="tx1"/>
                          </a:solidFill>
                          <a:effectLst/>
                          <a:latin typeface="Courier New" pitchFamily="49" charset="0"/>
                          <a:ea typeface="+mn-ea"/>
                          <a:cs typeface="+mn-cs"/>
                        </a:rPr>
                        <a:t>SCR814</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NPRR939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NPRR1093</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NPRR1101</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SCR800</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SCR809</a:t>
                      </a:r>
                    </a:p>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rgbClr val="FF0000"/>
                          </a:solidFill>
                          <a:effectLst/>
                          <a:latin typeface="Courier New" pitchFamily="49" charset="0"/>
                          <a:ea typeface="+mn-ea"/>
                          <a:cs typeface="+mn-cs"/>
                        </a:rPr>
                        <a:t>SCR814</a:t>
                      </a:r>
                      <a:endParaRPr kumimoji="0" lang="en-US" sz="9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defRPr/>
                      </a:pPr>
                      <a:r>
                        <a:rPr kumimoji="0" lang="en-US" sz="1200" b="0" i="0" u="none" strike="noStrike" kern="1200" cap="none" normalizeH="0" baseline="0" dirty="0">
                          <a:ln>
                            <a:noFill/>
                          </a:ln>
                          <a:solidFill>
                            <a:schemeClr val="tx1"/>
                          </a:solidFill>
                          <a:effectLst/>
                          <a:latin typeface="Courier New" pitchFamily="49" charset="0"/>
                          <a:ea typeface="+mn-ea"/>
                          <a:cs typeface="+mn-cs"/>
                        </a:rPr>
                        <a:t>NPRR1108</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FFR Advancement</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(NPRR863 FFR)</a:t>
                      </a: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0" algn="l" defTabSz="914400" rtl="0" eaLnBrk="1" latinLnBrk="0" hangingPunct="1">
                        <a:defRPr sz="1800" kern="1200">
                          <a:solidFill>
                            <a:schemeClr val="tx1"/>
                          </a:solidFill>
                          <a:latin typeface="Arial"/>
                        </a:defRPr>
                      </a:lvl1pPr>
                      <a:lvl2pPr marL="457200" algn="l" defTabSz="914400" rtl="0" eaLnBrk="1" latinLnBrk="0" hangingPunct="1">
                        <a:defRPr sz="1800" kern="1200">
                          <a:solidFill>
                            <a:schemeClr val="tx1"/>
                          </a:solidFill>
                          <a:latin typeface="Arial"/>
                        </a:defRPr>
                      </a:lvl2pPr>
                      <a:lvl3pPr marL="914400" algn="l" defTabSz="914400" rtl="0" eaLnBrk="1" latinLnBrk="0" hangingPunct="1">
                        <a:defRPr sz="1800" kern="1200">
                          <a:solidFill>
                            <a:schemeClr val="tx1"/>
                          </a:solidFill>
                          <a:latin typeface="Arial"/>
                        </a:defRPr>
                      </a:lvl3pPr>
                      <a:lvl4pPr marL="1371600" algn="l" defTabSz="914400" rtl="0" eaLnBrk="1" latinLnBrk="0" hangingPunct="1">
                        <a:defRPr sz="1800" kern="1200">
                          <a:solidFill>
                            <a:schemeClr val="tx1"/>
                          </a:solidFill>
                          <a:latin typeface="Arial"/>
                        </a:defRPr>
                      </a:lvl4pPr>
                      <a:lvl5pPr marL="1828800" algn="l" defTabSz="914400" rtl="0" eaLnBrk="1" latinLnBrk="0" hangingPunct="1">
                        <a:defRPr sz="1800" kern="1200">
                          <a:solidFill>
                            <a:schemeClr val="tx1"/>
                          </a:solidFill>
                          <a:latin typeface="Arial"/>
                        </a:defRPr>
                      </a:lvl5pPr>
                      <a:lvl6pPr marL="2286000" algn="l" defTabSz="914400" rtl="0" eaLnBrk="1" latinLnBrk="0" hangingPunct="1">
                        <a:defRPr sz="1800" kern="1200">
                          <a:solidFill>
                            <a:schemeClr val="tx1"/>
                          </a:solidFill>
                          <a:latin typeface="Arial"/>
                        </a:defRPr>
                      </a:lvl6pPr>
                      <a:lvl7pPr marL="2743200" algn="l" defTabSz="914400" rtl="0" eaLnBrk="1" latinLnBrk="0" hangingPunct="1">
                        <a:defRPr sz="1800" kern="1200">
                          <a:solidFill>
                            <a:schemeClr val="tx1"/>
                          </a:solidFill>
                          <a:latin typeface="Arial"/>
                        </a:defRPr>
                      </a:lvl7pPr>
                      <a:lvl8pPr marL="3200400" algn="l" defTabSz="914400" rtl="0" eaLnBrk="1" latinLnBrk="0" hangingPunct="1">
                        <a:defRPr sz="1800" kern="1200">
                          <a:solidFill>
                            <a:schemeClr val="tx1"/>
                          </a:solidFill>
                          <a:latin typeface="Arial"/>
                        </a:defRPr>
                      </a:lvl8pPr>
                      <a:lvl9pPr marL="3657600" algn="l" defTabSz="914400" rtl="0" eaLnBrk="1" latinLnBrk="0" hangingPunct="1">
                        <a:defRPr sz="1800" kern="1200">
                          <a:solidFill>
                            <a:schemeClr val="tx1"/>
                          </a:solidFill>
                          <a:latin typeface="Arial"/>
                        </a:defRPr>
                      </a:lvl9p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Courier New" pitchFamily="49" charset="0"/>
                          <a:ea typeface="+mn-ea"/>
                          <a:cs typeface="+mn-cs"/>
                        </a:rPr>
                        <a:t>TBD</a:t>
                      </a: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05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p>
                      <a:pPr marL="0" marR="0" lvl="0" indent="0" algn="ctr" defTabSz="914400" rtl="0" eaLnBrk="1" fontAlgn="base" latinLnBrk="0" hangingPunct="1">
                        <a:lnSpc>
                          <a:spcPct val="100000"/>
                        </a:lnSpc>
                        <a:spcBef>
                          <a:spcPct val="20000"/>
                        </a:spcBef>
                        <a:spcAft>
                          <a:spcPct val="0"/>
                        </a:spcAft>
                        <a:buClrTx/>
                        <a:buSzTx/>
                        <a:buFontTx/>
                        <a:buNone/>
                        <a:tabLst/>
                        <a:defRPr/>
                      </a:pPr>
                      <a:endParaRPr kumimoji="0" lang="en-US" sz="1100" b="0" i="0" u="none" strike="noStrike" kern="1200" cap="none" normalizeH="0" baseline="0" dirty="0">
                        <a:ln>
                          <a:noFill/>
                        </a:ln>
                        <a:solidFill>
                          <a:srgbClr val="FF0000"/>
                        </a:solidFill>
                        <a:effectLst/>
                        <a:latin typeface="Courier New" pitchFamily="49" charset="0"/>
                        <a:ea typeface="+mn-ea"/>
                        <a:cs typeface="+mn-cs"/>
                      </a:endParaRPr>
                    </a:p>
                  </a:txBody>
                  <a:tcPr horzOverflow="overflow">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TextBox 21"/>
          <p:cNvSpPr txBox="1">
            <a:spLocks noChangeArrowheads="1"/>
          </p:cNvSpPr>
          <p:nvPr/>
        </p:nvSpPr>
        <p:spPr bwMode="auto">
          <a:xfrm>
            <a:off x="5194363" y="5596382"/>
            <a:ext cx="1173951" cy="83099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sng" strike="noStrike" kern="0" cap="none" spc="0" normalizeH="0" baseline="0" noProof="0" dirty="0">
                <a:ln>
                  <a:noFill/>
                </a:ln>
                <a:solidFill>
                  <a:srgbClr val="000000"/>
                </a:solidFill>
                <a:effectLst/>
                <a:uLnTx/>
                <a:uFillTx/>
                <a:latin typeface="Arial" charset="0"/>
                <a:ea typeface="+mn-ea"/>
                <a:cs typeface="+mn-cs"/>
              </a:rPr>
              <a:t>Project Status Codes </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NS = Not Started</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I     = Initiation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P    = Planning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E    = Execution</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srgbClr val="000000"/>
                </a:solidFill>
                <a:effectLst/>
                <a:uLnTx/>
                <a:uFillTx/>
                <a:latin typeface="Arial" charset="0"/>
                <a:ea typeface="+mn-ea"/>
                <a:cs typeface="+mn-cs"/>
              </a:rPr>
              <a:t>  H    = On Hold</a:t>
            </a:r>
          </a:p>
        </p:txBody>
      </p:sp>
      <p:sp>
        <p:nvSpPr>
          <p:cNvPr id="3" name="Flowchart: Alternate Process 2"/>
          <p:cNvSpPr/>
          <p:nvPr/>
        </p:nvSpPr>
        <p:spPr>
          <a:xfrm>
            <a:off x="160867" y="797795"/>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R1</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1" name="Flowchart: Alternate Process 50"/>
          <p:cNvSpPr/>
          <p:nvPr/>
        </p:nvSpPr>
        <p:spPr>
          <a:xfrm>
            <a:off x="1600200" y="806036"/>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R2</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2" name="Flowchart: Alternate Process 51"/>
          <p:cNvSpPr/>
          <p:nvPr/>
        </p:nvSpPr>
        <p:spPr>
          <a:xfrm>
            <a:off x="3124200" y="796160"/>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R3</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3" name="Flowchart: Alternate Process 52"/>
          <p:cNvSpPr/>
          <p:nvPr/>
        </p:nvSpPr>
        <p:spPr>
          <a:xfrm>
            <a:off x="4572000"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R4</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4" name="Flowchart: Alternate Process 53"/>
          <p:cNvSpPr/>
          <p:nvPr/>
        </p:nvSpPr>
        <p:spPr>
          <a:xfrm>
            <a:off x="6021407" y="797439"/>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R5</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55" name="Flowchart: Alternate Process 54"/>
          <p:cNvSpPr/>
          <p:nvPr/>
        </p:nvSpPr>
        <p:spPr>
          <a:xfrm>
            <a:off x="7475046" y="802054"/>
            <a:ext cx="356616" cy="228600"/>
          </a:xfrm>
          <a:prstGeom prst="flowChartAlternate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900" b="1" i="0" u="none" strike="noStrike" kern="1200" cap="none" spc="0" normalizeH="0" baseline="0" noProof="0" dirty="0">
                <a:ln>
                  <a:noFill/>
                </a:ln>
                <a:solidFill>
                  <a:srgbClr val="FFFFFF"/>
                </a:solidFill>
                <a:effectLst/>
                <a:uLnTx/>
                <a:uFillTx/>
                <a:latin typeface="Arial" panose="020B0604020202020204"/>
                <a:ea typeface="+mn-ea"/>
                <a:cs typeface="+mn-cs"/>
              </a:rPr>
              <a:t>R6</a:t>
            </a:r>
            <a:endParaRPr kumimoji="0" lang="en-US" sz="1400" b="1" i="0" u="none" strike="noStrike" kern="1200" cap="none" spc="0" normalizeH="0" baseline="0" noProof="0" dirty="0">
              <a:ln>
                <a:noFill/>
              </a:ln>
              <a:solidFill>
                <a:srgbClr val="FFFFFF"/>
              </a:solidFill>
              <a:effectLst/>
              <a:uLnTx/>
              <a:uFillTx/>
              <a:latin typeface="Arial" panose="020B0604020202020204"/>
              <a:ea typeface="+mn-ea"/>
              <a:cs typeface="+mn-cs"/>
            </a:endParaRPr>
          </a:p>
        </p:txBody>
      </p:sp>
      <p:sp>
        <p:nvSpPr>
          <p:cNvPr id="15" name="TextBox 14">
            <a:extLst>
              <a:ext uri="{FF2B5EF4-FFF2-40B4-BE49-F238E27FC236}">
                <a16:creationId xmlns:a16="http://schemas.microsoft.com/office/drawing/2014/main" id="{DB66D30A-5487-421A-AF14-94F22B0D24BF}"/>
              </a:ext>
            </a:extLst>
          </p:cNvPr>
          <p:cNvSpPr txBox="1"/>
          <p:nvPr/>
        </p:nvSpPr>
        <p:spPr>
          <a:xfrm>
            <a:off x="4201451" y="1357965"/>
            <a:ext cx="370549" cy="692497"/>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16" name="TextBox 15">
            <a:extLst>
              <a:ext uri="{FF2B5EF4-FFF2-40B4-BE49-F238E27FC236}">
                <a16:creationId xmlns:a16="http://schemas.microsoft.com/office/drawing/2014/main" id="{30D129D9-5EC9-4C95-AE8F-C1AA796BE5ED}"/>
              </a:ext>
            </a:extLst>
          </p:cNvPr>
          <p:cNvSpPr txBox="1"/>
          <p:nvPr/>
        </p:nvSpPr>
        <p:spPr>
          <a:xfrm>
            <a:off x="4201450" y="2018757"/>
            <a:ext cx="370549" cy="707886"/>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endParaRPr kumimoji="0" lang="en-US" sz="1050" b="1" i="1" u="none" strike="noStrike" kern="0" cap="none" spc="0" normalizeH="0" baseline="0" noProof="0" dirty="0">
              <a:ln>
                <a:noFill/>
              </a:ln>
              <a:solidFill>
                <a:srgbClr val="000000"/>
              </a:solidFill>
              <a:effectLst/>
              <a:uLnTx/>
              <a:uFillTx/>
              <a:latin typeface="Arial" panose="020B0604020202020204"/>
              <a:ea typeface="+mn-ea"/>
              <a:cs typeface="+mn-cs"/>
            </a:endParaRPr>
          </a:p>
        </p:txBody>
      </p:sp>
      <p:sp>
        <p:nvSpPr>
          <p:cNvPr id="17" name="TextBox 16">
            <a:extLst>
              <a:ext uri="{FF2B5EF4-FFF2-40B4-BE49-F238E27FC236}">
                <a16:creationId xmlns:a16="http://schemas.microsoft.com/office/drawing/2014/main" id="{4E236AF0-CB79-4485-8403-335353F306BE}"/>
              </a:ext>
            </a:extLst>
          </p:cNvPr>
          <p:cNvSpPr txBox="1"/>
          <p:nvPr/>
        </p:nvSpPr>
        <p:spPr>
          <a:xfrm>
            <a:off x="1283467" y="1357965"/>
            <a:ext cx="370549" cy="261610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endParaRPr kumimoji="0" lang="en-US" sz="5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Arial" panose="020B0604020202020204"/>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 </a:t>
            </a:r>
          </a:p>
        </p:txBody>
      </p:sp>
      <p:sp>
        <p:nvSpPr>
          <p:cNvPr id="18" name="TextBox 12">
            <a:extLst>
              <a:ext uri="{FF2B5EF4-FFF2-40B4-BE49-F238E27FC236}">
                <a16:creationId xmlns:a16="http://schemas.microsoft.com/office/drawing/2014/main" id="{E8A5F11A-FAC8-44E9-A124-974A9FD48A9E}"/>
              </a:ext>
            </a:extLst>
          </p:cNvPr>
          <p:cNvSpPr txBox="1">
            <a:spLocks noChangeArrowheads="1"/>
          </p:cNvSpPr>
          <p:nvPr/>
        </p:nvSpPr>
        <p:spPr bwMode="auto">
          <a:xfrm>
            <a:off x="1600200" y="3163669"/>
            <a:ext cx="1517904" cy="646331"/>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Securitization Subchapter N</a:t>
            </a:r>
            <a:r>
              <a:rPr kumimoji="0" lang="en-US" sz="1200" b="0" i="0" u="none" strike="noStrike" kern="1200" cap="none" spc="0" normalizeH="0" baseline="0" noProof="0" dirty="0">
                <a:ln>
                  <a:noFill/>
                </a:ln>
                <a:solidFill>
                  <a:prstClr val="black"/>
                </a:solidFill>
                <a:effectLst/>
                <a:uLnTx/>
                <a:uFillTx/>
                <a:latin typeface="Arial" charset="0"/>
                <a:ea typeface="+mn-ea"/>
                <a:cs typeface="+mn-cs"/>
              </a:rPr>
              <a:t> March Go-Live</a:t>
            </a:r>
          </a:p>
        </p:txBody>
      </p:sp>
      <p:sp>
        <p:nvSpPr>
          <p:cNvPr id="20" name="TextBox 12">
            <a:extLst>
              <a:ext uri="{FF2B5EF4-FFF2-40B4-BE49-F238E27FC236}">
                <a16:creationId xmlns:a16="http://schemas.microsoft.com/office/drawing/2014/main" id="{90D0A3E3-81C0-4479-B6A5-5D45DF0A83DC}"/>
              </a:ext>
            </a:extLst>
          </p:cNvPr>
          <p:cNvSpPr txBox="1">
            <a:spLocks noChangeArrowheads="1"/>
          </p:cNvSpPr>
          <p:nvPr/>
        </p:nvSpPr>
        <p:spPr bwMode="auto">
          <a:xfrm>
            <a:off x="7461444" y="3251537"/>
            <a:ext cx="1522276" cy="1015663"/>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ECRS project started in 1/2022 with a go-live target prior to the EMS Freeze</a:t>
            </a:r>
            <a:endParaRPr kumimoji="0" lang="en-US" sz="1200" b="0" i="0" u="none" strike="noStrike" kern="1200" cap="none" spc="0" normalizeH="0" baseline="0" noProof="0" dirty="0">
              <a:ln>
                <a:noFill/>
              </a:ln>
              <a:solidFill>
                <a:prstClr val="black"/>
              </a:solidFill>
              <a:effectLst/>
              <a:uLnTx/>
              <a:uFillTx/>
              <a:latin typeface="Arial" charset="0"/>
              <a:ea typeface="+mn-ea"/>
              <a:cs typeface="+mn-cs"/>
            </a:endParaRPr>
          </a:p>
        </p:txBody>
      </p:sp>
      <p:sp>
        <p:nvSpPr>
          <p:cNvPr id="21" name="TextBox 12">
            <a:extLst>
              <a:ext uri="{FF2B5EF4-FFF2-40B4-BE49-F238E27FC236}">
                <a16:creationId xmlns:a16="http://schemas.microsoft.com/office/drawing/2014/main" id="{894621B8-4089-424A-89E2-FA6B0C81EB37}"/>
              </a:ext>
            </a:extLst>
          </p:cNvPr>
          <p:cNvSpPr txBox="1">
            <a:spLocks noChangeArrowheads="1"/>
          </p:cNvSpPr>
          <p:nvPr/>
        </p:nvSpPr>
        <p:spPr bwMode="auto">
          <a:xfrm>
            <a:off x="160279" y="3914001"/>
            <a:ext cx="1430686" cy="276999"/>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1/1</a:t>
            </a:r>
            <a:endParaRPr kumimoji="0" lang="en-US" sz="1200" b="1" i="0" u="none" strike="noStrike" kern="0" cap="none" spc="0" normalizeH="0" baseline="0" noProof="0" dirty="0">
              <a:ln>
                <a:noFill/>
              </a:ln>
              <a:solidFill>
                <a:prstClr val="black"/>
              </a:solidFill>
              <a:effectLst/>
              <a:uLnTx/>
              <a:uFillTx/>
              <a:latin typeface="Arial" charset="0"/>
              <a:ea typeface="+mn-ea"/>
              <a:cs typeface="+mn-cs"/>
            </a:endParaRPr>
          </a:p>
        </p:txBody>
      </p:sp>
      <p:sp>
        <p:nvSpPr>
          <p:cNvPr id="27" name="TextBox 12">
            <a:extLst>
              <a:ext uri="{FF2B5EF4-FFF2-40B4-BE49-F238E27FC236}">
                <a16:creationId xmlns:a16="http://schemas.microsoft.com/office/drawing/2014/main" id="{91228DEC-7DCD-4F3E-B94B-ED94A1A58744}"/>
              </a:ext>
            </a:extLst>
          </p:cNvPr>
          <p:cNvSpPr txBox="1">
            <a:spLocks noChangeArrowheads="1"/>
          </p:cNvSpPr>
          <p:nvPr/>
        </p:nvSpPr>
        <p:spPr bwMode="auto">
          <a:xfrm>
            <a:off x="7315200" y="4567535"/>
            <a:ext cx="1674676"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EMS Freeze</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Mid-2023 – Mid-2024</a:t>
            </a:r>
          </a:p>
        </p:txBody>
      </p:sp>
      <p:sp>
        <p:nvSpPr>
          <p:cNvPr id="31" name="TextBox 30">
            <a:extLst>
              <a:ext uri="{FF2B5EF4-FFF2-40B4-BE49-F238E27FC236}">
                <a16:creationId xmlns:a16="http://schemas.microsoft.com/office/drawing/2014/main" id="{FAFD570D-FC2B-499D-ABED-C30625E18FC6}"/>
              </a:ext>
            </a:extLst>
          </p:cNvPr>
          <p:cNvSpPr txBox="1"/>
          <p:nvPr/>
        </p:nvSpPr>
        <p:spPr>
          <a:xfrm>
            <a:off x="7119435" y="1359166"/>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E</a:t>
            </a:r>
          </a:p>
        </p:txBody>
      </p:sp>
      <p:sp>
        <p:nvSpPr>
          <p:cNvPr id="36" name="TextBox 35">
            <a:extLst>
              <a:ext uri="{FF2B5EF4-FFF2-40B4-BE49-F238E27FC236}">
                <a16:creationId xmlns:a16="http://schemas.microsoft.com/office/drawing/2014/main" id="{08F9B4E1-51C2-44A0-884E-8E4AD146FBC5}"/>
              </a:ext>
            </a:extLst>
          </p:cNvPr>
          <p:cNvSpPr txBox="1"/>
          <p:nvPr/>
        </p:nvSpPr>
        <p:spPr>
          <a:xfrm>
            <a:off x="1241941" y="4211598"/>
            <a:ext cx="370549" cy="89255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sp>
        <p:nvSpPr>
          <p:cNvPr id="9" name="TextBox 8">
            <a:extLst>
              <a:ext uri="{FF2B5EF4-FFF2-40B4-BE49-F238E27FC236}">
                <a16:creationId xmlns:a16="http://schemas.microsoft.com/office/drawing/2014/main" id="{41B47183-A9A5-429E-88CD-7459ED502EDB}"/>
              </a:ext>
            </a:extLst>
          </p:cNvPr>
          <p:cNvSpPr txBox="1"/>
          <p:nvPr/>
        </p:nvSpPr>
        <p:spPr>
          <a:xfrm rot="16200000">
            <a:off x="-183322" y="2891844"/>
            <a:ext cx="995785" cy="276999"/>
          </a:xfrm>
          <a:prstGeom prst="rect">
            <a:avLst/>
          </a:prstGeom>
          <a:no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200" b="0" i="0" u="sng" strike="noStrike" kern="1200" cap="none" spc="0" normalizeH="0" baseline="0" noProof="0" dirty="0">
                <a:ln>
                  <a:noFill/>
                </a:ln>
                <a:solidFill>
                  <a:prstClr val="black"/>
                </a:solidFill>
                <a:effectLst/>
                <a:uLnTx/>
                <a:uFillTx/>
                <a:latin typeface="Arial" panose="020B0604020202020204"/>
                <a:ea typeface="+mn-ea"/>
                <a:cs typeface="+mn-cs"/>
              </a:rPr>
              <a:t>DGR/DESR</a:t>
            </a:r>
          </a:p>
        </p:txBody>
      </p:sp>
      <p:sp>
        <p:nvSpPr>
          <p:cNvPr id="38" name="TextBox 21">
            <a:extLst>
              <a:ext uri="{FF2B5EF4-FFF2-40B4-BE49-F238E27FC236}">
                <a16:creationId xmlns:a16="http://schemas.microsoft.com/office/drawing/2014/main" id="{1FF61AC0-C7DB-4A25-AADC-B7C5E8C0B22A}"/>
              </a:ext>
            </a:extLst>
          </p:cNvPr>
          <p:cNvSpPr txBox="1">
            <a:spLocks noChangeArrowheads="1"/>
          </p:cNvSpPr>
          <p:nvPr/>
        </p:nvSpPr>
        <p:spPr bwMode="auto">
          <a:xfrm>
            <a:off x="6470115" y="5597760"/>
            <a:ext cx="2505302" cy="215444"/>
          </a:xfrm>
          <a:prstGeom prst="rect">
            <a:avLst/>
          </a:prstGeom>
          <a:solidFill>
            <a:schemeClr val="bg1"/>
          </a:solidFill>
          <a:ln w="9525">
            <a:solidFill>
              <a:srgbClr val="000000"/>
            </a:solidFill>
            <a:miter lim="800000"/>
            <a:headEnd/>
            <a:tailEnd/>
          </a:ln>
        </p:spPr>
        <p:txBody>
          <a:bodyPr wrap="square" anchor="ctr" anchorCtr="0">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800" b="0" i="0" u="none" strike="noStrike" kern="0" cap="none" spc="0" normalizeH="0" baseline="0" noProof="0" dirty="0">
                <a:ln>
                  <a:noFill/>
                </a:ln>
                <a:solidFill>
                  <a:prstClr val="black"/>
                </a:solidFill>
                <a:effectLst/>
                <a:uLnTx/>
                <a:uFillTx/>
                <a:latin typeface="Arial" charset="0"/>
                <a:ea typeface="+mn-ea"/>
                <a:cs typeface="+mn-cs"/>
              </a:rPr>
              <a:t>NPRR1054(a) – Portion of gray box</a:t>
            </a:r>
          </a:p>
        </p:txBody>
      </p:sp>
      <p:sp>
        <p:nvSpPr>
          <p:cNvPr id="34" name="TextBox 12">
            <a:extLst>
              <a:ext uri="{FF2B5EF4-FFF2-40B4-BE49-F238E27FC236}">
                <a16:creationId xmlns:a16="http://schemas.microsoft.com/office/drawing/2014/main" id="{CE0C8AE6-860B-445E-B2AB-379DA8C8C9D5}"/>
              </a:ext>
            </a:extLst>
          </p:cNvPr>
          <p:cNvSpPr txBox="1">
            <a:spLocks noChangeArrowheads="1"/>
          </p:cNvSpPr>
          <p:nvPr/>
        </p:nvSpPr>
        <p:spPr bwMode="auto">
          <a:xfrm>
            <a:off x="7465199" y="2487049"/>
            <a:ext cx="1522277" cy="461665"/>
          </a:xfrm>
          <a:prstGeom prst="rect">
            <a:avLst/>
          </a:prstGeom>
          <a:solidFill>
            <a:srgbClr val="FFFF99"/>
          </a:solidFill>
          <a:ln w="9525">
            <a:solidFill>
              <a:srgbClr val="000000"/>
            </a:solidFill>
            <a:miter lim="800000"/>
            <a:headEnd/>
            <a:tailEnd/>
          </a:ln>
        </p:spPr>
        <p:txBody>
          <a:bodyPr wrap="square">
            <a:spAutoFit/>
          </a:bodyPr>
          <a:lstStyle>
            <a:lvl1pPr eaLnBrk="0" hangingPunct="0">
              <a:defRPr sz="1600" b="1">
                <a:solidFill>
                  <a:schemeClr val="tx1"/>
                </a:solidFill>
                <a:latin typeface="Arial" charset="0"/>
              </a:defRPr>
            </a:lvl1pPr>
            <a:lvl2pPr marL="742950" indent="-285750" eaLnBrk="0" hangingPunct="0">
              <a:defRPr sz="1600" b="1">
                <a:solidFill>
                  <a:schemeClr val="tx1"/>
                </a:solidFill>
                <a:latin typeface="Arial" charset="0"/>
              </a:defRPr>
            </a:lvl2pPr>
            <a:lvl3pPr marL="1143000" indent="-228600" eaLnBrk="0" hangingPunct="0">
              <a:defRPr sz="1600" b="1">
                <a:solidFill>
                  <a:schemeClr val="tx1"/>
                </a:solidFill>
                <a:latin typeface="Arial" charset="0"/>
              </a:defRPr>
            </a:lvl3pPr>
            <a:lvl4pPr marL="1600200" indent="-228600" eaLnBrk="0" hangingPunct="0">
              <a:defRPr sz="1600" b="1">
                <a:solidFill>
                  <a:schemeClr val="tx1"/>
                </a:solidFill>
                <a:latin typeface="Arial" charset="0"/>
              </a:defRPr>
            </a:lvl4pPr>
            <a:lvl5pPr marL="2057400" indent="-228600" eaLnBrk="0" hangingPunct="0">
              <a:defRPr sz="1600" b="1">
                <a:solidFill>
                  <a:schemeClr val="tx1"/>
                </a:solidFill>
                <a:latin typeface="Arial" charset="0"/>
              </a:defRPr>
            </a:lvl5pPr>
            <a:lvl6pPr marL="2514600" indent="-228600" eaLnBrk="0" fontAlgn="base" hangingPunct="0">
              <a:spcBef>
                <a:spcPct val="0"/>
              </a:spcBef>
              <a:spcAft>
                <a:spcPct val="0"/>
              </a:spcAft>
              <a:defRPr sz="1600" b="1">
                <a:solidFill>
                  <a:schemeClr val="tx1"/>
                </a:solidFill>
                <a:latin typeface="Arial" charset="0"/>
              </a:defRPr>
            </a:lvl6pPr>
            <a:lvl7pPr marL="2971800" indent="-228600" eaLnBrk="0" fontAlgn="base" hangingPunct="0">
              <a:spcBef>
                <a:spcPct val="0"/>
              </a:spcBef>
              <a:spcAft>
                <a:spcPct val="0"/>
              </a:spcAft>
              <a:defRPr sz="1600" b="1">
                <a:solidFill>
                  <a:schemeClr val="tx1"/>
                </a:solidFill>
                <a:latin typeface="Arial" charset="0"/>
              </a:defRPr>
            </a:lvl7pPr>
            <a:lvl8pPr marL="3429000" indent="-228600" eaLnBrk="0" fontAlgn="base" hangingPunct="0">
              <a:spcBef>
                <a:spcPct val="0"/>
              </a:spcBef>
              <a:spcAft>
                <a:spcPct val="0"/>
              </a:spcAft>
              <a:defRPr sz="1600" b="1">
                <a:solidFill>
                  <a:schemeClr val="tx1"/>
                </a:solidFill>
                <a:latin typeface="Arial" charset="0"/>
              </a:defRPr>
            </a:lvl8pPr>
            <a:lvl9pPr marL="3886200" indent="-228600" eaLnBrk="0" fontAlgn="base" hangingPunct="0">
              <a:spcBef>
                <a:spcPct val="0"/>
              </a:spcBef>
              <a:spcAft>
                <a:spcPct val="0"/>
              </a:spcAft>
              <a:defRPr sz="1600" b="1">
                <a:solidFill>
                  <a:schemeClr val="tx1"/>
                </a:solidFill>
                <a:latin typeface="Arial" charset="0"/>
              </a:defRPr>
            </a:lvl9p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1" i="0" u="none" strike="noStrike" kern="1200" cap="none" spc="0" normalizeH="0" baseline="0" noProof="0" dirty="0">
                <a:ln>
                  <a:noFill/>
                </a:ln>
                <a:solidFill>
                  <a:prstClr val="black"/>
                </a:solidFill>
                <a:effectLst/>
                <a:uLnTx/>
                <a:uFillTx/>
                <a:latin typeface="Arial" charset="0"/>
                <a:ea typeface="+mn-ea"/>
                <a:cs typeface="+mn-cs"/>
              </a:rPr>
              <a:t>SCR789 Ph2</a:t>
            </a: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200" b="0" i="0" u="none" strike="noStrike" kern="1200" cap="none" spc="0" normalizeH="0" baseline="0" noProof="0" dirty="0">
                <a:ln>
                  <a:noFill/>
                </a:ln>
                <a:solidFill>
                  <a:prstClr val="black"/>
                </a:solidFill>
                <a:effectLst/>
                <a:uLnTx/>
                <a:uFillTx/>
                <a:latin typeface="Arial" charset="0"/>
                <a:ea typeface="+mn-ea"/>
                <a:cs typeface="+mn-cs"/>
              </a:rPr>
              <a:t>Late 2022</a:t>
            </a:r>
          </a:p>
        </p:txBody>
      </p:sp>
      <p:graphicFrame>
        <p:nvGraphicFramePr>
          <p:cNvPr id="40" name="Table 39">
            <a:extLst>
              <a:ext uri="{FF2B5EF4-FFF2-40B4-BE49-F238E27FC236}">
                <a16:creationId xmlns:a16="http://schemas.microsoft.com/office/drawing/2014/main" id="{BB347731-9DCF-4A6B-84CF-377681286AF3}"/>
              </a:ext>
            </a:extLst>
          </p:cNvPr>
          <p:cNvGraphicFramePr>
            <a:graphicFrameLocks noGrp="1"/>
          </p:cNvGraphicFramePr>
          <p:nvPr/>
        </p:nvGraphicFramePr>
        <p:xfrm>
          <a:off x="176358" y="5184590"/>
          <a:ext cx="8799059" cy="365760"/>
        </p:xfrm>
        <a:graphic>
          <a:graphicData uri="http://schemas.openxmlformats.org/drawingml/2006/table">
            <a:tbl>
              <a:tblPr firstRow="1" bandRow="1"/>
              <a:tblGrid>
                <a:gridCol w="966642">
                  <a:extLst>
                    <a:ext uri="{9D8B030D-6E8A-4147-A177-3AD203B41FA5}">
                      <a16:colId xmlns:a16="http://schemas.microsoft.com/office/drawing/2014/main" val="20000"/>
                    </a:ext>
                  </a:extLst>
                </a:gridCol>
                <a:gridCol w="7832417">
                  <a:extLst>
                    <a:ext uri="{9D8B030D-6E8A-4147-A177-3AD203B41FA5}">
                      <a16:colId xmlns:a16="http://schemas.microsoft.com/office/drawing/2014/main" val="20001"/>
                    </a:ext>
                  </a:extLst>
                </a:gridCol>
              </a:tblGrid>
              <a:tr h="293370">
                <a:tc>
                  <a:txBody>
                    <a:bodyPr/>
                    <a:lstStyle>
                      <a:lvl1pPr marL="0" algn="l" defTabSz="914400" rtl="0" eaLnBrk="1" latinLnBrk="0" hangingPunct="1">
                        <a:defRPr sz="1800" b="1" kern="1200">
                          <a:solidFill>
                            <a:schemeClr val="lt1"/>
                          </a:solidFill>
                          <a:latin typeface="Arial"/>
                        </a:defRPr>
                      </a:lvl1pPr>
                      <a:lvl2pPr marL="457200" algn="l" defTabSz="914400" rtl="0" eaLnBrk="1" latinLnBrk="0" hangingPunct="1">
                        <a:defRPr sz="1800" b="1" kern="1200">
                          <a:solidFill>
                            <a:schemeClr val="lt1"/>
                          </a:solidFill>
                          <a:latin typeface="Arial"/>
                        </a:defRPr>
                      </a:lvl2pPr>
                      <a:lvl3pPr marL="914400" algn="l" defTabSz="914400" rtl="0" eaLnBrk="1" latinLnBrk="0" hangingPunct="1">
                        <a:defRPr sz="1800" b="1" kern="1200">
                          <a:solidFill>
                            <a:schemeClr val="lt1"/>
                          </a:solidFill>
                          <a:latin typeface="Arial"/>
                        </a:defRPr>
                      </a:lvl3pPr>
                      <a:lvl4pPr marL="1371600" algn="l" defTabSz="914400" rtl="0" eaLnBrk="1" latinLnBrk="0" hangingPunct="1">
                        <a:defRPr sz="1800" b="1" kern="1200">
                          <a:solidFill>
                            <a:schemeClr val="lt1"/>
                          </a:solidFill>
                          <a:latin typeface="Arial"/>
                        </a:defRPr>
                      </a:lvl4pPr>
                      <a:lvl5pPr marL="1828800" algn="l" defTabSz="914400" rtl="0" eaLnBrk="1" latinLnBrk="0" hangingPunct="1">
                        <a:defRPr sz="1800" b="1" kern="1200">
                          <a:solidFill>
                            <a:schemeClr val="lt1"/>
                          </a:solidFill>
                          <a:latin typeface="Arial"/>
                        </a:defRPr>
                      </a:lvl5pPr>
                      <a:lvl6pPr marL="2286000" algn="l" defTabSz="914400" rtl="0" eaLnBrk="1" latinLnBrk="0" hangingPunct="1">
                        <a:defRPr sz="1800" b="1" kern="1200">
                          <a:solidFill>
                            <a:schemeClr val="lt1"/>
                          </a:solidFill>
                          <a:latin typeface="Arial"/>
                        </a:defRPr>
                      </a:lvl6pPr>
                      <a:lvl7pPr marL="2743200" algn="l" defTabSz="914400" rtl="0" eaLnBrk="1" latinLnBrk="0" hangingPunct="1">
                        <a:defRPr sz="1800" b="1" kern="1200">
                          <a:solidFill>
                            <a:schemeClr val="lt1"/>
                          </a:solidFill>
                          <a:latin typeface="Arial"/>
                        </a:defRPr>
                      </a:lvl7pPr>
                      <a:lvl8pPr marL="3200400" algn="l" defTabSz="914400" rtl="0" eaLnBrk="1" latinLnBrk="0" hangingPunct="1">
                        <a:defRPr sz="1800" b="1" kern="1200">
                          <a:solidFill>
                            <a:schemeClr val="lt1"/>
                          </a:solidFill>
                          <a:latin typeface="Arial"/>
                        </a:defRPr>
                      </a:lvl8pPr>
                      <a:lvl9pPr marL="3657600" algn="l" defTabSz="914400" rtl="0" eaLnBrk="1" latinLnBrk="0" hangingPunct="1">
                        <a:defRPr sz="1800" b="1" kern="1200">
                          <a:solidFill>
                            <a:schemeClr val="lt1"/>
                          </a:solidFill>
                          <a:latin typeface="Arial"/>
                        </a:defRPr>
                      </a:lvl9pPr>
                    </a:lstStyle>
                    <a:p>
                      <a:pPr algn="ctr"/>
                      <a:r>
                        <a:rPr lang="en-US" sz="1200" b="1" dirty="0">
                          <a:solidFill>
                            <a:schemeClr val="tx1"/>
                          </a:solidFill>
                        </a:rPr>
                        <a:t>TBD Items</a:t>
                      </a: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lumMod val="85000"/>
                      </a:srgbClr>
                    </a:solidFill>
                  </a:tcPr>
                </a:tc>
                <a:tc>
                  <a:txBody>
                    <a:bodyPr/>
                    <a:lstStyle/>
                    <a:p>
                      <a:pPr algn="ctr"/>
                      <a:r>
                        <a:rPr lang="en-US" sz="900" b="0" strike="noStrike" kern="1200" baseline="0" dirty="0">
                          <a:solidFill>
                            <a:schemeClr val="tx1"/>
                          </a:solidFill>
                          <a:latin typeface="+mn-lt"/>
                          <a:ea typeface="+mn-ea"/>
                          <a:cs typeface="+mn-cs"/>
                        </a:rPr>
                        <a:t>NPRRs: 484, 825(b), 826, 829, 841, 857, 879, 885, 904, 918, 930, 935(b), 936, 941, 945, 962, 965, 1004, 1006, 1019, 1023, 1030, 1032, 1034, 1040, 1057                  SCRs: 799, 805, 812                Market Guides: PGRR066, PGRR076       Other Binding Docs: OBDRR009</a:t>
                      </a:r>
                      <a:endParaRPr lang="en-US" sz="900" b="0" strike="sngStrike" kern="1200" baseline="0" dirty="0">
                        <a:solidFill>
                          <a:schemeClr val="tx1"/>
                        </a:solidFill>
                        <a:latin typeface="+mn-lt"/>
                        <a:ea typeface="+mn-ea"/>
                        <a:cs typeface="+mn-cs"/>
                      </a:endParaRPr>
                    </a:p>
                  </a:txBody>
                  <a:tcPr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w="12700" cmpd="sng">
                      <a:noFill/>
                      <a:prstDash val="solid"/>
                    </a:lnTlToBr>
                    <a:lnBlToTr w="12700" cmpd="sng">
                      <a:noFill/>
                      <a:prstDash val="solid"/>
                    </a:lnBlToTr>
                    <a:solidFill>
                      <a:srgbClr val="FFFFFF">
                        <a:tint val="40000"/>
                      </a:srgbClr>
                    </a:solidFill>
                  </a:tcPr>
                </a:tc>
                <a:extLst>
                  <a:ext uri="{0D108BD9-81ED-4DB2-BD59-A6C34878D82A}">
                    <a16:rowId xmlns:a16="http://schemas.microsoft.com/office/drawing/2014/main" val="10000"/>
                  </a:ext>
                </a:extLst>
              </a:tr>
            </a:tbl>
          </a:graphicData>
        </a:graphic>
      </p:graphicFrame>
      <p:sp>
        <p:nvSpPr>
          <p:cNvPr id="35" name="TextBox 34">
            <a:extLst>
              <a:ext uri="{FF2B5EF4-FFF2-40B4-BE49-F238E27FC236}">
                <a16:creationId xmlns:a16="http://schemas.microsoft.com/office/drawing/2014/main" id="{3860C0A6-4EEB-4927-A324-0A45CB5BF0F1}"/>
              </a:ext>
            </a:extLst>
          </p:cNvPr>
          <p:cNvSpPr txBox="1"/>
          <p:nvPr/>
        </p:nvSpPr>
        <p:spPr>
          <a:xfrm>
            <a:off x="5701756" y="1354330"/>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1" u="none" strike="noStrike" kern="0" cap="none" spc="0" normalizeH="0" baseline="0" noProof="0" dirty="0">
                <a:ln>
                  <a:noFill/>
                </a:ln>
                <a:solidFill>
                  <a:srgbClr val="000000"/>
                </a:solidFill>
                <a:effectLst/>
                <a:uLnTx/>
                <a:uFillTx/>
                <a:latin typeface="Arial" panose="020B0604020202020204"/>
                <a:ea typeface="+mn-ea"/>
                <a:cs typeface="+mn-cs"/>
              </a:rPr>
              <a:t>P</a:t>
            </a:r>
          </a:p>
        </p:txBody>
      </p:sp>
      <p:sp>
        <p:nvSpPr>
          <p:cNvPr id="37" name="TextBox 36">
            <a:extLst>
              <a:ext uri="{FF2B5EF4-FFF2-40B4-BE49-F238E27FC236}">
                <a16:creationId xmlns:a16="http://schemas.microsoft.com/office/drawing/2014/main" id="{7F39025C-9B89-4268-9923-9C14C61F09D8}"/>
              </a:ext>
            </a:extLst>
          </p:cNvPr>
          <p:cNvSpPr txBox="1"/>
          <p:nvPr/>
        </p:nvSpPr>
        <p:spPr>
          <a:xfrm>
            <a:off x="1271463" y="1799349"/>
            <a:ext cx="370549" cy="892552"/>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400" b="1" i="1" u="none" strike="noStrike" kern="0" cap="none" spc="0" normalizeH="0" baseline="0" noProof="0" dirty="0">
              <a:ln>
                <a:noFill/>
              </a:ln>
              <a:solidFill>
                <a:srgbClr val="000000"/>
              </a:solidFill>
              <a:effectLst/>
              <a:uLnTx/>
              <a:uFillTx/>
              <a:latin typeface="Wingdings" panose="05000000000000000000" pitchFamily="2" charset="2"/>
              <a:ea typeface="+mn-ea"/>
              <a:cs typeface="+mn-cs"/>
            </a:endParaRPr>
          </a:p>
          <a:p>
            <a:pPr marL="0" marR="0" lvl="0" indent="0" algn="ctr" defTabSz="914400" rtl="0" eaLnBrk="1" fontAlgn="base" latinLnBrk="0" hangingPunct="1">
              <a:lnSpc>
                <a:spcPct val="100000"/>
              </a:lnSpc>
              <a:spcBef>
                <a:spcPct val="0"/>
              </a:spcBef>
              <a:spcAft>
                <a:spcPct val="0"/>
              </a:spcAft>
              <a:buClrTx/>
              <a:buSzTx/>
              <a:buFontTx/>
              <a:buNone/>
              <a:tabLst/>
              <a:defRPr/>
            </a:pPr>
            <a:endParaRPr kumimoji="0" lang="en-US" sz="9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endParaRPr>
          </a:p>
        </p:txBody>
      </p:sp>
      <p:sp>
        <p:nvSpPr>
          <p:cNvPr id="39" name="TextBox 38">
            <a:extLst>
              <a:ext uri="{FF2B5EF4-FFF2-40B4-BE49-F238E27FC236}">
                <a16:creationId xmlns:a16="http://schemas.microsoft.com/office/drawing/2014/main" id="{FA943662-C4C1-42EA-AC48-DAABC68A57CE}"/>
              </a:ext>
            </a:extLst>
          </p:cNvPr>
          <p:cNvSpPr txBox="1"/>
          <p:nvPr/>
        </p:nvSpPr>
        <p:spPr>
          <a:xfrm>
            <a:off x="1297212" y="1372107"/>
            <a:ext cx="370549" cy="246221"/>
          </a:xfrm>
          <a:prstGeom prst="rect">
            <a:avLst/>
          </a:prstGeom>
          <a:noFill/>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0" lang="en-US" sz="1000" b="1" i="0" u="none" strike="noStrike" kern="1200" cap="none" spc="0" normalizeH="0" baseline="0" noProof="0" dirty="0">
                <a:ln>
                  <a:noFill/>
                </a:ln>
                <a:solidFill>
                  <a:prstClr val="black"/>
                </a:solidFill>
                <a:effectLst/>
                <a:uLnTx/>
                <a:uFillTx/>
                <a:latin typeface="Wingdings" panose="05000000000000000000" pitchFamily="2" charset="2"/>
                <a:ea typeface="+mn-ea"/>
                <a:cs typeface="+mn-cs"/>
              </a:rPr>
              <a:t>ü</a:t>
            </a:r>
          </a:p>
        </p:txBody>
      </p:sp>
      <p:cxnSp>
        <p:nvCxnSpPr>
          <p:cNvPr id="5" name="Straight Arrow Connector 4">
            <a:extLst>
              <a:ext uri="{FF2B5EF4-FFF2-40B4-BE49-F238E27FC236}">
                <a16:creationId xmlns:a16="http://schemas.microsoft.com/office/drawing/2014/main" id="{51705076-8BBB-4C3B-AF58-4D1547B6A928}"/>
              </a:ext>
            </a:extLst>
          </p:cNvPr>
          <p:cNvCxnSpPr/>
          <p:nvPr/>
        </p:nvCxnSpPr>
        <p:spPr>
          <a:xfrm>
            <a:off x="2667000" y="1618328"/>
            <a:ext cx="776195" cy="86209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934197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Unopposed and No Impact (Vote):</a:t>
            </a:r>
          </a:p>
          <a:p>
            <a:pPr>
              <a:spcBef>
                <a:spcPts val="600"/>
              </a:spcBef>
              <a:spcAft>
                <a:spcPts val="600"/>
              </a:spcAft>
              <a:defRPr/>
            </a:pPr>
            <a:r>
              <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rPr>
              <a:t>NPRR1116, Remove Obsolete Reference to Market Information System (MIS) [ERCOT]*</a:t>
            </a:r>
          </a:p>
          <a:p>
            <a:pPr>
              <a:spcBef>
                <a:spcPts val="600"/>
              </a:spcBef>
              <a:spcAft>
                <a:spcPts val="600"/>
              </a:spcAft>
              <a:defRPr/>
            </a:pPr>
            <a:r>
              <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rPr>
              <a:t>NPRR1117, Related to SMOGRR025, Modifications to Line Loss Compensation Requirement for EPS Metering [ERCOT]*</a:t>
            </a:r>
          </a:p>
          <a:p>
            <a:pPr>
              <a:spcBef>
                <a:spcPts val="600"/>
              </a:spcBef>
              <a:spcAft>
                <a:spcPts val="600"/>
              </a:spcAft>
              <a:defRPr/>
            </a:pPr>
            <a:r>
              <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rPr>
              <a:t>NPRR1122, Clarifications for PURA Subchapter M Securitization Default Charges – URGENT [ERCOT]*</a:t>
            </a:r>
          </a:p>
          <a:p>
            <a:pPr>
              <a:spcBef>
                <a:spcPts val="600"/>
              </a:spcBef>
              <a:spcAft>
                <a:spcPts val="600"/>
              </a:spcAft>
              <a:defRPr/>
            </a:pPr>
            <a:r>
              <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rPr>
              <a:t>NPRR1123, Clarifications for PURA Subchapter N Securitization Uplift Charges – URGENT [ERCOT]*</a:t>
            </a:r>
          </a:p>
          <a:p>
            <a:pPr>
              <a:spcBef>
                <a:spcPts val="600"/>
              </a:spcBef>
              <a:spcAft>
                <a:spcPts val="600"/>
              </a:spcAft>
              <a:defRPr/>
            </a:pPr>
            <a:endParaRPr lang="en-US" b="0" dirty="0">
              <a:solidFill>
                <a:prstClr val="black"/>
              </a:solidFill>
              <a:latin typeface="Arial" panose="020B0604020202020204" pitchFamily="34" charset="0"/>
              <a:cs typeface="Arial" panose="020B0604020202020204" pitchFamily="34" charset="0"/>
            </a:endParaRPr>
          </a:p>
          <a:p>
            <a:pPr>
              <a:spcBef>
                <a:spcPts val="600"/>
              </a:spcBef>
              <a:spcAft>
                <a:spcPts val="600"/>
              </a:spcAft>
              <a:defRPr/>
            </a:pPr>
            <a:endPar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endParaRPr>
          </a:p>
          <a:p>
            <a:pPr marL="457200" lvl="1" indent="0">
              <a:buNone/>
            </a:pPr>
            <a:endParaRPr lang="en-US" sz="1200" dirty="0"/>
          </a:p>
          <a:p>
            <a:pPr marL="457200" lvl="1" indent="0">
              <a:buNone/>
            </a:pPr>
            <a:endParaRPr lang="en-US" sz="1200" dirty="0"/>
          </a:p>
          <a:p>
            <a:pPr marL="0" indent="0">
              <a:buNone/>
            </a:pPr>
            <a:r>
              <a:rPr lang="en-US" sz="1600" i="1" dirty="0">
                <a:solidFill>
                  <a:prstClr val="black"/>
                </a:solidFill>
                <a:latin typeface="Arial" panose="020B0604020202020204" pitchFamily="34" charset="0"/>
                <a:cs typeface="Arial" panose="020B0604020202020204" pitchFamily="34" charset="0"/>
              </a:rPr>
              <a:t>(* denotes no impact)</a:t>
            </a:r>
            <a:endParaRPr lang="en-US" sz="1800" dirty="0">
              <a:solidFill>
                <a:prstClr val="black"/>
              </a:solidFill>
              <a:latin typeface="Arial" panose="020B0604020202020204" pitchFamily="34" charset="0"/>
              <a:cs typeface="Arial" panose="020B0604020202020204" pitchFamily="34" charset="0"/>
            </a:endParaRPr>
          </a:p>
          <a:p>
            <a:pPr marL="0" indent="0">
              <a:spcBef>
                <a:spcPts val="600"/>
              </a:spcBef>
              <a:spcAft>
                <a:spcPts val="600"/>
              </a:spcAft>
              <a:buNone/>
              <a:defRPr/>
            </a:pPr>
            <a:endParaRPr kumimoji="0" lang="en-US" b="0" i="0" u="none" strike="noStrike" kern="1200" cap="none" spc="0" normalizeH="0" baseline="0" noProof="0" dirty="0">
              <a:ln>
                <a:noFill/>
              </a:ln>
              <a:solidFill>
                <a:prstClr val="black"/>
              </a:solidFill>
              <a:effectLst/>
              <a:uLnTx/>
              <a:uFillTx/>
              <a:latin typeface="Arial" panose="020B0604020202020204" pitchFamily="34" charset="0"/>
              <a:ea typeface="+mn-ea"/>
              <a:cs typeface="Arial" panose="020B0604020202020204" pitchFamily="34" charset="0"/>
            </a:endParaRPr>
          </a:p>
          <a:p>
            <a:pPr marL="0" indent="0">
              <a:spcBef>
                <a:spcPts val="600"/>
              </a:spcBef>
              <a:spcAft>
                <a:spcPts val="600"/>
              </a:spcAft>
              <a:buNone/>
              <a:defRPr/>
            </a:pPr>
            <a:endParaRPr lang="en-US" sz="1400"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5113571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txBox="1">
            <a:spLocks noChangeArrowheads="1"/>
          </p:cNvSpPr>
          <p:nvPr/>
        </p:nvSpPr>
        <p:spPr bwMode="auto">
          <a:xfrm>
            <a:off x="379413" y="641350"/>
            <a:ext cx="8458200" cy="5748267"/>
          </a:xfrm>
          <a:prstGeom prst="rect">
            <a:avLst/>
          </a:prstGeom>
          <a:noFill/>
          <a:ln>
            <a:noFill/>
          </a:ln>
          <a:effectLst/>
        </p:spPr>
        <p:txBody>
          <a:bodyPr/>
          <a:lstStyle>
            <a:lvl1pPr marL="342900" indent="-342900" algn="l" rtl="0" fontAlgn="base">
              <a:spcBef>
                <a:spcPct val="20000"/>
              </a:spcBef>
              <a:spcAft>
                <a:spcPct val="0"/>
              </a:spcAft>
              <a:buChar char="•"/>
              <a:defRPr sz="2000" b="1">
                <a:solidFill>
                  <a:schemeClr val="tx1"/>
                </a:solidFill>
                <a:latin typeface="+mn-lt"/>
                <a:ea typeface="+mn-ea"/>
                <a:cs typeface="+mn-cs"/>
              </a:defRPr>
            </a:lvl1pPr>
            <a:lvl2pPr marL="742950" indent="-285750" algn="l" rtl="0" fontAlgn="base">
              <a:spcBef>
                <a:spcPct val="20000"/>
              </a:spcBef>
              <a:spcAft>
                <a:spcPct val="0"/>
              </a:spcAft>
              <a:buChar char="–"/>
              <a:defRPr sz="2000">
                <a:solidFill>
                  <a:schemeClr val="tx1"/>
                </a:solidFill>
                <a:latin typeface="+mn-lt"/>
              </a:defRPr>
            </a:lvl2pPr>
            <a:lvl3pPr marL="1143000" indent="-228600" algn="l" rtl="0" fontAlgn="base">
              <a:spcBef>
                <a:spcPct val="20000"/>
              </a:spcBef>
              <a:spcAft>
                <a:spcPct val="0"/>
              </a:spcAft>
              <a:buChar char="•"/>
              <a:defRPr>
                <a:solidFill>
                  <a:schemeClr val="tx1"/>
                </a:solidFill>
                <a:latin typeface="+mn-lt"/>
              </a:defRPr>
            </a:lvl3pPr>
            <a:lvl4pPr marL="1600200" indent="-228600" algn="l" rtl="0" fontAlgn="base">
              <a:spcBef>
                <a:spcPct val="20000"/>
              </a:spcBef>
              <a:spcAft>
                <a:spcPct val="0"/>
              </a:spcAft>
              <a:buChar char="–"/>
              <a:defRPr>
                <a:solidFill>
                  <a:schemeClr val="tx1"/>
                </a:solidFill>
                <a:latin typeface="+mn-lt"/>
              </a:defRPr>
            </a:lvl4pPr>
            <a:lvl5pPr marL="2057400" indent="-228600" algn="l" rtl="0" fontAlgn="base">
              <a:spcBef>
                <a:spcPct val="20000"/>
              </a:spcBef>
              <a:spcAft>
                <a:spcPct val="0"/>
              </a:spcAft>
              <a:buChar char="»"/>
              <a:defRPr>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a:lstStyle>
          <a:p>
            <a:pPr marL="0" indent="0" eaLnBrk="1" hangingPunct="1">
              <a:spcBef>
                <a:spcPts val="0"/>
              </a:spcBef>
              <a:spcAft>
                <a:spcPts val="1200"/>
              </a:spcAft>
              <a:buFontTx/>
              <a:buNone/>
              <a:defRPr/>
            </a:pPr>
            <a:r>
              <a:rPr lang="en-US" dirty="0"/>
              <a:t>Revision Requests Recommended for Approval by PRS – With Opposing Votes (Vote):</a:t>
            </a:r>
          </a:p>
          <a:p>
            <a:r>
              <a:rPr lang="en-US" b="0" dirty="0"/>
              <a:t>NPRR1096, Require Sustained Two-Hour Capability for ECRS and Four-Hour Capability for Non-Spin [ERCOT]</a:t>
            </a:r>
          </a:p>
          <a:p>
            <a:pPr lvl="1"/>
            <a:r>
              <a:rPr lang="en-US" dirty="0"/>
              <a:t>IA: Between $30k and $50k		Priority 2022; Rank 2650</a:t>
            </a:r>
          </a:p>
          <a:p>
            <a:pPr lvl="1"/>
            <a:endParaRPr lang="en-US" dirty="0"/>
          </a:p>
          <a:p>
            <a:r>
              <a:rPr lang="en-US" b="0" dirty="0"/>
              <a:t>SCR818, Changes to Incorporate GIC Modeling Data into Existing Modeling Applications [CenterPoint]</a:t>
            </a:r>
          </a:p>
          <a:p>
            <a:pPr lvl="1"/>
            <a:r>
              <a:rPr lang="en-US" dirty="0"/>
              <a:t>IA: Between $300k and $500k	Priority 2023; Rank 3710</a:t>
            </a:r>
          </a:p>
          <a:p>
            <a:pPr lvl="1"/>
            <a:endParaRPr lang="en-US" dirty="0"/>
          </a:p>
        </p:txBody>
      </p:sp>
      <p:sp>
        <p:nvSpPr>
          <p:cNvPr id="9219" name="Title 8"/>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eaLnBrk="1" hangingPunct="1"/>
            <a:r>
              <a:rPr lang="en-US" altLang="en-US"/>
              <a:t>Summary of PRS Update</a:t>
            </a:r>
          </a:p>
        </p:txBody>
      </p:sp>
    </p:spTree>
    <p:extLst>
      <p:ext uri="{BB962C8B-B14F-4D97-AF65-F5344CB8AC3E}">
        <p14:creationId xmlns:p14="http://schemas.microsoft.com/office/powerpoint/2010/main" val="23736476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bwMode="auto">
          <a:xfrm>
            <a:off x="379413" y="179388"/>
            <a:ext cx="845820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r>
              <a:rPr lang="en-US" altLang="en-US"/>
              <a:t>Appendix</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NPRR1096, Require Sustained Two-Hour Capability for ECRS and Four-Hour Capability for Non-Spin [ERCOT]</a:t>
            </a:r>
            <a:endParaRPr lang="en-US" sz="1800" dirty="0"/>
          </a:p>
        </p:txBody>
      </p:sp>
      <p:sp>
        <p:nvSpPr>
          <p:cNvPr id="14339" name="Rectangle 2"/>
          <p:cNvSpPr>
            <a:spLocks noChangeArrowheads="1"/>
          </p:cNvSpPr>
          <p:nvPr/>
        </p:nvSpPr>
        <p:spPr bwMode="auto">
          <a:xfrm>
            <a:off x="140680" y="774492"/>
            <a:ext cx="8637563" cy="54014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500" b="1" dirty="0">
                <a:effectLst/>
                <a:latin typeface="+mn-lt"/>
                <a:ea typeface="Times New Roman" panose="02020603050405020304" pitchFamily="18" charset="0"/>
              </a:rPr>
              <a:t>Proposed Effective Date:  </a:t>
            </a:r>
            <a:r>
              <a:rPr lang="en-US" sz="1500" dirty="0">
                <a:effectLst/>
                <a:latin typeface="+mn-lt"/>
                <a:ea typeface="Times New Roman" panose="02020603050405020304" pitchFamily="18" charset="0"/>
              </a:rPr>
              <a:t>Upon system implementation – Priority 2022; Rank 2650</a:t>
            </a:r>
          </a:p>
          <a:p>
            <a:pPr marL="228600" marR="0" algn="just">
              <a:spcBef>
                <a:spcPts val="0"/>
              </a:spcBef>
              <a:spcAft>
                <a:spcPts val="0"/>
              </a:spcAft>
            </a:pPr>
            <a:r>
              <a:rPr lang="en-US" sz="1500" b="1" dirty="0">
                <a:effectLst/>
                <a:latin typeface="+mn-lt"/>
                <a:ea typeface="Times New Roman" panose="02020603050405020304" pitchFamily="18" charset="0"/>
              </a:rPr>
              <a:t>ERCOT Impact Analysis:  </a:t>
            </a:r>
            <a:r>
              <a:rPr lang="en-US" sz="1500" dirty="0">
                <a:effectLst/>
                <a:latin typeface="+mn-lt"/>
                <a:ea typeface="Times New Roman" panose="02020603050405020304" pitchFamily="18" charset="0"/>
              </a:rPr>
              <a:t>Between $30K and $50k; no impacts to ERCOT staffing; impacts to </a:t>
            </a:r>
            <a:r>
              <a:rPr lang="x-none" sz="1500" dirty="0">
                <a:effectLst/>
                <a:latin typeface="+mn-lt"/>
                <a:ea typeface="Times New Roman" panose="02020603050405020304" pitchFamily="18" charset="0"/>
              </a:rPr>
              <a:t>Grid Modeling Systems</a:t>
            </a:r>
            <a:r>
              <a:rPr lang="en-US" sz="1500" dirty="0">
                <a:effectLst/>
                <a:latin typeface="+mn-lt"/>
                <a:ea typeface="Times New Roman" panose="02020603050405020304" pitchFamily="18" charset="0"/>
              </a:rPr>
              <a:t>, Energy Management Systems, and </a:t>
            </a:r>
            <a:r>
              <a:rPr lang="x-none" sz="1500" dirty="0">
                <a:effectLst/>
                <a:latin typeface="+mn-lt"/>
                <a:ea typeface="Times New Roman" panose="02020603050405020304" pitchFamily="18" charset="0"/>
              </a:rPr>
              <a:t>Grid Decision Support Systems</a:t>
            </a:r>
            <a:r>
              <a:rPr lang="en-US" sz="1500" dirty="0">
                <a:effectLst/>
                <a:latin typeface="+mn-lt"/>
                <a:ea typeface="Times New Roman" panose="02020603050405020304" pitchFamily="18" charset="0"/>
              </a:rPr>
              <a:t>; E</a:t>
            </a:r>
            <a:r>
              <a:rPr lang="x-none" sz="1500" dirty="0">
                <a:effectLst/>
                <a:latin typeface="+mn-lt"/>
                <a:ea typeface="Times New Roman" panose="02020603050405020304" pitchFamily="18" charset="0"/>
              </a:rPr>
              <a:t>RCOT business processes</a:t>
            </a:r>
            <a:r>
              <a:rPr lang="en-US" sz="1500" dirty="0">
                <a:effectLst/>
                <a:latin typeface="+mn-lt"/>
                <a:ea typeface="Times New Roman" panose="02020603050405020304" pitchFamily="18" charset="0"/>
              </a:rPr>
              <a:t> will be updated; ERCOT grid operations and practices will be updated.</a:t>
            </a:r>
          </a:p>
          <a:p>
            <a:pPr marL="228600" marR="0">
              <a:spcBef>
                <a:spcPts val="0"/>
              </a:spcBef>
              <a:spcAft>
                <a:spcPts val="0"/>
              </a:spcAft>
            </a:pPr>
            <a:r>
              <a:rPr lang="en-US" sz="1500" b="1" dirty="0">
                <a:effectLst/>
                <a:latin typeface="+mn-lt"/>
                <a:ea typeface="Times New Roman" panose="02020603050405020304" pitchFamily="18" charset="0"/>
              </a:rPr>
              <a:t>Revision Description:  </a:t>
            </a:r>
            <a:r>
              <a:rPr lang="en-US" sz="1500" dirty="0">
                <a:effectLst/>
                <a:latin typeface="+mn-lt"/>
                <a:ea typeface="Times New Roman" panose="02020603050405020304" pitchFamily="18" charset="0"/>
              </a:rPr>
              <a:t>This NPRR requires Resources that provide ERCOT Contingency Reserve Service (ECRS) to limit their responsibility to a quantity of capacity that is capable of being sustained for two consecutive hours and/or Non-Spinning Reserve (Non-Spin) to limit their responsibility to a quantity of capacity that is capable of being sustained for four consecutive hours.  Additionally, this NPRR also requires ERCOT to conduct unannounced tests on Energy Storage Resources (ESRs) that are providing ECRS and/or Non-Spin in Real-Time.</a:t>
            </a:r>
          </a:p>
          <a:p>
            <a:pPr marL="228600" marR="0">
              <a:spcBef>
                <a:spcPts val="0"/>
              </a:spcBef>
              <a:spcAft>
                <a:spcPts val="0"/>
              </a:spcAft>
            </a:pPr>
            <a:r>
              <a:rPr lang="en-US" sz="1500" b="1" dirty="0">
                <a:effectLst/>
                <a:latin typeface="+mn-lt"/>
                <a:ea typeface="Times New Roman" panose="02020603050405020304" pitchFamily="18" charset="0"/>
              </a:rPr>
              <a:t>PRS Decision:</a:t>
            </a:r>
            <a:r>
              <a:rPr lang="en-US" sz="1500" dirty="0">
                <a:effectLst/>
                <a:latin typeface="+mn-lt"/>
                <a:ea typeface="Times New Roman" panose="02020603050405020304" pitchFamily="18" charset="0"/>
              </a:rPr>
              <a:t>  On 2/9/22, PRS voted via roll call to recommend approval of NPRR1096 as amended by the 11/3/21 ERCOT comments.  There were seven opposing votes from the Consumer (Sierra Club), Independent Generator (4) (Key Capture, Jupiter Power, Enel Green Power, EDP Renewables), Independent Power Marketer (IPM) (2) (EDF Trading, </a:t>
            </a:r>
            <a:r>
              <a:rPr lang="en-US" sz="1500" dirty="0" err="1">
                <a:effectLst/>
                <a:latin typeface="+mn-lt"/>
                <a:ea typeface="Times New Roman" panose="02020603050405020304" pitchFamily="18" charset="0"/>
              </a:rPr>
              <a:t>CPower</a:t>
            </a:r>
            <a:r>
              <a:rPr lang="en-US" sz="1500" dirty="0">
                <a:effectLst/>
                <a:latin typeface="+mn-lt"/>
                <a:ea typeface="Times New Roman" panose="02020603050405020304" pitchFamily="18" charset="0"/>
              </a:rPr>
              <a:t>) Market Segments, and six abstentions from the Cooperative (Golden Spread), Independent Generator (3) (Luminant, Broad Reach Power, RWE Renewables), IPM (Morgan Stanley), and Independent Retail Electric Provider (IREP) (Reliant) Market Segments.  On 3/9/22, PRS voted via roll call to endorse and forward to TAC the 2/9/22 PRS Report and Revised Impact Analysis for NPRR1096 with a recommended priority of 2022 and rank of 2650.  There was one opposing vote from the IPM (Morgan Stanley) Market Segment and eight abstentions from the Consumer (Nucor), Independent Generator (4) (Luminant, Broad Reach Power, Enel Green Power, EDP Renewables), IPM (Tenaska), IREP (Reliant), and Municipal (GEUS) Market Segments.</a:t>
            </a:r>
          </a:p>
        </p:txBody>
      </p:sp>
    </p:spTree>
    <p:extLst>
      <p:ext uri="{BB962C8B-B14F-4D97-AF65-F5344CB8AC3E}">
        <p14:creationId xmlns:p14="http://schemas.microsoft.com/office/powerpoint/2010/main" val="154130962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NPRR1116, Remove Obsolete Reference to Market Information System (MIS) [ERCOT]</a:t>
            </a:r>
            <a:endParaRPr lang="en-US" sz="1800" dirty="0"/>
          </a:p>
        </p:txBody>
      </p:sp>
      <p:sp>
        <p:nvSpPr>
          <p:cNvPr id="14339" name="Rectangle 2"/>
          <p:cNvSpPr>
            <a:spLocks noChangeArrowheads="1"/>
          </p:cNvSpPr>
          <p:nvPr/>
        </p:nvSpPr>
        <p:spPr bwMode="auto">
          <a:xfrm>
            <a:off x="190500" y="774492"/>
            <a:ext cx="8612307" cy="42473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June 1, 2022</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removes obsolete paragraph (h) of Section 12.3, MIS Administrative and Design Requirements, which references Other Binding Documents on the Market Information System (MIS).  With the implementation of NPRR1039, Replace the Term MIS Public Area with ERCOT Website, the reference to public Other Binding Document postings in paragraph (5) of Section 12.2, ERCOT Responsibilities, was updated to reflect that public Other Binding Documents are posted to the ERCOT website.</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2/9/22, PRS unanimously voted via roll call to recommend approval of NPRR1116 as submitted.  On 3/9/22, PRS unanimously voted via roll call to endorse and forward to TAC the 2/9/22 PRS Report and Impact Analysis for NPRR1116.</a:t>
            </a:r>
          </a:p>
        </p:txBody>
      </p:sp>
    </p:spTree>
    <p:extLst>
      <p:ext uri="{BB962C8B-B14F-4D97-AF65-F5344CB8AC3E}">
        <p14:creationId xmlns:p14="http://schemas.microsoft.com/office/powerpoint/2010/main" val="25798152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NPRR1117, Related to SMOGRR025, Modifications to Line Loss Compensation Requirement for EPS Metering [ERCOT]</a:t>
            </a:r>
            <a:endParaRPr lang="en-US" sz="1800" dirty="0"/>
          </a:p>
        </p:txBody>
      </p:sp>
      <p:sp>
        <p:nvSpPr>
          <p:cNvPr id="14339" name="Rectangle 2"/>
          <p:cNvSpPr>
            <a:spLocks noChangeArrowheads="1"/>
          </p:cNvSpPr>
          <p:nvPr/>
        </p:nvSpPr>
        <p:spPr bwMode="auto">
          <a:xfrm>
            <a:off x="190500" y="774492"/>
            <a:ext cx="8612307"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Upon implementation of Settlement Metering Operating Guide Revision Request (SMOGRR) 025, Modifications to Line Loss Compensation Requirement for EPS Metering </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will be updated;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aligns the Protocols with SMOGRR025 revisions allowing for losses in short runs of connecting lines to be disregarded in instances where the ERCOT-Polled Settlement (EPS) Meter is not physically placed at the Point of Interconnection (POI).</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2/9/22, PRS unanimously voted via roll call to recommend approval of NPRR1117 as submitted.  On 3/9/22, PRS unanimously voted vial roll call to endorse and forward to TAC the 2/9/22 PRS Report and Impact Analysis for NPRR1117.</a:t>
            </a:r>
          </a:p>
        </p:txBody>
      </p:sp>
    </p:spTree>
    <p:extLst>
      <p:ext uri="{BB962C8B-B14F-4D97-AF65-F5344CB8AC3E}">
        <p14:creationId xmlns:p14="http://schemas.microsoft.com/office/powerpoint/2010/main" val="263961296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NPRR1122, Clarifications for PURA Subchapter M Securitization Default Charges – URGENT [ERCOT]</a:t>
            </a:r>
            <a:endParaRPr lang="en-US" sz="1800" dirty="0"/>
          </a:p>
        </p:txBody>
      </p:sp>
      <p:sp>
        <p:nvSpPr>
          <p:cNvPr id="14339" name="Rectangle 2"/>
          <p:cNvSpPr>
            <a:spLocks noChangeArrowheads="1"/>
          </p:cNvSpPr>
          <p:nvPr/>
        </p:nvSpPr>
        <p:spPr bwMode="auto">
          <a:xfrm>
            <a:off x="190500" y="774492"/>
            <a:ext cx="8612307" cy="45243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June 1, 2022</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clarifies that ERCOT shall retain all Securitization Default Charge escrow deposits to cover, if necessary, potential future obligations for Securitization Default Charges, without the limitation that this is only after termination of a Market Participant’s Standard Form Market Participant Agreement.  In addition, the NPRR clarifies that funds provided for Securitization Default Charge escrow deposits must be sent to the correct account to be properly credited.  Finally, this NPRR corrects a subscript definition error in the Securitization Default Charge Maximum MWh Activity Ratio Share.</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3/9/22, PRS unanimously voted via roll call to grant NPRR1122 Urgent status; to recommend approval of NPRR1122 as revised by PRS; and to forward to TAC NPRR1122 and the Impact Analysis.  </a:t>
            </a:r>
          </a:p>
          <a:p>
            <a:pPr marL="228600" marR="0">
              <a:spcBef>
                <a:spcPts val="0"/>
              </a:spcBef>
              <a:spcAft>
                <a:spcPts val="0"/>
              </a:spcAft>
            </a:pPr>
            <a:r>
              <a:rPr lang="en-US" sz="1800" b="1" dirty="0">
                <a:effectLst/>
                <a:latin typeface="+mn-lt"/>
                <a:ea typeface="Times New Roman" panose="02020603050405020304" pitchFamily="18" charset="0"/>
              </a:rPr>
              <a:t>Credit WG Review:</a:t>
            </a:r>
            <a:r>
              <a:rPr lang="en-US" sz="1800" dirty="0">
                <a:effectLst/>
                <a:latin typeface="+mn-lt"/>
                <a:ea typeface="Times New Roman" panose="02020603050405020304" pitchFamily="18" charset="0"/>
              </a:rPr>
              <a:t>  See 3/15/22 Credit WG Comments</a:t>
            </a:r>
          </a:p>
        </p:txBody>
      </p:sp>
    </p:spTree>
    <p:extLst>
      <p:ext uri="{BB962C8B-B14F-4D97-AF65-F5344CB8AC3E}">
        <p14:creationId xmlns:p14="http://schemas.microsoft.com/office/powerpoint/2010/main" val="416791545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bwMode="auto">
          <a:xfrm>
            <a:off x="190500" y="125413"/>
            <a:ext cx="8732520" cy="461962"/>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p>
            <a:pPr lvl="0"/>
            <a:r>
              <a:rPr lang="en-US" sz="1800" i="1" dirty="0"/>
              <a:t>NPRR1123, Clarifications for PURA Subchapter N Securitization Uplift Charges – URGENT [ERCOT]</a:t>
            </a:r>
            <a:endParaRPr lang="en-US" sz="1800" dirty="0"/>
          </a:p>
        </p:txBody>
      </p:sp>
      <p:sp>
        <p:nvSpPr>
          <p:cNvPr id="14339" name="Rectangle 2"/>
          <p:cNvSpPr>
            <a:spLocks noChangeArrowheads="1"/>
          </p:cNvSpPr>
          <p:nvPr/>
        </p:nvSpPr>
        <p:spPr bwMode="auto">
          <a:xfrm>
            <a:off x="190500" y="658254"/>
            <a:ext cx="8612307" cy="59093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defTabSz="4572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marL="228600" marR="0" algn="just">
              <a:spcBef>
                <a:spcPts val="0"/>
              </a:spcBef>
              <a:spcAft>
                <a:spcPts val="0"/>
              </a:spcAft>
            </a:pPr>
            <a:r>
              <a:rPr lang="en-US" sz="1800" b="1" dirty="0">
                <a:effectLst/>
                <a:latin typeface="+mn-lt"/>
                <a:ea typeface="Times New Roman" panose="02020603050405020304" pitchFamily="18" charset="0"/>
              </a:rPr>
              <a:t>Proposed Effective Date:  </a:t>
            </a:r>
            <a:r>
              <a:rPr lang="en-US" sz="1800" dirty="0">
                <a:effectLst/>
                <a:latin typeface="+mn-lt"/>
                <a:ea typeface="Times New Roman" panose="02020603050405020304" pitchFamily="18" charset="0"/>
              </a:rPr>
              <a:t>Upon implementation of Nodal Protocol Revision Request (NPRR) 1114, Securitization – PURA Subchapter N Uplift Charges</a:t>
            </a:r>
          </a:p>
          <a:p>
            <a:pPr marL="228600" marR="0" algn="just">
              <a:spcBef>
                <a:spcPts val="0"/>
              </a:spcBef>
              <a:spcAft>
                <a:spcPts val="0"/>
              </a:spcAft>
            </a:pPr>
            <a:r>
              <a:rPr lang="en-US" sz="1800" b="1" dirty="0">
                <a:effectLst/>
                <a:latin typeface="+mn-lt"/>
                <a:ea typeface="Times New Roman" panose="02020603050405020304" pitchFamily="18" charset="0"/>
              </a:rPr>
              <a:t>ERCOT Impact Analysis:  </a:t>
            </a:r>
            <a:r>
              <a:rPr lang="en-US" sz="1800" dirty="0">
                <a:effectLst/>
                <a:latin typeface="+mn-lt"/>
                <a:ea typeface="Times New Roman" panose="02020603050405020304" pitchFamily="18" charset="0"/>
              </a:rPr>
              <a:t>No budgetary impact; no impacts to ERCOT staffing; no impacts to ERCOT computer systems; no impacts to E</a:t>
            </a:r>
            <a:r>
              <a:rPr lang="x-none" sz="1800" dirty="0">
                <a:effectLst/>
                <a:latin typeface="+mn-lt"/>
                <a:ea typeface="Times New Roman" panose="02020603050405020304" pitchFamily="18" charset="0"/>
              </a:rPr>
              <a:t>RCOT business processes</a:t>
            </a:r>
            <a:r>
              <a:rPr lang="en-US" sz="1800" dirty="0">
                <a:effectLst/>
                <a:latin typeface="+mn-lt"/>
                <a:ea typeface="Times New Roman" panose="02020603050405020304" pitchFamily="18" charset="0"/>
              </a:rPr>
              <a:t>; no impacts to ERCOT grid operations and practices. (There are no additional impacts to this NPRR beyond what was captured in the Impact Analysis for NPRR1114.)</a:t>
            </a:r>
          </a:p>
          <a:p>
            <a:pPr marL="228600" marR="0">
              <a:spcBef>
                <a:spcPts val="0"/>
              </a:spcBef>
              <a:spcAft>
                <a:spcPts val="0"/>
              </a:spcAft>
            </a:pPr>
            <a:r>
              <a:rPr lang="en-US" sz="1800" b="1" dirty="0">
                <a:effectLst/>
                <a:latin typeface="+mn-lt"/>
                <a:ea typeface="Times New Roman" panose="02020603050405020304" pitchFamily="18" charset="0"/>
              </a:rPr>
              <a:t>Revision Description:  </a:t>
            </a:r>
            <a:r>
              <a:rPr lang="en-US" sz="1800" dirty="0">
                <a:effectLst/>
                <a:latin typeface="+mn-lt"/>
                <a:ea typeface="Times New Roman" panose="02020603050405020304" pitchFamily="18" charset="0"/>
              </a:rPr>
              <a:t>This NPRR provides for initial assessment of Securitization Uplift Charge escrow deposits based on Counter-Party initial estimated Adjusted Meter Load.  In addition, the NPRR clarifies that funds provided for Securitization Uplift Charge escrow deposits must be sent to the correct account to be properly credited, and also provides a process for return of securitization proceeds if required by statute or the Debt Obligation Order (DOO) in Public Utility Commission of Texas (PUCT) Docket No. 52322, Application of Electric Reliability Council of Texas, Inc. for a Debt Obligation Order to Finance Uplift Balances Under PURA Chapter 39, Subchapter N, and for a Good Cause Exception.</a:t>
            </a:r>
          </a:p>
          <a:p>
            <a:pPr marL="228600" marR="0">
              <a:spcBef>
                <a:spcPts val="0"/>
              </a:spcBef>
              <a:spcAft>
                <a:spcPts val="0"/>
              </a:spcAft>
            </a:pPr>
            <a:r>
              <a:rPr lang="en-US" sz="1800" b="1" dirty="0">
                <a:effectLst/>
                <a:latin typeface="+mn-lt"/>
                <a:ea typeface="Times New Roman" panose="02020603050405020304" pitchFamily="18" charset="0"/>
              </a:rPr>
              <a:t>PRS Decision:</a:t>
            </a:r>
            <a:r>
              <a:rPr lang="en-US" sz="1800" dirty="0">
                <a:effectLst/>
                <a:latin typeface="+mn-lt"/>
                <a:ea typeface="Times New Roman" panose="02020603050405020304" pitchFamily="18" charset="0"/>
              </a:rPr>
              <a:t>  On 3/9/22, PRS unanimously voted via roll call to grant NPRR1123 Urgent status; to recommend approval of NPRR1123 as revised by PRS; and to forward to TAC NPRR1123 and the Impact Analysis.</a:t>
            </a:r>
          </a:p>
          <a:p>
            <a:pPr marL="228600" marR="0">
              <a:spcBef>
                <a:spcPts val="0"/>
              </a:spcBef>
              <a:spcAft>
                <a:spcPts val="0"/>
              </a:spcAft>
            </a:pPr>
            <a:r>
              <a:rPr lang="en-US" sz="1800" b="1" dirty="0">
                <a:effectLst/>
                <a:latin typeface="+mn-lt"/>
                <a:ea typeface="Times New Roman" panose="02020603050405020304" pitchFamily="18" charset="0"/>
              </a:rPr>
              <a:t>Credit WG Review:</a:t>
            </a:r>
            <a:r>
              <a:rPr lang="en-US" sz="1800" dirty="0">
                <a:effectLst/>
                <a:latin typeface="+mn-lt"/>
                <a:ea typeface="Times New Roman" panose="02020603050405020304" pitchFamily="18" charset="0"/>
              </a:rPr>
              <a:t>  See 3/15/22 Credit WG Comments</a:t>
            </a:r>
          </a:p>
        </p:txBody>
      </p:sp>
    </p:spTree>
    <p:extLst>
      <p:ext uri="{BB962C8B-B14F-4D97-AF65-F5344CB8AC3E}">
        <p14:creationId xmlns:p14="http://schemas.microsoft.com/office/powerpoint/2010/main" val="2241071554"/>
      </p:ext>
    </p:extLst>
  </p:cSld>
  <p:clrMapOvr>
    <a:masterClrMapping/>
  </p:clrMapOvr>
</p:sld>
</file>

<file path=ppt/theme/theme1.xml><?xml version="1.0" encoding="utf-8"?>
<a:theme xmlns:a="http://schemas.openxmlformats.org/drawingml/2006/main" name="Custom Design">
  <a:themeElements>
    <a:clrScheme name="ERCOT">
      <a:dk1>
        <a:sysClr val="windowText" lastClr="000000"/>
      </a:dk1>
      <a:lt1>
        <a:sysClr val="window" lastClr="FFFFFF"/>
      </a:lt1>
      <a:dk2>
        <a:srgbClr val="00385E"/>
      </a:dk2>
      <a:lt2>
        <a:srgbClr val="EEECE1"/>
      </a:lt2>
      <a:accent1>
        <a:srgbClr val="008373"/>
      </a:accent1>
      <a:accent2>
        <a:srgbClr val="1B5026"/>
      </a:accent2>
      <a:accent3>
        <a:srgbClr val="0F1423"/>
      </a:accent3>
      <a:accent4>
        <a:srgbClr val="400E22"/>
      </a:accent4>
      <a:accent5>
        <a:srgbClr val="E5E5E2"/>
      </a:accent5>
      <a:accent6>
        <a:srgbClr val="86878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item1.xml><?xml version="1.0" encoding="utf-8"?>
<p:properties xmlns:p="http://schemas.microsoft.com/office/2006/metadata/properties" xmlns:xsi="http://www.w3.org/2001/XMLSchema-instance" xmlns:pc="http://schemas.microsoft.com/office/infopath/2007/PartnerControls">
  <documentManagement>
    <Information_x0020_Classification xmlns="c34af464-7aa1-4edd-9be4-83dffc1cb926"/>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0EB6C32BA7893B4D8D08DA703C6B8599" ma:contentTypeVersion="0" ma:contentTypeDescription="Create a new document." ma:contentTypeScope="" ma:versionID="438847a72b75665982a8a359f97ca60b">
  <xsd:schema xmlns:xsd="http://www.w3.org/2001/XMLSchema" xmlns:xs="http://www.w3.org/2001/XMLSchema" xmlns:p="http://schemas.microsoft.com/office/2006/metadata/properties" xmlns:ns2="c34af464-7aa1-4edd-9be4-83dffc1cb926" targetNamespace="http://schemas.microsoft.com/office/2006/metadata/properties" ma:root="true" ma:fieldsID="429eac13a7923d6b47fc28e8f4096b10" ns2:_="">
    <xsd:import namespace="c34af464-7aa1-4edd-9be4-83dffc1cb926"/>
    <xsd:element name="properties">
      <xsd:complexType>
        <xsd:sequence>
          <xsd:element name="documentManagement">
            <xsd:complexType>
              <xsd:all>
                <xsd:element ref="ns2:Information_x0020_Classification"/>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34af464-7aa1-4edd-9be4-83dffc1cb926" elementFormDefault="qualified">
    <xsd:import namespace="http://schemas.microsoft.com/office/2006/documentManagement/types"/>
    <xsd:import namespace="http://schemas.microsoft.com/office/infopath/2007/PartnerControls"/>
    <xsd:element name="Information_x0020_Classification" ma:index="8" ma:displayName="Information Classification" ma:default="ERCOT Limited" ma:description="ERCOT Information Classification" ma:format="Dropdown" ma:internalName="Information_x0020_Classification">
      <xsd:simpleType>
        <xsd:restriction base="dms:Choice">
          <xsd:enumeration value="Public"/>
          <xsd:enumeration value="ERCOT Limited"/>
          <xsd:enumeration value="ERCOT Confidential"/>
          <xsd:enumeration value="ERCOT Restricted"/>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E3AD6A9D-E05D-44AF-B5F9-103C86E8102F}">
  <ds:schemaRefs>
    <ds:schemaRef ds:uri="http://schemas.openxmlformats.org/package/2006/metadata/core-properties"/>
    <ds:schemaRef ds:uri="http://purl.org/dc/dcmitype/"/>
    <ds:schemaRef ds:uri="c34af464-7aa1-4edd-9be4-83dffc1cb926"/>
    <ds:schemaRef ds:uri="http://purl.org/dc/elements/1.1/"/>
    <ds:schemaRef ds:uri="http://schemas.microsoft.com/office/2006/documentManagement/types"/>
    <ds:schemaRef ds:uri="http://purl.org/dc/terms/"/>
    <ds:schemaRef ds:uri="http://schemas.microsoft.com/office/infopath/2007/PartnerControls"/>
    <ds:schemaRef ds:uri="http://schemas.microsoft.com/office/2006/metadata/properties"/>
    <ds:schemaRef ds:uri="http://www.w3.org/XML/1998/namespace"/>
  </ds:schemaRefs>
</ds:datastoreItem>
</file>

<file path=customXml/itemProps2.xml><?xml version="1.0" encoding="utf-8"?>
<ds:datastoreItem xmlns:ds="http://schemas.openxmlformats.org/officeDocument/2006/customXml" ds:itemID="{6C9659B9-8752-4DC3-8CFE-950F74D5E77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34af464-7aa1-4edd-9be4-83dffc1cb926"/>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9367</TotalTime>
  <Words>2008</Words>
  <Application>Microsoft Office PowerPoint</Application>
  <PresentationFormat>On-screen Show (4:3)</PresentationFormat>
  <Paragraphs>190</Paragraphs>
  <Slides>11</Slides>
  <Notes>10</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11</vt:i4>
      </vt:variant>
    </vt:vector>
  </HeadingPairs>
  <TitlesOfParts>
    <vt:vector size="17" baseType="lpstr">
      <vt:lpstr>Arial</vt:lpstr>
      <vt:lpstr>Calibri</vt:lpstr>
      <vt:lpstr>Courier New</vt:lpstr>
      <vt:lpstr>Wingdings</vt:lpstr>
      <vt:lpstr>Custom Design</vt:lpstr>
      <vt:lpstr>Office Theme</vt:lpstr>
      <vt:lpstr>PowerPoint Presentation</vt:lpstr>
      <vt:lpstr>Summary of PRS Update</vt:lpstr>
      <vt:lpstr>Summary of PRS Update</vt:lpstr>
      <vt:lpstr>Appendix</vt:lpstr>
      <vt:lpstr>NPRR1096, Require Sustained Two-Hour Capability for ECRS and Four-Hour Capability for Non-Spin [ERCOT]</vt:lpstr>
      <vt:lpstr>NPRR1116, Remove Obsolete Reference to Market Information System (MIS) [ERCOT]</vt:lpstr>
      <vt:lpstr>NPRR1117, Related to SMOGRR025, Modifications to Line Loss Compensation Requirement for EPS Metering [ERCOT]</vt:lpstr>
      <vt:lpstr>NPRR1122, Clarifications for PURA Subchapter M Securitization Default Charges – URGENT [ERCOT]</vt:lpstr>
      <vt:lpstr>NPRR1123, Clarifications for PURA Subchapter N Securitization Uplift Charges – URGENT [ERCOT]</vt:lpstr>
      <vt:lpstr>SCR818, Changes to Incorporate GIC Modeling Data into Existing Modeling Applications [CenterPoint]</vt:lpstr>
      <vt:lpstr>2022 Release Targets – Board Approved NPRRs / SCRs / xGRRs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FileNewTemplate</dc:title>
  <dc:creator>Diana</dc:creator>
  <cp:lastModifiedBy>Luminant 031822</cp:lastModifiedBy>
  <cp:revision>576</cp:revision>
  <cp:lastPrinted>2013-01-30T23:16:36Z</cp:lastPrinted>
  <dcterms:created xsi:type="dcterms:W3CDTF">2010-04-12T23:12:02Z</dcterms:created>
  <dcterms:modified xsi:type="dcterms:W3CDTF">2022-03-21T16:16:04Z</dcterms:modified>
  <cp:contentStatus>Draft</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0x0101000EB6C32BA7893B4D8D08DA703C6B8599</vt:lpwstr>
  </property>
</Properties>
</file>