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Lst>
  <p:notesMasterIdLst>
    <p:notesMasterId r:id="rId38"/>
  </p:notesMasterIdLst>
  <p:handoutMasterIdLst>
    <p:handoutMasterId r:id="rId39"/>
  </p:handoutMasterIdLst>
  <p:sldIdLst>
    <p:sldId id="260" r:id="rId6"/>
    <p:sldId id="355" r:id="rId7"/>
    <p:sldId id="261" r:id="rId8"/>
    <p:sldId id="277" r:id="rId9"/>
    <p:sldId id="352" r:id="rId10"/>
    <p:sldId id="296" r:id="rId11"/>
    <p:sldId id="297" r:id="rId12"/>
    <p:sldId id="276" r:id="rId13"/>
    <p:sldId id="287" r:id="rId14"/>
    <p:sldId id="353" r:id="rId15"/>
    <p:sldId id="354" r:id="rId16"/>
    <p:sldId id="380" r:id="rId17"/>
    <p:sldId id="364" r:id="rId18"/>
    <p:sldId id="362" r:id="rId19"/>
    <p:sldId id="378" r:id="rId20"/>
    <p:sldId id="379" r:id="rId21"/>
    <p:sldId id="370" r:id="rId22"/>
    <p:sldId id="371" r:id="rId23"/>
    <p:sldId id="372" r:id="rId24"/>
    <p:sldId id="356" r:id="rId25"/>
    <p:sldId id="358" r:id="rId26"/>
    <p:sldId id="381" r:id="rId27"/>
    <p:sldId id="289" r:id="rId28"/>
    <p:sldId id="298" r:id="rId29"/>
    <p:sldId id="305" r:id="rId30"/>
    <p:sldId id="382" r:id="rId31"/>
    <p:sldId id="300" r:id="rId32"/>
    <p:sldId id="301" r:id="rId33"/>
    <p:sldId id="304" r:id="rId34"/>
    <p:sldId id="295" r:id="rId35"/>
    <p:sldId id="299" r:id="rId36"/>
    <p:sldId id="303"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gio, Dave" initials="MD" lastIdx="4" clrIdx="0">
    <p:extLst>
      <p:ext uri="{19B8F6BF-5375-455C-9EA6-DF929625EA0E}">
        <p15:presenceInfo xmlns:p15="http://schemas.microsoft.com/office/powerpoint/2012/main" userId="S-1-5-21-639947351-343809578-3807592339-4753" providerId="AD"/>
      </p:ext>
    </p:extLst>
  </p:cmAuthor>
  <p:cmAuthor id="2" name="Townsend, Aaron" initials="TA" lastIdx="32" clrIdx="1">
    <p:extLst>
      <p:ext uri="{19B8F6BF-5375-455C-9EA6-DF929625EA0E}">
        <p15:presenceInfo xmlns:p15="http://schemas.microsoft.com/office/powerpoint/2012/main" userId="S-1-5-21-639947351-343809578-3807592339-53395" providerId="AD"/>
      </p:ext>
    </p:extLst>
  </p:cmAuthor>
  <p:cmAuthor id="3" name="Holt, Blake" initials="HB" lastIdx="30" clrIdx="2">
    <p:extLst>
      <p:ext uri="{19B8F6BF-5375-455C-9EA6-DF929625EA0E}">
        <p15:presenceInfo xmlns:p15="http://schemas.microsoft.com/office/powerpoint/2012/main" userId="S-1-5-21-639947351-343809578-3807592339-31793" providerId="AD"/>
      </p:ext>
    </p:extLst>
  </p:cmAuthor>
  <p:cmAuthor id="4" name="Kersulis, Jonas" initials="KJ" lastIdx="1" clrIdx="3">
    <p:extLst>
      <p:ext uri="{19B8F6BF-5375-455C-9EA6-DF929625EA0E}">
        <p15:presenceInfo xmlns:p15="http://schemas.microsoft.com/office/powerpoint/2012/main" userId="S::Jonas.Kersulis@ercot.com::38ec2a83-12fc-4093-8e16-3ee53b6e0485" providerId="AD"/>
      </p:ext>
    </p:extLst>
  </p:cmAuthor>
  <p:cmAuthor id="5" name="djm" initials="djm" lastIdx="1" clrIdx="4">
    <p:extLst>
      <p:ext uri="{19B8F6BF-5375-455C-9EA6-DF929625EA0E}">
        <p15:presenceInfo xmlns:p15="http://schemas.microsoft.com/office/powerpoint/2012/main" userId="djm" providerId="None"/>
      </p:ext>
    </p:extLst>
  </p:cmAuthor>
  <p:cmAuthor id="6" name="Shah, Neil" initials="SN" lastIdx="5" clrIdx="5">
    <p:extLst>
      <p:ext uri="{19B8F6BF-5375-455C-9EA6-DF929625EA0E}">
        <p15:presenceInfo xmlns:p15="http://schemas.microsoft.com/office/powerpoint/2012/main" userId="S::Neil.Shah@ercot.com::c825c17a-b2fe-45c0-a9d5-794112f6ee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A208"/>
    <a:srgbClr val="C68106"/>
    <a:srgbClr val="CBE3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54" autoAdjust="0"/>
    <p:restoredTop sz="72620" autoAdjust="0"/>
  </p:normalViewPr>
  <p:slideViewPr>
    <p:cSldViewPr showGuides="1">
      <p:cViewPr varScale="1">
        <p:scale>
          <a:sx n="83" d="100"/>
          <a:sy n="83" d="100"/>
        </p:scale>
        <p:origin x="1632"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3/24/2022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4T19:21:33.249"/>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4T18:49:37.445"/>
    </inkml:context>
    <inkml:brush xml:id="br0">
      <inkml:brushProperty name="width" value="0.05" units="cm"/>
      <inkml:brushProperty name="height" value="0.05" units="cm"/>
      <inkml:brushProperty name="ignorePressure" value="1"/>
    </inkml:brush>
  </inkml:definitions>
  <inkml:trace contextRef="#ctx0" brushRef="#br0">15 55,'263'12,"139"21,-385-32,411 6,-416-8,-10 1,0-1,0 1,-1 0,1 0,0 0,0 0,0 0,0 0,0 1,0-1,0 1,-1-1,1 1,0 0,0-1,-1 1,1 0,-1 0,1 0,0 1,-1-1,2 2,-1-2,0 0,0 0,0-1,0 1,0 0,1-1,-1 1,0-1,0 0,1 0,-1 0,0 0,0 0,4-1,40-8,-22 4,-20 4,-1 1,1-1,0 1,-1-1,1 0,-1 0,1-1,-1 1,0-1,1 0,-1 1,0-2,0 1,3-3,-9 4,0 0,0 0,0 0,0 0,0 0,0 1,0-1,0 1,0 0,0 0,0 0,-4 0,6 0,-567 25,505-22,-108-6,40-1,-230-3,380 6,-14 0,1 0,-1 1,1 0,0-1,-1 2,1-1,-1 1,1 0,0 0,-1 0,7 3,-13-3,1 0,0-1,0 1,-1 0,1-1,-1 1,1-1,-1 1,1-1,-1 1,1-1,-1 1,1-1,-1 1,1-1,-1 0,0 1,1-1,-1 0,0 1,1-1,-1 0,0 0,1 0,-2 0,-20 8,-1-2,12-3,38-2,97 11,-201-15,44 1,32 1,14 1,-3 0,-5 1,0-1,-1 1,1-1,0 0,0-1,0 1,-1-1,1 0,0 0,0 0,-1-1,1 0,7-4,-15 2,-9 4,-12 6,12 1,0 0,0-1,0 0,-20 5,7-2,25-9,0 0,0 0,0 0,0 0,0 0,0 0,1 1,-1-1,0 0,0 0,0 0,0 0,0 0,0 0,0 0,0 0,0 0,0 0,0 0,0 0,0 1,0-1,0 0,0 0,0 0,0 0,0 0,0 0,0 0,0 0,0 0,0 1,0-1,0 0,0 0,0 0,0 0,0 0,0 0,0 0,0 0,0 0,0 1,0-1,0 0,0 0,0 0,0 0,0 0,0 0,0 0,0 0,-1 0,1 0,0 0,0 0,0 0,0 0,0 0,0 0,15 4,19-1,128 8,-148-9,21 0,-1-2,0-1,0-1,0-2,51-13,-54 13,0 1,1 1,60 4,-16 1,242-16,-290 12,14-1,1 1,-1 2,62 9,-104-9,0-1,0 0,0 0,0 0,0 0,0 0,0 0,-1 0,1 0,0 0,0 0,0 0,0 0,0 0,0 1,0-1,0 0,0 0,0 0,-1 0,1 0,0 0,0 0,0 1,0-1,0 0,0 0,0 0,0 0,0 0,0 0,0 0,0 1,0-1,0 0,0 0,0 0,0 0,0 0,0 0,1 1,-1-1,0 0,0 0,0 0,0 0,0 0,0 0,0 0,0 0,0 0,0 1,1-1,-1 0,0 0,0 0,0 0,0 0,0 0,0 0,1 0,-21 9,-24 4,9-8,0-1,-70-2,-106-9,209 7,-1 0,0 1,1-1,-1 1,0-1,1 1,-1 0,1 0,-1 0,1 1,-1-1,-3 3,-17 8,22-14,-1 0,0-1,1 1,-1 0,1-1,0 1,0-1,0 1,0-1,0 0,0 1,1-1,-1-4,-2-5,2 10,-1 0,1-1,0 1,-1 0,0 0,0-1,1 1,-1 1,0-1,0 0,-1 0,1 1,0-1,-1 1,1 0,0 0,-1 0,0 0,1 0,-1 0,1 0,-6 0,-8 0,1 0,-1 1,-17 2,-21-1,45-2,-235-15,239 16,1-1,-1 0,1 1,-1-2,1 1,-1 0,-3-3,3 2,1 0,-1 1,1-1,-1 1,0 0,0 0,-6 0,-67-2,51 0,-53 3,151 18,46-15,-117-3,0 0,1 0,-1 0,0 0,0 0,0 0,0 0,0 0,0 0,1 0,-1 0,0 0,0 0,0 0,0 0,0 0,1-1,-1 2,0-1,0 0,0 0,0 0,1 0,-1 0,0 0,0 0,0 0,0 0,0 0,0 0,1 0,-1 0,0 0,0 0,0 1,0-1,0 0,0 0,0 0,1 0,-1 0,0 0,0 0,0 1,0-1,0 0,0 0,0 0,0 0,0 0,0 1,0-1,0 0,0 0,0 0,0 0,0 1,0-1,0 0,0 0,0 0,0 0,0 0,0 1,0-1,0 0,-1 0,-13 6,-20 4,15-7,-21 4,38-5,6-2,25 0,14-1,-24 2,0-1,1-2,36-6,-134 4,52 5,44 1,43 2,-44-5,-13 1,0-1,0 1,1 0,-1 0,0 0,0 0,0 1,1 0,-1 0,0 0,0 0,4 3,-42 2,-35-1,63-4,9-1,37 1,-21-3,-31 5,12 0,10-1,93 6,119-8,-142-1,-89 1,-58 0,44 0,31 2,5 1,-34-2,-49-1,62 0,13 1,1-1,-1-1,1 1,-1-1,0 0,0 0,1-1,7-2,-10 1,0 0,1 0,-1 1,1 0,0-1,0 1,5-1,-5 1,-3 2,0-1,0 1,0 0,0-1,-1 1,1 0,0-1,0 0,0 1,0-1,0 1,-1-1,1 0,0 0,-1 1,1-1,0 0,-1 0,1 0,-1 0,1 0,0-1,-16-7,-1 2,17 6,-1 0,0 1,1-1,-1 1,0-1,1 0,-1 1,1-1,-1 1,1-1,-1 1,1-1,0 1,-1-1,1 1,-1 0,1-1,0 1,-1 0,1-1,0 1,0 0,-1 0,1 0,1 0,22-9,-21 6,-11 2,-31-2,-48 2,64 1,35 0,51 0,-46 0,50 0,-21 0,-37 0,-16 0,-43 2,34 0,-1-1,1-1,-1 0,1-2,-25-4,103-14,-18 6,1 1,0 3,0 1,1 3,0 2,0 1,59 5,-119-2,0 1,0 0,1 1,-1 1,-21 7,-35 5,-65-5,239-5,28 5,0 0,45-4,-209 6,24-3,21-3,-11-5,-1-1,1 0,0 1,-1-1,1 1,0-1,-1 1,1 0,0 0,-1 0,1 0,-1 0,0 0,1 0,-1 0,2 3,-4 5,-18-3,-15-5,0-1,-41-6,-21-1,48 6,23-1,0 2,-1 0,-24 5,48-5,1 1,-1-1,0 1,1-1,-1 1,1 0,-1-1,1 1,0 0,-1 0,1 0,0 0,0 0,0 1,-1-1,1 0,0 0,1 1,-3 2,3-3,-1 0,0 1,1-1,-1 0,0 0,0 0,0 0,0 0,0 0,0 0,0 0,0-1,0 1,0 0,0-1,-1 1,1-1,0 1,0-1,-1 1,1-1,0 0,-1 0,1 1,0-1,-1 0,-2-1,-13 0,9 1,18 9,-7-5,1 0,-1 0,0 1,0-1,0 1,-1 0,1 0,2 9,-5-13,-1 0,1-1,0 1,-1-1,1 1,-1 0,1-1,-1 1,1-1,-1 0,0 1,1-1,-1 1,1-1,-1 0,0 1,1-1,-1 0,0 0,1 0,-1 1,0-1,0 0,1 0,-2 0,-23 3,22-3,-54 6,32-2,0-1,-49-2,70-4,15-1,18-3,-27 8,0-1,-1 0,1 0,0 0,0 0,0-1,0 1,-1 0,1-1,0 1,-1-1,1 0,0 1,-1-1,1 0,2-2,-5 2,0 1,1-1,-1 0,0 0,1 0,-1 0,0 1,0-1,0 0,0 1,0-1,0 1,0-1,0 1,0-1,0 1,0 0,0-1,0 1,0 0,0 0,0 0,0 0,-1 0,1 0,-2 1,-225-40,200 38,16 1,30-2,102-5,136 10,-264-1,-25 7,33-9,0 0,1 0,-1 0,0 0,0 0,0 0,0 0,0 0,0 1,0-1,0 0,0 0,0 0,0 0,0 0,0 0,0 0,0 0,0 0,0 0,0 0,0 0,0 0,0 1,0-1,0 0,0 0,0 0,0 0,0 0,0 0,0 0,0 0,0 0,0 0,0 0,0 0,0 1,0-1,0 0,0 0,0 0,27-1,46-11,-92 8,17-3,18-1,133-26,-82 20,-65 13,-7-1,-22 0,-35-1,34 3,8-1,0 1,-35 5,50-5,1 1,0 0,0 0,0 0,0 0,0 1,0 0,0 0,0 0,0 0,1 1,-1-1,1 1,0 0,0 0,0 0,0 0,-3 6,-2 21,2-13,5-16,-1 0,0 0,1 0,-1-1,0 1,1 0,-1-1,0 0,0 1,0-1,1 0,-1 0,0 0,-3-1,-23 1,11 0,41-2,129-1,-81 4,75-10,-70 0,63-9,-141 18,-2-1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4T18:50:07.910"/>
    </inkml:context>
    <inkml:brush xml:id="br0">
      <inkml:brushProperty name="width" value="0.05" units="cm"/>
      <inkml:brushProperty name="height" value="0.05" units="cm"/>
      <inkml:brushProperty name="ignorePressure" value="1"/>
    </inkml:brush>
  </inkml:definitions>
  <inkml:trace contextRef="#ctx0" brushRef="#br0">22 80,'87'-20,"-27"18,-23 1,0 1,42 5,98 29,-173-33,-1 0,0 1,0-1,0 0,0 1,0-1,0 1,0 0,4 4,-5-4,1 0,-1 0,1 0,-1-1,1 1,0-1,-1 1,1-1,0 0,0 0,0 0,0-1,6 2,294-12,27 1,-60 9,-114-2,-125 0,0-2,-1 0,58-17,-59 13,0 1,1 1,0 2,41-1,237-12,-103 2,105 15,-306 1,0 0,1 0,-1 0,0 0,0 1,-1 0,1 0,0 0,0 0,-1 1,1-1,-1 1,0 0,0 0,4 4,-4-3,1 0,0 0,1-1,-1 1,0-1,1 0,0 0,0-1,7 3,59 21,-65-24,0 1,0-1,0 2,-1-1,0 1,1-1,-1 1,0 1,6 6,-11-10,-1 0,1-1,0 1,-1-1,1 1,-1-1,1 1,-1-1,1 0,-1 1,1-1,-1 0,1 1,-1-1,1 0,-1 1,0-1,1 0,-1 0,1 0,-1 0,0 0,1 1,-1-1,0 0,1 0,-1-1,0 1,1 0,-1 0,1 0,-2-1,-27 2,28-1,-369-23,-53-1,293 36,32-1,-278 10,181-8,-94 3,162-14,-133-5,132-9,-33-2,27 19,-99-3,229-3,1 1,-1-1,1 0,0 0,-1 0,1 0,0-1,0 1,0-1,0 0,0 0,0 0,1 0,-1 0,1-1,-4-3,6 5,1 0,-1 1,1-1,-1 0,1 1,-1-1,1 1,0-1,-1 1,1-1,0 1,-1-1,1 1,0 0,0 0,0-1,-1 1,1 0,0 0,0 0,0-1,-1 1,1 0,0 0,0 0,1 1,27-2,-25 1,182 7,-201-8,-17 0,1-2,-42-9,8 1,133 2,5 9,-52 1,0-1,0-1,30-4,-34-3,-17 8,0 0,0 0,0-1,0 1,1 0,-1 0,0 0,0-1,0 1,0 0,0 0,0 0,0-1,0 1,0 0,0 0,0-1,0 1,0 0,0 0,0-1,0 1,0 0,0 0,0-1,0 1,0 0,0 0,0 0,-1-1,1 1,0 0,0 0,0 0,0-1,-1 1,1 0,0 0,0 0,0 0,-1-1,1 1,0 0,0 0,0 0,-1 0,1 0,0 0,0 0,-1 0,1 0,0 0,0 0,-1 0,1 0,0 0,0 0,-1 0,1 0,0 0,69-3,67 1,-26 1,125-17,-386 15,147 3,-281 12,221-8,44-4,0 1,1 1,-24 6,28-5,0-1,0-1,-15 1,17-2,1 0,-1 1,1 1,0 0,-14 4,58 4,136-6,-183-2,0 1,-28 8,-20 5,64-16,8 6,-10-2,-13-2,-1 1,1 0,0 1,-1 0,2 1,-15 7,-26 9,31-10,23-10,0-1,0 0,0 1,0-1,0 0,0 1,1-1,-1 0,0 0,0 1,0-1,0 0,0 1,0-1,1 0,-1 0,0 1,0-1,0 0,1 0,-1 1,0-1,0 0,1 0,-1 0,0 0,1 1,-1-1,0 0,0 0,1 0,-1 0,0 0,1 0,-1 0,0 0,1 0,51 8,-44-7,268 7,-259-8,-68 0,38 0,38 0,131-1,466 17,-620-15,-10 0,-29-1,-52-1,73 0,-42-3,47 1,34 0,40-1,240-22,-287 21,-28-1,-28-2,-115-9,-154-24,-14 13,207 22,98 8,19 7,1-7,0 0,0 0,0 0,0 0,0-1,1 1,-1-1,0 0,5 2,-7-3,1 0,-1 0,1 0,-1 0,0 0,1 0,-1 0,1 0,-1 0,0 0,1 0,-1 0,1 1,-1-1,0 0,1 0,-1 0,0 1,1-1,-1 0,0 0,1 1,-1-1,0 0,0 0,1 1,-1-1,0 0,0 1,1-1,-1 1,0-1,0 0,0 1,0-1,0 0,0 1,0-1,1 1,-1-1,0 1,0-1,0 0,-1 1,1-1,0 1,0-1,0 0,0 1,0-1,0 0,-1 1,1-1,0 1,-1-1,-30 16,-47 5,72-19,-16 3,36-3,188-3,-225 1,-37 0,45 1,27 1,50 2,101-7,-74-1,-27 4,-1-3,0-3,-1-3,1-2,-2-2,93-35,-151 48,1-1,-1 1,1-1,-1 1,1-1,-1 1,1-1,-1 0,0 0,1 0,-1 0,0 0,0 0,1 0,-1 0,0-1,0 1,1-3,-2 3,-1 1,1-1,-1 0,1 0,-1 1,1-1,-1 0,1 1,-1-1,0 1,1-1,-1 1,0-1,1 1,-1 0,0-1,0 1,1 0,-1-1,0 1,0 0,0 0,0 0,0 0,-67-8,68 8,-174-8,-276 25,512-11,8 2,171-24,2-1,-75 16,-268 1,50 1,38-1,15 0,15 0,96 1,0-5,145-24,-248 23,-30 2,-54-2,47 4,2-1,-279-12,332 17,-20 2,-23 2,-18 0,22-6,1 1,0 0,0 1,1 0,-1 0,-10 6,64 2,66 22,-59-15,-44-15,-10 1,-21 0,-34-1,31-3,42 2,45 2,-41-4,7 1,-54 4,-1 1,38-4,54-2,-48-1,9 1,-22 0,-17 0,-577-26,780 28,-44-4,-90 4,0 1,0 4,0 1,81 25,-123-28,-12-2,-25-1,-40-7,64 5,-7 0,-5-2,0 1,0 0,-1 1,1 0,0 1,0 0,-1 1,1 0,-16 6,-48 8,60-14,0 1,-28 8,45-8,9 0,12 2,446 30,-455-34,0 1,0 0,20 7,8 2,-23-9,0 0,0-2,-1 0,1-1,0 0,0-2,-1 0,0-1,27-10,-43 14,-1 0,0 0,1 0,-1 0,1 0,-1 0,1 0,-1-1,0 1,1 0,-1 0,1 0,-1-1,0 1,1 0,-1-1,0 1,1 0,-1-1,0 1,1 0,-1-1,0 1,0-1,0 1,1 0,-1-1,0 1,0-1,0 1,0-1,0 1,0 0,0-1,0 1,0-1,0 1,0-1,0 0,-17-15,-31-4,-6 12,0 3,0 2,-56 4,46-1,396-3,203 5,-513 2,-38 1,-37 2,22-9,1-1,-1-1,1-2,-41-14,-16-2,-229-23,419 51,-14-3,125 23,-178-19,-16-5,0 2,-1 1,1 0,-1 1,23 12,-42-18,0 0,0 0,1 0,-1 0,0 0,0 0,0 0,0 0,0 0,0 1,0-1,1 0,-1 0,0 0,0 0,0 0,0 0,0 1,0-1,0 0,0 0,0 0,0 0,0 0,0 0,1 1,-1-1,0 0,0 0,0 0,0 0,0 1,0-1,-1 0,1 0,0 0,0 0,0 0,0 1,0-1,0 0,0 0,0 0,0 0,0 0,0 0,0 1,0-1,-1 0,1 0,0 0,0 0,0 0,-12 6,-15 2,-34 0,46-7,1 0,0 1,-26 8,40-10,0 0,0 0,0 0,0 0,0 0,0 0,0 0,1 0,-1 0,0 0,0 0,0 0,0 0,0 1,0-1,0 0,0 0,0 0,0 0,0 0,0 0,0 0,0 0,0 0,0 0,0 0,0 0,0 1,0-1,0 0,0 0,0 0,0 0,0 0,0 0,0 0,0 0,0 0,0 0,0 1,0-1,0 0,0 0,0 0,0 0,0 0,0 0,0 0,0 0,0 0,0 0,0 0,0 0,-1 0,1 0,0 0,0 1,0-1,0 0,0 0,0 0,0 0,0 0,13 3,17 2,253-5,8 0,-287 1,-6 0,-12 0,4 0,29 0,-4-2,-4 0,1 1,-1 0,1 1,-1 0,0 0,1 1,-1 1,16 5,-45-4,15-2,20-4,-9 0,-1 0,0 0,1-1,-1 0,0-1,0 0,0 0,-1 0,0-1,0 0,7-6,-65 4,-67 2,79 5,0-2,0-1,-57-13,109 17,0-1,-1 0,21-3,10-1,-17 3,0 1,0 1,0 2,0 0,0 2,-1 0,0 2,0 1,-1 0,1 2,-2 1,0 1,0 0,36 29,-57-40,0-1,0 1,0-1,-1 1,1 0,0-1,0 1,-1 0,1 0,0 0,-1-1,1 1,-1 0,1 0,-1 0,1 0,-1 0,0 0,0 0,1 0,-1 0,0 2,0-3,-1 1,1 0,-1 0,0-1,1 1,-1-1,0 1,1 0,-1-1,0 0,1 1,-1-1,0 1,0-1,0 0,1 1,-1-1,0 0,0 0,-2 0,-62 2,46-2,-655-25,544-5,-23 5,145 20,17-3,19-2,11 2,75-6,8-1,-117 14,-7 0,-16 0,-28 2,-163 8,323-10,-374 13,84-3,441-23,-247 9,-16-1,-3 6,0-1,0 1,0-1,0 1,0 0,-1-1,1 1,0 0,0 0,0 0,0-1,0 1,0 1,-1-1,1 0,0 0,0 0,0 0,0 1,-1 0,5 1,1 1,-1-1,1 0,0 0,0 0,0-1,8 3,-10-3,-8-1,-21-1,-35-6,37 2,11 3,0 0,0-2,0 0,-18-7,98 6,-14 1,-54 4,-26 0,22-3,21-4,15-2,0 2,0 1,1 1,31 0,127 4,-156 1,-197 8,328-9,282-15,-532 16,49-1,1 0,0 3,-49 8,50-4,3 0,25-4,9-2,-16 2,15 3,33 9,-2-5,53 8,-4-1,-81-16,0 0,0 0,0 0,0 0,0 0,0 0,0 1,0-1,0 0,-1 0,1 0,0 0,0 0,0 0,0 0,0 0,0 0,0 1,0-1,0 0,0 0,0 0,0 0,0 0,0 0,0 0,0 1,0-1,0 0,0 0,0 0,0 0,0 0,0 0,0 0,0 1,1-1,-1 0,0 0,0 0,0 0,0 0,0 0,0 0,0 0,0 0,0 0,0 0,1 0,-1 0,0 1,0-1,0 0,0 0,0 0,-18 5,-27 4,-107 6,38-6,108-7,9 1,24 5,39 3,-58-10,19 1,-24 2,-17 1,-69 5,145 1,-35-9,-6-1,-1 0,41-4,-132-9,49 13,-7-2,29-2,16-5,93-24,-57 18,-92 11,21 2,41 3,57 4,-79-6,0 0,0 0,0 0,0 0,0 0,0 1,0-1,-1 0,1 0,0 0,0 0,0 0,0 0,0 0,0 0,0 0,0 0,0 0,0 0,0 0,0 0,0 0,0 0,0 0,0 1,-1-1,1 0,0 0,0 0,0 0,0 0,0 0,0 0,0 0,0 0,0 0,0 1,0-1,0 0,0 0,0 0,0 0,1 0,-1 0,0 0,0 0,0 0,0 0,0 0,0 1,0-1,0 0,0 0,0 0,0 0,0 0,0 0,0 0,0 0,0 0,1 0,-1 0,-14 6,-18 2,-19 0,-1-1,0-4,-1-1,1-3,-66-9,107 5,25-2,45-7,-26 6,-32 8,7-2,-1 0,1 0,-1-1,0 0,0 0,0 0,-1-1,1 0,-1 0,0-1,8-7,4-1,-21 13,-9 0,-19 2,13-1,43-9,7 0,0-1,0-2,-2-1,57-31,-87 43,0 0,-1 0,1 0,0 0,0 0,0 0,0 0,0 0,0 0,0 0,0 0,0 0,0 0,0 0,-1 0,1 0,0 0,0 0,0 0,0-1,0 1,0 0,0 0,0 0,0 0,0 0,0 0,0 0,0 0,0 0,0 0,0 0,0 0,0 0,0 0,0-1,0 1,0 0,0 0,0 0,-1 0,2 0,-1 0,0 0,0 0,0 0,0 0,0 0,0-1,0 1,0 0,0 0,-15 1,-17 5,-97 32,129-38,-1 0,1 1,-1-1,1 0,-1 0,1 0,-1 0,0 0,1 1,-1-1,1 0,-1 0,1 1,0-1,-1 0,1 1,-1-1,1 1,0-1,-1 0,1 1,0-1,-1 1,1-1,0 1,-1-1,1 1,0-1,0 1,0-1,0 1,0 0,0-1,0 1,0-1,0 1,0-1,0 1,0-1,0 1,0 0,0-1,0 1,0-1,1 1,-1-1,0 1,1 0,0 0,0 0,-1 1,1-1,0 0,1 0,-1 1,0-1,0 0,0 0,1 0,-1-1,0 1,1 0,-1 0,1-1,1 1,32 3,-26-3,-37 8,-9 0,-4 0,30-5,13-2,100 7,-80-6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4T18:50:36.720"/>
    </inkml:context>
    <inkml:brush xml:id="br0">
      <inkml:brushProperty name="width" value="0.05" units="cm"/>
      <inkml:brushProperty name="height" value="0.05" units="cm"/>
      <inkml:brushProperty name="ignorePressure" value="1"/>
    </inkml:brush>
  </inkml:definitions>
  <inkml:trace contextRef="#ctx0" brushRef="#br0">1 2,'51'0,"-8"-1,59 6,-3 5,187-4,-267-11,-17 5,-1-1,0 1,1-1,-1 1,0 0,1 0,-1-1,1 1,-1 0,1 0,-1 0,0 0,1 1,-1-1,1 0,-1 1,0-1,3 1,14 6,1-1,0-1,0-1,0-1,1 0,29-1,124-11,-26-1,298 4,-73 6,-50-8,-196 3,-122 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4T18:50:40.637"/>
    </inkml:context>
    <inkml:brush xml:id="br0">
      <inkml:brushProperty name="width" value="0.05" units="cm"/>
      <inkml:brushProperty name="height" value="0.05" units="cm"/>
      <inkml:brushProperty name="ignorePressure" value="1"/>
    </inkml:brush>
  </inkml:definitions>
  <inkml:trace contextRef="#ctx0" brushRef="#br0">1 59,'194'-13,"-16"-1,-48 4,-85 5,1 1,48 4,-92 0,-1 1,1-1,-1 1,1-1,-1 1,1 0,-1-1,1 1,-1 0,0 0,1 0,-1 0,0 0,0 1,0-1,0 0,0 0,1 3,-1-2,1 0,-1-1,1 1,0 0,-1 0,1-1,0 1,0-1,0 0,0 1,5 1,15 3,0 0,1-1,0-1,0-2,1 0,25-2,139-19,-156 14,47 1,-58 4,0-1,37-7,8-4,108-6,-167 17,62-4,1 3,116 11,-182-9,0 0,-1 0,1 0,0-1,0 1,-1-1,1 0,4-1,30-4,27 7,-46-2,0 1,0 1,0 1,30 6,-28-3,0-1,1-1,-1-1,1-1,26-1,-34 0,2-1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4T18:50:44.220"/>
    </inkml:context>
    <inkml:brush xml:id="br0">
      <inkml:brushProperty name="width" value="0.05" units="cm"/>
      <inkml:brushProperty name="height" value="0.05" units="cm"/>
      <inkml:brushProperty name="ignorePressure" value="1"/>
    </inkml:brush>
  </inkml:definitions>
  <inkml:trace contextRef="#ctx0" brushRef="#br0">1 14,'101'-1,"102"3,104 0,98 7,-117-5,-154-7,577 3,-683 1,-1-2,1-1,-1-1,36-9,-54 6,-6 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4T18:50:58.785"/>
    </inkml:context>
    <inkml:brush xml:id="br0">
      <inkml:brushProperty name="width" value="0.05" units="cm"/>
      <inkml:brushProperty name="height" value="0.05" units="cm"/>
      <inkml:brushProperty name="ignorePressure" value="1"/>
    </inkml:brush>
  </inkml:definitions>
  <inkml:trace contextRef="#ctx0" brushRef="#br0">1 175,'108'-3,"61"2,-145 2,0 2,0 1,0 0,-1 2,23 9,-24-9,0 0,1-1,-1-1,1-2,0 0,-1-1,25-3,15 2,98 4,259-2,-308-4,63-5,16-4,45-7,-16-4,-166 14,-46 6,1 0,0 0,-1 1,1 0,0 1,0 0,0 0,-1 0,1 1,13 3,-20-3,0-1,0 1,-1 0,1 0,0 0,0 0,-1-1,1 1,0 0,-1 0,1 0,-1 0,0 0,1 1,-1-1,0 0,0 0,1 0,-1 0,0 0,0 0,0 0,0 1,-1-1,1 0,0 0,0 0,-1 0,1 0,0 0,-1 0,1 0,-1 0,1 0,-1 0,0 0,0 0,1 0,-1-1,0 1,0 0,0 0,0-1,0 1,1-1,-1 1,0-1,-1 1,1-1,0 1,0-1,0 0,-2 1,-352 10,269-9,28 0,-65-7,16 2,71 4,-46-6,284-7,-150 13,-15-1,74-7,-126 8,-1-1,1-1,-1 0,-25-6,-30-3,-130-2,178 10,-1 2,-29 3,-8-1,-353-19,321 15,58 1,32 1,14 1,106-3,119 4,-224-1,-1 1,1 0,-1 1,15 6,-14-5,-1-1,1 0,21 3,23 7,-69-4,-11-2,-53 1,0-3,0-3,-1-4,1-3,-76-15,85 12,-99 1,7 2,101 0,-90 6,256 6,544 6,-614-14,11 1,-37 0,-15 1,-78 2,-256 7,330-11,12 0,27-4,51-3,96 9,15 0,-164-3,1-1,-1-1,0-2,45-15,72-38,-165 61,0 0,-1 0,1-2,-39-4,27 2,-159-22,67 6,-174-4,557 49,-231-22,19 0,-1-1,86-5,-103-1,19-1,-38 1,-18-2,-31-2,-1 1,0 2,-51 3,-45-4,125 2,-1 1,1 0,0 0,0 1,0 0,-1 1,1 0,0 1,0 0,0 1,1 0,-12 5,10-5,1 0,0-1,-1 0,1-1,-1 0,1-1,-1 0,-17-3,-6 2,-333 13,358-10,0 0,1 1,-1-1,1 1,0 1,0 0,-10 6,10-5,-1 0,0-1,-1 0,1 0,-13 2,-99 16,199-9,79-15,76 4,-209 3,-24-5,0 1,0-1,0 0,0 1,0-1,0 0,0 0,0 1,0-1,0 0,0 1,0-1,0 0,0 0,0 1,-1-1,1 0,0 0,0 0,0 1,-1-1,1 0,0 0,0 0,0 1,-1-1,1 0,0 0,0 0,-1 0,1 0,0 0,0 0,-1 1,1-1,0 0,-1 0,1 0,-1 0,-47 11,-286-8,256-4,299 12,-198-9,49 1,-35-2,43 6,-42-1,1-2,0-1,-1-3,55-5,6-8,-166-6,93 2,-9 8,1 1,0 0,0 1,1 2,0 0,27-4,14-4,-63 13,1 0,-1 0,1 0,-1 0,1-1,-1 1,1-1,-1 1,1-1,0 0,-1 0,1 0,0-1,-3-1,-36-26,26 18,6 4,0 1,0 0,-1 0,1 1,-1 1,-1 0,1 0,0 1,-1 0,0 0,0 1,-19 0,-14-5,38 5,-1 1,1 0,0 0,-1 0,1 1,-1 0,1 0,-1 0,-9 3,22 2,-1-1,1 1,0-1,1-1,10 6,-1-6,-1-1,0-1,1 0,-1-1,20-3,15 1,47 2,-82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4T19:20:59.990"/>
    </inkml:context>
    <inkml:brush xml:id="br0">
      <inkml:brushProperty name="width" value="0.05" units="cm"/>
      <inkml:brushProperty name="height" value="0.05" units="cm"/>
      <inkml:brushProperty name="ignorePressure" value="1"/>
    </inkml:brush>
  </inkml:definitions>
  <inkml:trace contextRef="#ctx0" brushRef="#br0">23 52,'522'-9,"-410"19,-110-10,1 1,-1-1,1 1,-1 0,1 0,-1-1,0 2,1-1,-1 0,0 0,0 1,0-1,0 1,0 0,0-1,-1 1,1 0,0 0,-1 0,0 0,1 1,-1-1,0 0,1 3,2 6,-1-1,0 1,-1 0,2 12,-4-22,0 0,-1 0,1 0,0 0,-1 0,1 0,-1 0,1 0,-1 0,1-1,-1 1,1 0,-1 0,0 0,1-1,-1 1,0 0,0-1,0 1,0-1,1 1,-1-1,0 0,0 1,0-1,0 0,0 1,0-1,0 0,0 0,0 0,0 0,0 0,0 0,-2 0,-46-1,39 1,-160-14,-33 0,7 5,195 10,0-1,0 0,0 0,1 0,-1 0,0-1,0 1,0 0,0 0,0 0,1-1,-1 1,0 0,0-1,0 1,1-1,-1 1,0-1,1 1,-1-1,0 0,1 1,-1-1,1 0,-1 1,1-1,-1 0,1 0,0 1,-1-1,1 0,0 0,-1 0,1 0,0 1,0-1,0 0,0-1,0 1,0 0,0 0,-1 0,1 0,0-1,0 1,-1 0,1 0,-1 0,1 0,-1 0,1 1,-1-1,1 0,-1 0,0 0,0 0,1 1,-1-1,0 0,0 1,0-1,0 0,0 1,0-1,0 1,0 0,0-1,0 1,0 0,0 0,0-1,0 1,0 0,-1 0,0 0,-13-2,35-1,36 0,28 0,-56 0,-1 2,1 1,-1 2,36 5,-37-3,0-2,0 0,1-2,48-6,-45 3,-17 2,-5 0,0 0,1 1,-1 0,0 0,14 2,-73 7,-421 9,470-18,0 0,1-1,-1 1,0 1,0-1,0 0,0 0,0 1,0-1,1 1,-1-1,0 1,0 0,1 0,-1 0,0 0,1 0,-1 0,1 0,0 0,-2 3,-10 6,13-9,0-1,0 0,0 0,0 0,0 1,0-1,-1 0,1 0,0 0,0 0,0 0,0 0,-1 1,1-1,0 0,0 0,0 0,0 0,-1 0,1 0,0 0,0 0,-1 0,1 0,0 0,0 0,0 0,-1 0,1 0,0 0,0 0,0 0,-1 0,1 0,0 0,0 0,0 0,-1-1,1 1,0 0,0 0,0 0,0 0,0 0,-1 0,1-1,0 1,0 0,0 0,0 0,0-1,0 1,0 0,0 0,-1 0,1-1,0 1,0 0,0 0,0 0,0-1,0 1,0 0,0 0,0-1,4-20,3 10,-3 35,-5-7,4 20,-3-36,1 0,0 1,0-1,0 0,-1 0,1 0,0 0,0 0,1 0,-1 0,0 0,0 0,0 0,1-1,-1 1,0 0,1-1,-1 1,0-1,1 1,-1-1,1 0,-1 0,3 0,65 5,110-6,-57-2,-80 3,-2 1,78-9,-140 10,-1-2,-24-2,-11 0,-37 3,17 1,0-3,-86-13,162 13,-1 0,1 0,-1 0,1 0,-1 0,1-1,0 1,-1-1,1 1,0-1,0 0,0 0,1 0,-1 0,0 0,1-1,-3-4,3 5,0 0,-1 0,1 0,0 0,-1 0,0 0,1 0,-1 0,0 1,0-1,0 1,0-1,0 1,0 0,0 0,0 0,-3-1,4 2,0 1,1-1,-1 0,0 1,1-1,-1 0,1 1,-1-1,1 1,-1-1,1 1,-1-1,1 1,-1-1,1 1,0 0,-1-1,1 1,0 0,0-1,-1 1,1 0,0-1,0 1,0 0,0-1,0 1,0 0,0-1,0 1,0 0,0 1,1 31,-1-28,0-2,0-1,0 0,0 0,0 1,0-1,0 0,1 0,-1 1,1-1,0 0,0 0,0 0,0 0,0 0,0 0,0 0,0 0,1 0,-1-1,1 1,1 1,1-1,0-1,0 1,1-1,-1 0,0 0,0-1,0 1,1-1,-1 0,7-1,150-8,37-1,68 1,-264 9,0 0,0-1,0 1,0-1,0 1,-1-1,1 0,0 1,-1-1,1 0,0 0,-1 0,1 0,-1-1,1 1,-1 0,0-1,0 1,1-1,-1 1,0-1,0 1,0-1,-1 0,1 0,0 1,-1-1,1 0,-1 0,1-2,2-10,-1-1,0 1,-1-18,2-5,8 3,-5 30,-2 23,-3 12,2 4,-3 0,-5 61,4-95,1 1,-1 0,0-1,0 1,1-1,-1 0,0 1,0-1,-1 0,1 1,0-1,0 0,0 0,-1 0,1 0,-1 0,1 0,-1-1,1 1,-1 0,1-1,-1 1,0-1,1 1,-1-1,0 0,-2 0,-55 1,44-2,-150 6,139-7,0-2,-31-9,63 9,0 1,1-1,-1 1,1 0,0 1,9-3,50-8,-35 7,0 0,36-14,-67 20,1 0,-1 0,1 0,-1 0,1-1,-1 1,1 0,-1 0,1 0,-1-1,1 1,-1 0,0-1,1 1,-1 0,1-1,-1 1,0-1,1 1,-1 0,0-1,0 1,1-1,-1 1,0-1,0 1,0-1,1 1,-1-1,0 1,0-1,0 1,0-1,0 1,0-1,0 0,0 0,-17-17,-30-8,47 26,-22-8,1 0,-1 2,-1 0,-27-3,-23-5,73 14,0 0,-1 0,1 0,0 0,0 0,0 0,-1 0,1 0,0 0,0 0,0 0,-1 0,1 0,0 0,0-1,0 1,-1 0,1 0,0 0,0 0,0 0,0 0,-1 0,1-1,0 1,0 0,0 0,0 0,0 0,0-1,-1 1,1 0,0 0,0 0,0 0,0-1,0 1,0 0,0 0,0 0,0-1,0 1,0 0,0 0,0 0,0-1,0 1,0 0,0-1,12-6,18-4,24-1,-1 1,59-2,-111 12,0 1,0 0,0 0,0 0,0 0,0 0,0 0,-1 0,1 0,0 1,0-1,0 0,0 1,0-1,0 0,-1 1,1-1,0 1,0-1,0 1,-1-1,1 1,0 0,-1-1,1 1,0 1,0 0,-1 0,1-1,-1 1,1 0,-1 0,0 0,0 0,0-1,0 1,0 0,-1 0,1 0,-1 1,-3 11,-1 0,0 0,-7 12,4-9,6-15,1 0,-1 1,0-1,0 0,-1 0,1 0,0-1,-1 1,1 0,-1-1,1 0,-1 1,0-1,1 0,-1-1,0 1,0 0,0-1,0 1,0-1,1 0,-1 0,0 0,0 0,0-1,0 1,-4-2,44-16,10 5,-32 10,-1-1,0 0,0-1,0 0,0-1,-1 0,20-14,-33 20,0 0,0 0,1-1,-1 1,0 0,0-1,0 1,0 0,1-1,-1 1,0 0,0-1,0 1,0 0,0-1,0 1,0 0,0-1,0 1,0-1,0 1,0 0,0-1,0 1,0 0,0-1,0 1,-1 0,1-1,0 1,0 0,0-1,0 1,-1 0,1-1,0 1,0 0,-1 0,1-1,0 1,-1 0,1 0,-24-14,23 13,-1 0,0 0,0 1,1-1,-1 0,0 1,0-1,0 1,0-1,1 1,-1 0,0 0,0 0,0 0,0 0,0 1,0-1,0 0,0 1,1-1,-1 1,-3 1,4 3,0-1,0 0,1 1,-1-1,1 1,0-1,0 1,2 8,-1-9,-1 0,1 0,-1 0,0 0,0-1,0 1,-1 0,-1 5,2-8,-1 1,0-1,0 0,0 0,0 0,0 0,0 0,0 0,0 0,0 0,0 0,0-1,-1 1,1 0,0-1,0 1,-1-1,1 1,-1-1,1 0,0 1,-1-1,1 0,-1 0,1 0,-1 0,-1-1,-54 0,-99-15,186 10,-24 4,1 0,0 1,-1-1,1 1,0 0,-1 1,1 0,0 0,12 2,-17 0,0-1,0 1,0 0,-1 0,1 0,0 1,-1-1,0 0,1 0,-1 1,0-1,0 1,-1-1,2 6,9 39,-11-46,0 0,0 1,0 0,0-1,-1 1,1 0,0-1,-1 1,1-1,-1 1,0-1,1 1,-1-1,0 1,0-1,0 0,0 1,0-1,0 0,0 0,0 0,-1 0,1 0,0 0,-1 0,1 0,-1 0,1-1,-1 1,1-1,-1 1,1-1,-1 1,0-1,-3 0,-10 3,-1-1,-28 1,28-2,-218 1,122-4,96 1,11-1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4T19:21:13.204"/>
    </inkml:context>
    <inkml:brush xml:id="br0">
      <inkml:brushProperty name="width" value="0.05" units="cm"/>
      <inkml:brushProperty name="height" value="0.05" units="cm"/>
      <inkml:brushProperty name="ignorePressure" value="1"/>
    </inkml:brush>
  </inkml:definitions>
  <inkml:trace contextRef="#ctx0" brushRef="#br0">78 82,'-1'21,"1"28,0-47,0-1,0 0,1 0,-1 1,0-1,1 0,-1 0,1 0,-1 1,1-1,0 0,0 0,-1 0,1 0,0 0,0 0,0 0,0 0,0-1,0 1,0 0,1-1,-1 1,0-1,0 1,0-1,1 1,-1-1,0 0,3 1,340 6,-294-4,85-6,-132 3,-1 0,1-1,-1 0,1 1,-1-1,1 0,-1 0,0 0,1-1,-1 1,0 0,0-1,0 0,0 1,0-1,0 0,-1 0,3-2,19-42,-21 40,-3 35,1-28,1 0,-1 1,1-1,-1 0,0 0,0 1,1-1,-1 0,0 0,0 1,0-1,0 0,-1 0,1 1,0-1,0 0,-1 0,1 0,-1 1,1-1,-1 0,1 0,-1 0,0 0,0 0,1 0,-1 0,0 0,0 0,0-1,0 1,0 0,0 0,0-1,0 1,0-1,-1 1,1-1,0 1,0-1,0 0,-1 0,1 1,0-1,0 0,-1 0,-1-1,-186 1,101-2,-142 15,170-10,48-4,-1 2,1-1,0 1,-1 1,-20 6,33-8,0 0,0 0,0 0,0 0,0 0,1 0,-1 0,0 0,0 0,0 0,0 0,0 0,0 0,0 0,0 0,0 0,1 0,-1 0,0 0,0 0,0 0,0 0,0 0,0 0,0 1,0-1,0 0,0 0,0 0,0 0,1 0,-1 0,0 0,0 0,0 0,0 0,0 1,0-1,0 0,0 0,0 0,0 0,0 0,0 0,0 0,0 0,0 1,0-1,0 0,0 0,0 0,0 0,0 0,-1 0,1 0,0 0,19 4,23-1,-35-3,0 0,0 0,0-1,0 0,0 0,0 0,8-4,-13 5,-1-1,1 0,-1 0,1 0,-1-1,0 1,1 0,-1 0,0-1,0 1,0-1,0 1,0-1,0 1,0-1,-1 0,1 0,0 1,-1-1,0 0,1 0,-1 1,0-1,0 0,0 0,0 0,0 1,0-1,-1 0,1 0,0 0,-2-3,1 0,0 0,-1 0,1 0,-1 0,0 0,0 0,-1 0,0 1,1-1,-2 1,1-1,0 1,-1 0,0 1,0-1,-8-6,12 10,-1 0,1 0,0 0,0 0,0 0,0 0,-1-1,1 1,0 0,0 0,0 0,0 0,0 0,0-1,0 1,-1 0,1 0,0 0,0-1,0 1,0 0,0 0,0 0,0 0,0-1,0 1,0 0,0 0,0 0,0-1,0 1,0 0,0 0,0 0,0-1,0 1,0 0,1 0,-1 0,0 0,0-1,0 1,0 0,0 0,0 0,1 0,-1 0,0-1,0 1,0 0,0 0,1 0,-1 0,0 0,0 0,0 0,0 0,1 0,-1 0,0 0,23-5,24 3,24-1,0-3,83-18,-56 7,-27 14,-66 3,-1 0,1 0,0 1,-1 0,1 0,-1 0,0 0,1 1,-1 0,0 0,0 0,7 5,-9-4,0 0,-1 0,0 0,0 1,0-1,0 0,0 1,0-1,-1 1,0-1,0 1,0-1,0 1,0-1,-1 1,0 3,0-1,0-1,0 1,0-1,-1 0,1 0,-1 1,-1-1,1 0,-6 8,6-12,0 1,0-1,0 0,-1 1,1-1,0 0,-1 0,1 0,-1-1,1 1,-1-1,0 1,1-1,-6 0,-42-3,30 1,-131-9,-245-50,374 57,11 1,32 0,232-9,-180 11,164 1,-491 41,224-38,7-1,0 0,-36 10,68-14,0 2,0-1,0 2,14 1,10 0,66-1,89-3,-183 0,-1 0,1 0,0-1,-1 1,0-1,1 0,-1 0,0-1,-1 1,1-1,4-5,6-5,-12 12,12-8,-13 27,-1-8,1-6,-1-1,0 0,0 1,0-1,0 0,-1 0,1 1,-1-1,1 0,-1 0,0 0,0 0,0 0,0 0,0 0,0 0,0 0,-1 0,1 0,-1-1,1 1,-4 2,1-2,-1-1,1 1,-1-1,1 0,-1 0,0 0,1 0,-1-1,0 0,-6-1,-2 2,-1 1,0 0,1 0,-1 2,-18 6,16-4,-1-1,-33 4,31-7,-9 2,-1-1,1-2,-1-1,-48-7,38 3,28 4,1-1,0 0,-1 0,1-2,-14-4,22 6,-1 0,1 0,0 0,1 0,-1 0,0-1,0 1,0-1,1 1,-1-1,1 0,-1 1,1-1,0 0,0 0,0 0,0 0,0 0,0-1,0 1,1 0,-1 0,1 0,-1-1,1 1,0 0,0-1,0 1,1-4,-2 16,0-6,1 0,-1 0,1 1,0-1,1 0,-1 0,1 0,0 5,0-8,0 1,0-1,0 1,0-1,0 0,0 0,0 1,1-1,-1 0,0 0,1 0,-1 0,0 0,1-1,0 1,-1 0,1-1,-1 1,1-1,0 0,-1 1,1-1,-1 0,4 0,6 0,1 0,-1 0,1-1,-1-1,14-3,45-5,-10 13,64 10,-103-10,0 1,39 13,-41-14,-16-3,-1 1,1-1,-1 0,1 1,-1-1,0 1,1 0,-1 0,0 0,1 0,2 2,-5-3,-1 1,1-1,-1 1,1-1,-1 1,1-1,0 1,-1-1,1 0,-1 1,0-1,1 0,-1 1,1-1,-1 0,0 0,1 1,-1-1,1 0,-1 0,0 0,1 0,-1 0,0 0,1 0,-1 0,0 0,-24 2,-29 0,0-4,-91-13,135 14,-1 1,1-1,0 2,-18 2,-13 1,38-5,0 0,-1 0,1 0,0 0,1-1,-1 0,0 1,0-1,1 0,-1 0,1 0,-1-1,1 1,0 0,0-1,0 0,0 1,0-1,1 0,-1 0,1 0,0 0,0 0,0 0,0 0,1-1,-1 1,1 0,0 0,-1-1,2-5,0 8,0 0,0 0,-1-1,1 1,0 0,0 1,1-1,-1 0,0 0,0 0,0 0,1 1,-1-1,0 1,1-1,-1 1,0-1,1 1,-1 0,0 0,1 0,-1 0,3 0,43 0,-36 0,298-13,-269 12,-32 1,0 0,0 0,0-1,0 0,0 0,0-1,0 0,-1-1,1 1,8-5,-9 4,0 0,0 0,1 1,-1 0,1 1,0 0,-1 0,1 0,8 1,-15 1,1 0,-1-1,0 1,1 0,-1-1,0 1,1 0,-1 0,0 0,0 0,0 0,0 1,0-1,0 0,0 0,-1 1,1-1,0 0,-1 1,1-1,-1 1,1-1,-1 1,0-1,1 1,-1-1,0 1,0 2,0-1,0 0,0-1,0 1,-1 0,1-1,-1 1,1-1,-1 1,0-1,0 1,0-1,0 1,-1-1,1 0,-3 3,-5 2,0-1,0 0,0 0,-1-1,0 0,0-1,-1 0,1-1,-1 0,0 0,0-1,1-1,-1 0,0 0,-1-1,1 0,0-1,0-1,-13-2,23 3,-1 1,0-1,0 0,0 1,1-1,-1 0,0 0,1 0,-1 0,1-1,-1 1,1 0,0-1,-1 1,1-1,0 1,0-1,0 1,0-1,0 0,1 0,-1 1,0-1,1 0,-1 0,1 0,0 0,0 0,-1 1,1-1,0 0,1 0,-1 0,0 0,0 0,1 0,0 0,0-2,0 0,0 1,1-1,-1 1,1-1,-1 1,1 0,0 0,0 0,0 0,1 0,-1 0,1 1,0-1,0 1,0-1,0 1,0 0,0 0,5-2,24-3,-26 7,-1-1,0 0,0 0,0-1,0 1,0-1,-1 0,1 0,0-1,-1 1,1-1,-1 0,0 0,0-1,3-3,-6 64,-1-47,0 1,1-1,0 1,0-1,1 1,0-1,7 17,-5-19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4T19:21:26.491"/>
    </inkml:context>
    <inkml:brush xml:id="br0">
      <inkml:brushProperty name="width" value="0.05" units="cm"/>
      <inkml:brushProperty name="height" value="0.05" units="cm"/>
      <inkml:brushProperty name="ignorePressure" value="1"/>
    </inkml:brush>
  </inkml:definitions>
  <inkml:trace contextRef="#ctx0" brushRef="#br0">24 12,'-1'63,"2"67,-1-130,0 1,0 0,0 0,1 0,-1-1,0 1,0 0,1 0,-1 0,1-1,-1 1,0 0,1-1,-1 1,1 0,-1-1,1 1,0-1,-1 1,1-1,0 1,-1-1,1 1,0-1,0 0,-1 1,2-1,27 1,26-17,-45 12,1 1,0 1,0 0,0 0,21 1,31-6,-50 4,0 1,0 0,0 1,0 1,0 0,0 0,1 1,-1 1,0 1,21 6,-27-7,0-1,0 0,0 0,0 0,0-1,0 0,1 0,-1-1,0 0,0 0,0 0,-1-1,1-1,10-3,-13 4,0-1,0 1,-1 0,1-1,-1 0,0 0,0 0,0 0,0 0,0 0,-1-1,1 0,-1 1,0-1,0 0,-1 0,1 0,-1 0,0 0,0-1,0 1,0 0,-1-1,0-6,1-10,-1 15,1 1,-1-1,0 1,-1-1,1 1,-3-9,2 13,1 0,-1-1,0 1,1 0,-1 0,0-1,0 1,0 0,0 0,0 0,0 0,0 0,-1 1,1-1,0 0,0 0,-1 1,1-1,0 1,-1-1,1 1,-1-1,1 1,-1 0,1 0,0 0,-1 0,1 0,-2 0,-126 10,-8 0,102-10,-1 2,-57 10,83-10,0-1,0 0,1-1,-1 0,0-1,0 0,1 0,-17-5,22 9,8 6,8 7,-7-13,1 0,0-1,0 0,1 0,-1 0,0 0,1-1,-1 0,12 0,65-3,-56 1,159-17,-445 9,251 9,10 1,20 3,37 0,-12-1,48 8,-51-5,67 1,-67-14,-43 7,0 0,-1 0,1 0,0 0,0-1,-1 1,1 0,0 0,-1 0,1-1,0 1,-1-1,1 1,0 0,-1-1,1 1,-1-1,1 1,0-1,-1 1,1-1,-1 0,0 1,1-1,-1 0,0 1,1-1,-1 0,0 1,1-1,-1 0,0 0,0 1,0-1,0 0,0 0,0 1,0-1,0 0,0 0,0 1,0-1,-1 0,1 1,0-1,0 0,-1 0,1 1,-1-1,1 1,0-1,-1 0,1 1,-1-1,-1 0,-2-1,-1 0,1 0,-1 1,1 0,-1 0,0 0,0 0,0 1,0 0,1 0,-1 0,0 0,-9 3,-4-2,-5-1,15-1,1 0,-1 1,1 0,0 1,-1 0,1 0,0 0,-10 4,20-6,-1 0,1 0,0 0,0 1,0-1,0 1,0-1,0 1,0 0,0 0,4 1,-6-1,0 0,0 0,1 1,-1-1,0 0,0 0,0 1,0-1,1 1,-1-1,0 1,0-1,0 1,0 0,0 0,0-1,-1 1,1 0,0 0,0 0,-1 0,1 0,0 0,-1 0,1 0,-1 0,1 0,-1 1,1-1,-1 1,-1 16,1-16,-1 0,1-1,-1 1,1 0,0 0,0 0,0 0,0 0,0 0,1 0,-1 0,0 0,1 0,0 0,-1 0,1 0,0 0,0 0,0-1,0 1,2 2,-18-8,1 1,-1 0,0 1,0 1,0 0,0 2,-28 2,-10 0,-30-5,-83 4,150 2,15 4,2-6,0-1,1 1,-1-1,0 0,1 1,-1-1,1 0,-1 0,1 0,0 0,-1 0,4 0,4 3,0-2,0 1,0-1,1 0,-1-1,1 0,-1-1,1 0,-1 0,1-1,-1 0,1-1,-1 0,16-5,19 1,-42 6,-5 1,-24 0,-87-1,254 18,-103-15,-2 2,0-3,0 0,0-3,0-1,38-6,-72 7,1 0,0 0,-1 0,1 0,0 0,-1 0,1 0,-1-1,0 1,0-1,1 1,-1-1,0 1,0-1,0 1,0-1,-1 0,1 0,0 0,-1 1,1-1,-1 0,0 0,1 0,-1 0,0 0,0 0,0 0,-1-2,-5-43,6 46,-1 3,1-1,-1 0,1 0,-1 0,1 0,-1 0,0-1,0 1,1 0,-1 0,0 0,0-1,0 1,0 0,0-1,0 1,0-1,0 1,0-1,0 1,-1-1,1 0,0 0,0 1,0-1,0 0,-3 0,-35-10,36 9,1 0,-1-1,1 1,-1 1,1-1,-1 0,0 1,0-1,1 1,-1 0,0 0,0 0,1 0,-1 0,0 1,0-1,1 1,-4 1,35 1,17-4,-33 0,1 0,-1 1,1 1,-1 0,25 6,-37-6,1-1,-1 1,0-1,0 1,0 0,0 0,0 0,0 0,0 0,0 0,0 0,0 0,0 0,-1 0,1 0,0 0,-1 0,1 1,-1-1,1 0,-1 1,0-1,1 0,-1 1,0-1,0 0,0 1,0-1,0 0,0 1,-1-1,1 0,0 1,-1-1,1 0,-1 0,1 1,-1-1,-1 2,-42-17,6 7,0 2,-1 1,1 3,-61 4,9-1,82-2,-65 4,67-4,1 1,0 0,0 1,0-1,0 1,1 0,-1 0,0 0,1 1,-1 0,-6 6,10-9,1 0,0 0,-1 0,1 1,-1-1,1 0,0 1,-1-1,1 0,0 1,-1-1,1 0,0 1,-1-1,1 1,0-1,0 1,0-1,-1 0,1 1,0-1,0 1,0-1,0 1,0-1,0 1,0-1,0 1,0-1,0 1,0-1,0 1,0-1,0 1,1-1,-1 1,1 0,19 5,29-10,1-8,-30 7,0 0,1 1,0 1,33-1,-20 6,0-2,0-1,0-2,0-1,40-11,-74 15,1 0,-1-1,1 1,-1 0,1 0,-1 0,1 0,-1-1,1 1,-1 0,1 0,-1 0,1 0,0 0,-1 0,1 0,-1 1,1-1,-1 0,1 0,-1 0,1 0,-1 1,1-1,-1 0,0 0,1 1,-1-1,1 0,-1 1,1 0,-2 17,-17 21,17-38,-4 9</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4T19:21:29.850"/>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4T19:21:33.835"/>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4T19:21:35.950"/>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4T19:21:36.472"/>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4T18:51:48.648"/>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4T19:21:33.249"/>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4T19:21:33.835"/>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4T19:21:35.950"/>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4T19:21:36.472"/>
    </inkml:context>
    <inkml:brush xml:id="br0">
      <inkml:brushProperty name="width" value="0.05" units="cm"/>
      <inkml:brushProperty name="height" value="0.05" units="cm"/>
      <inkml:brushProperty name="ignorePressure" value="1"/>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3/24/2022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4258602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a:p>
        </p:txBody>
      </p:sp>
    </p:spTree>
    <p:extLst>
      <p:ext uri="{BB962C8B-B14F-4D97-AF65-F5344CB8AC3E}">
        <p14:creationId xmlns:p14="http://schemas.microsoft.com/office/powerpoint/2010/main" val="866753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1384155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13</a:t>
            </a:fld>
            <a:endParaRPr lang="en-US"/>
          </a:p>
        </p:txBody>
      </p:sp>
    </p:spTree>
    <p:extLst>
      <p:ext uri="{BB962C8B-B14F-4D97-AF65-F5344CB8AC3E}">
        <p14:creationId xmlns:p14="http://schemas.microsoft.com/office/powerpoint/2010/main" val="1636836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14</a:t>
            </a:fld>
            <a:endParaRPr lang="en-US"/>
          </a:p>
        </p:txBody>
      </p:sp>
    </p:spTree>
    <p:extLst>
      <p:ext uri="{BB962C8B-B14F-4D97-AF65-F5344CB8AC3E}">
        <p14:creationId xmlns:p14="http://schemas.microsoft.com/office/powerpoint/2010/main" val="2388729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3531873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a:p>
        </p:txBody>
      </p:sp>
    </p:spTree>
    <p:extLst>
      <p:ext uri="{BB962C8B-B14F-4D97-AF65-F5344CB8AC3E}">
        <p14:creationId xmlns:p14="http://schemas.microsoft.com/office/powerpoint/2010/main" val="3169338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solidFill>
                <a:srgbClr val="E1E4E8"/>
              </a:solidFill>
              <a:effectLst/>
              <a:latin typeface="+mn-lt"/>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17</a:t>
            </a:fld>
            <a:endParaRPr lang="en-US"/>
          </a:p>
        </p:txBody>
      </p:sp>
    </p:spTree>
    <p:extLst>
      <p:ext uri="{BB962C8B-B14F-4D97-AF65-F5344CB8AC3E}">
        <p14:creationId xmlns:p14="http://schemas.microsoft.com/office/powerpoint/2010/main" val="3382514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18</a:t>
            </a:fld>
            <a:endParaRPr lang="en-US"/>
          </a:p>
        </p:txBody>
      </p:sp>
    </p:spTree>
    <p:extLst>
      <p:ext uri="{BB962C8B-B14F-4D97-AF65-F5344CB8AC3E}">
        <p14:creationId xmlns:p14="http://schemas.microsoft.com/office/powerpoint/2010/main" val="2350210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19</a:t>
            </a:fld>
            <a:endParaRPr lang="en-US"/>
          </a:p>
        </p:txBody>
      </p:sp>
    </p:spTree>
    <p:extLst>
      <p:ext uri="{BB962C8B-B14F-4D97-AF65-F5344CB8AC3E}">
        <p14:creationId xmlns:p14="http://schemas.microsoft.com/office/powerpoint/2010/main" val="3031198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20</a:t>
            </a:fld>
            <a:endParaRPr lang="en-US"/>
          </a:p>
        </p:txBody>
      </p:sp>
    </p:spTree>
    <p:extLst>
      <p:ext uri="{BB962C8B-B14F-4D97-AF65-F5344CB8AC3E}">
        <p14:creationId xmlns:p14="http://schemas.microsoft.com/office/powerpoint/2010/main" val="3462996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solidFill>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322068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21</a:t>
            </a:fld>
            <a:endParaRPr lang="en-US"/>
          </a:p>
        </p:txBody>
      </p:sp>
    </p:spTree>
    <p:extLst>
      <p:ext uri="{BB962C8B-B14F-4D97-AF65-F5344CB8AC3E}">
        <p14:creationId xmlns:p14="http://schemas.microsoft.com/office/powerpoint/2010/main" val="277037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765838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1720996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1885139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2391216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895554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1349404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3613874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Footer text goes here.</a:t>
            </a:r>
            <a:endParaRPr lang="en-US" dirty="0"/>
          </a:p>
        </p:txBody>
      </p:sp>
      <p:sp>
        <p:nvSpPr>
          <p:cNvPr id="4" name="Slide Number Placeholder 3"/>
          <p:cNvSpPr>
            <a:spLocks noGrp="1"/>
          </p:cNvSpPr>
          <p:nvPr>
            <p:ph type="sldNum" sz="quarter" idx="11"/>
          </p:nvPr>
        </p:nvSpPr>
        <p:spPr/>
        <p:txBody>
          <a:bodyPr/>
          <a:lstStyle/>
          <a:p>
            <a:fld id="{1D93BD3E-1E9A-4970-A6F7-E7AC52762E0C}" type="slidenum">
              <a:rPr lang="en-US" smtClean="0"/>
              <a:pPr/>
              <a:t>‹#›</a:t>
            </a:fld>
            <a:endParaRPr lang="en-US"/>
          </a:p>
        </p:txBody>
      </p:sp>
      <p:sp>
        <p:nvSpPr>
          <p:cNvPr id="5" name="Content Placeholder 4"/>
          <p:cNvSpPr>
            <a:spLocks noGrp="1"/>
          </p:cNvSpPr>
          <p:nvPr>
            <p:ph sz="half" idx="1"/>
          </p:nvPr>
        </p:nvSpPr>
        <p:spPr>
          <a:xfrm>
            <a:off x="628650" y="990601"/>
            <a:ext cx="3886200" cy="4800600"/>
          </a:xfrm>
          <a:prstGeom prst="rect">
            <a:avLst/>
          </a:prstGeom>
        </p:spPr>
        <p:txBody>
          <a:bodyPr/>
          <a:lstStyle/>
          <a:p>
            <a:endParaRPr lang="en-US" dirty="0"/>
          </a:p>
        </p:txBody>
      </p:sp>
      <p:sp>
        <p:nvSpPr>
          <p:cNvPr id="6" name="Content Placeholder 5"/>
          <p:cNvSpPr>
            <a:spLocks noGrp="1"/>
          </p:cNvSpPr>
          <p:nvPr>
            <p:ph sz="half" idx="2"/>
          </p:nvPr>
        </p:nvSpPr>
        <p:spPr>
          <a:xfrm>
            <a:off x="4629150" y="990601"/>
            <a:ext cx="3886200" cy="4800600"/>
          </a:xfrm>
          <a:prstGeom prst="rect">
            <a:avLst/>
          </a:prstGeom>
        </p:spPr>
        <p:txBody>
          <a:body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647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3550883" y="4837176"/>
            <a:ext cx="4465283" cy="649224"/>
          </a:xfrm>
          <a:prstGeom prst="rect">
            <a:avLst/>
          </a:prstGeom>
        </p:spPr>
        <p:txBody>
          <a:bodyPr anchor="t" anchorCtr="0">
            <a:noAutofit/>
          </a:bodyPr>
          <a:lstStyle>
            <a:lvl1pPr marL="0" indent="0">
              <a:lnSpc>
                <a:spcPct val="100000"/>
              </a:lnSpc>
              <a:spcBef>
                <a:spcPts val="0"/>
              </a:spcBef>
              <a:buNone/>
              <a:defRPr sz="18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Text Placeholder 4"/>
          <p:cNvSpPr>
            <a:spLocks noGrp="1"/>
          </p:cNvSpPr>
          <p:nvPr>
            <p:ph type="body" sz="quarter" idx="10"/>
          </p:nvPr>
        </p:nvSpPr>
        <p:spPr>
          <a:xfrm>
            <a:off x="3547872" y="3429000"/>
            <a:ext cx="4465283" cy="923544"/>
          </a:xfrm>
          <a:prstGeom prst="rect">
            <a:avLst/>
          </a:prstGeom>
        </p:spPr>
        <p:txBody>
          <a:bodyPr anchor="t" anchorCtr="0">
            <a:noAutofit/>
          </a:bodyPr>
          <a:lstStyle>
            <a:lvl1pPr marL="0" indent="0">
              <a:lnSpc>
                <a:spcPct val="100000"/>
              </a:lnSpc>
              <a:spcBef>
                <a:spcPts val="0"/>
              </a:spcBef>
              <a:buNone/>
              <a:defRPr sz="18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4"/>
          <p:cNvSpPr>
            <a:spLocks noGrp="1"/>
          </p:cNvSpPr>
          <p:nvPr>
            <p:ph type="body" sz="quarter" idx="11"/>
          </p:nvPr>
        </p:nvSpPr>
        <p:spPr>
          <a:xfrm>
            <a:off x="3547872" y="1325880"/>
            <a:ext cx="5519928" cy="2304288"/>
          </a:xfrm>
          <a:prstGeom prst="rect">
            <a:avLst/>
          </a:prstGeom>
        </p:spPr>
        <p:txBody>
          <a:bodyPr anchor="t" anchorCtr="0">
            <a:noAutofit/>
          </a:bodyPr>
          <a:lstStyle>
            <a:lvl1pPr marL="0" indent="0">
              <a:lnSpc>
                <a:spcPct val="100000"/>
              </a:lnSpc>
              <a:spcBef>
                <a:spcPts val="0"/>
              </a:spcBef>
              <a:buNone/>
              <a:defRPr sz="36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48404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solidFill>
                  <a:schemeClr val="bg1"/>
                </a:solidFill>
              </a:defRPr>
            </a:lvl1pPr>
          </a:lstStyle>
          <a:p>
            <a:fld id="{CDB75BAC-74D7-43DA-9DE7-3912ED22B407}" type="slidenum">
              <a:rPr lang="en-US" smtClean="0"/>
              <a:pPr/>
              <a:t>‹#›</a:t>
            </a:fld>
            <a:endParaRPr lang="en-US" dirty="0"/>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p:nvPr>
        </p:nvSpPr>
        <p:spPr>
          <a:xfrm>
            <a:off x="4636008" y="86334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
          </p:nvPr>
        </p:nvSpPr>
        <p:spPr>
          <a:xfrm>
            <a:off x="304800" y="85540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
        <p:nvSpPr>
          <p:cNvPr id="13"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spTree>
    <p:extLst>
      <p:ext uri="{BB962C8B-B14F-4D97-AF65-F5344CB8AC3E}">
        <p14:creationId xmlns:p14="http://schemas.microsoft.com/office/powerpoint/2010/main" val="2524052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solidFill>
                  <a:prstClr val="black">
                    <a:tint val="75000"/>
                  </a:prstClr>
                </a:solidFill>
              </a:rPr>
              <a:t>Footer text goes here.</a:t>
            </a:r>
          </a:p>
        </p:txBody>
      </p:sp>
      <p:sp>
        <p:nvSpPr>
          <p:cNvPr id="7" name="Slide Number Placeholder 5"/>
          <p:cNvSpPr>
            <a:spLocks noGrp="1"/>
          </p:cNvSpPr>
          <p:nvPr>
            <p:ph type="sldNum" sz="quarter" idx="4"/>
          </p:nvPr>
        </p:nvSpPr>
        <p:spPr>
          <a:xfrm>
            <a:off x="8229600" y="6569075"/>
            <a:ext cx="457200" cy="212725"/>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1428750" y="2625326"/>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428750" y="4232673"/>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6"/>
          </p:nvPr>
        </p:nvSpPr>
        <p:spPr>
          <a:xfrm>
            <a:off x="1428750" y="2895600"/>
            <a:ext cx="6286500" cy="990600"/>
          </a:xfrm>
          <a:prstGeom prst="rect">
            <a:avLst/>
          </a:prstGeom>
        </p:spPr>
        <p:txBody>
          <a:bodyPr/>
          <a:lstStyle>
            <a:lvl1pPr marL="0" indent="0" algn="ctr">
              <a:buNone/>
              <a:defRPr sz="3200" b="1" cap="small"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13869388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3" r:id="rId5"/>
    <p:sldLayoutId id="2147483664"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ercot.com/files/docs/2021/10/31/Methodology_for_Implementing_ORDC_to_Calculate_Real-Time_Reserve_Price_Adder_110121.zip"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ercot.com/files/docs/2021/10/31/Methodology_for_Implementing_ORDC_to_Calculate_Real-Time_Reserve_Price_Adder_110121.zip"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ercot.com/files/docs/2021/08/31/Reliability_Unit_Commitment_Desk_Operating_Procedure.docx" TargetMode="External"/><Relationship Id="rId2" Type="http://schemas.openxmlformats.org/officeDocument/2006/relationships/hyperlink" Target="https://www.ercot.com/files/docs/2021/09/21/MTLF_WMWG.pdf" TargetMode="Externa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hyperlink" Target="https://www.ercot.com/files/docs/2021/08/31/Reliability_Risk_Desk_Operating_Procedure.docxhttps:/www.ercot.com/files/docs/2021/08/31/Reliability_Risk_Desk_Operating_Procedure.docx" TargetMode="External"/><Relationship Id="rId2" Type="http://schemas.openxmlformats.org/officeDocument/2006/relationships/hyperlink" Target="https://www.ercot.com/files/docs/2021/08/31/Reliability_Unit_Commitment_Desk_Operating_Procedure.docx" TargetMode="Externa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customXml" Target="../ink/ink1.xml"/><Relationship Id="rId7" Type="http://schemas.openxmlformats.org/officeDocument/2006/relationships/customXml" Target="../ink/ink4.xml"/><Relationship Id="rId2" Type="http://schemas.openxmlformats.org/officeDocument/2006/relationships/hyperlink" Target="https://www.ercot.com/files/docs/2021/08/31/Reliability_Risk_Desk_Operating_Procedure.docxhttps:/www.ercot.com/files/docs/2021/08/31/Reliability_Risk_Desk_Operating_Procedure.docx" TargetMode="External"/><Relationship Id="rId1" Type="http://schemas.openxmlformats.org/officeDocument/2006/relationships/slideLayout" Target="../slideLayouts/slideLayout6.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hyperlink" Target="https://www.ercot.com/files/docs/2021/08/31/Reliability_Unit_Commitment_Desk_Operating_Procedure.docx" TargetMode="External"/><Relationship Id="rId2" Type="http://schemas.openxmlformats.org/officeDocument/2006/relationships/hyperlink" Target="https://www.ercot.com/files/docs/2021/09/21/MTLF_WMWG.pdf" TargetMode="Externa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hyperlink" Target="https://www.ercot.com/files/docs/2021/08/31/Reliability_Risk_Desk_Operating_Procedure.docxhttps:/www.ercot.com/files/docs/2021/08/31/Reliability_Risk_Desk_Operating_Procedure.docx" TargetMode="External"/><Relationship Id="rId2" Type="http://schemas.openxmlformats.org/officeDocument/2006/relationships/hyperlink" Target="https://www.ercot.com/files/docs/2021/08/31/Reliability_Unit_Commitment_Desk_Operating_Procedure.docx" TargetMode="Externa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customXml" Target="../ink/ink5.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customXml" Target="../ink/ink6.xml"/><Relationship Id="rId7" Type="http://schemas.openxmlformats.org/officeDocument/2006/relationships/customXml" Target="../ink/ink9.xml"/><Relationship Id="rId2" Type="http://schemas.openxmlformats.org/officeDocument/2006/relationships/hyperlink" Target="https://www.ercot.com/files/docs/2021/08/31/Reliability_Risk_Desk_Operating_Procedure.docxhttps:/www.ercot.com/files/docs/2021/08/31/Reliability_Risk_Desk_Operating_Procedure.docx" TargetMode="External"/><Relationship Id="rId1" Type="http://schemas.openxmlformats.org/officeDocument/2006/relationships/slideLayout" Target="../slideLayouts/slideLayout6.xml"/><Relationship Id="rId6" Type="http://schemas.openxmlformats.org/officeDocument/2006/relationships/customXml" Target="../ink/ink8.xml"/><Relationship Id="rId5" Type="http://schemas.openxmlformats.org/officeDocument/2006/relationships/customXml" Target="../ink/ink7.xml"/><Relationship Id="rId4" Type="http://schemas.openxmlformats.org/officeDocument/2006/relationships/image" Target="../media/image50.png"/><Relationship Id="rId9"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ercot.com/files/docs/2021/08/31/Reliability_Unit_Commitment_Desk_Operating_Procedure.docx"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customXml" Target="../ink/ink14.xml"/><Relationship Id="rId3" Type="http://schemas.openxmlformats.org/officeDocument/2006/relationships/image" Target="../media/image27.png"/><Relationship Id="rId7" Type="http://schemas.openxmlformats.org/officeDocument/2006/relationships/customXml" Target="../ink/ink11.xml"/><Relationship Id="rId12" Type="http://schemas.openxmlformats.org/officeDocument/2006/relationships/image" Target="../media/image150.png"/><Relationship Id="rId2" Type="http://schemas.openxmlformats.org/officeDocument/2006/relationships/hyperlink" Target="https://www.ercot.com/files/docs/2021/08/31/Reliability_Risk_Desk_Operating_Procedure.docx" TargetMode="External"/><Relationship Id="rId16" Type="http://schemas.openxmlformats.org/officeDocument/2006/relationships/image" Target="../media/image170.png"/><Relationship Id="rId1" Type="http://schemas.openxmlformats.org/officeDocument/2006/relationships/slideLayout" Target="../slideLayouts/slideLayout3.xml"/><Relationship Id="rId6" Type="http://schemas.openxmlformats.org/officeDocument/2006/relationships/image" Target="../media/image120.png"/><Relationship Id="rId11" Type="http://schemas.openxmlformats.org/officeDocument/2006/relationships/customXml" Target="../ink/ink13.xml"/><Relationship Id="rId5" Type="http://schemas.openxmlformats.org/officeDocument/2006/relationships/customXml" Target="../ink/ink10.xml"/><Relationship Id="rId15" Type="http://schemas.openxmlformats.org/officeDocument/2006/relationships/customXml" Target="../ink/ink15.xml"/><Relationship Id="rId10" Type="http://schemas.openxmlformats.org/officeDocument/2006/relationships/image" Target="../media/image140.png"/><Relationship Id="rId4" Type="http://schemas.openxmlformats.org/officeDocument/2006/relationships/image" Target="../media/image28.png"/><Relationship Id="rId9" Type="http://schemas.openxmlformats.org/officeDocument/2006/relationships/customXml" Target="../ink/ink12.xml"/><Relationship Id="rId14" Type="http://schemas.openxmlformats.org/officeDocument/2006/relationships/image" Target="../media/image160.png"/></Relationships>
</file>

<file path=ppt/slides/_rels/slide32.xml.rels><?xml version="1.0" encoding="UTF-8" standalone="yes"?>
<Relationships xmlns="http://schemas.openxmlformats.org/package/2006/relationships"><Relationship Id="rId8" Type="http://schemas.openxmlformats.org/officeDocument/2006/relationships/customXml" Target="../ink/ink18.xml"/><Relationship Id="rId3" Type="http://schemas.openxmlformats.org/officeDocument/2006/relationships/hyperlink" Target="https://www.ercot.com/files/docs/2021/08/31/Reliability_Risk_Desk_Operating_Procedure.docx" TargetMode="External"/><Relationship Id="rId7" Type="http://schemas.openxmlformats.org/officeDocument/2006/relationships/image" Target="../media/image200.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customXml" Target="../ink/ink17.xml"/><Relationship Id="rId11" Type="http://schemas.openxmlformats.org/officeDocument/2006/relationships/image" Target="../media/image50.png"/><Relationship Id="rId5" Type="http://schemas.openxmlformats.org/officeDocument/2006/relationships/image" Target="../media/image190.png"/><Relationship Id="rId10" Type="http://schemas.openxmlformats.org/officeDocument/2006/relationships/customXml" Target="../ink/ink19.xml"/><Relationship Id="rId4" Type="http://schemas.openxmlformats.org/officeDocument/2006/relationships/customXml" Target="../ink/ink16.xml"/><Relationship Id="rId9" Type="http://schemas.openxmlformats.org/officeDocument/2006/relationships/image" Target="../media/image2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05200" y="1828800"/>
            <a:ext cx="5638800" cy="2985433"/>
          </a:xfrm>
          <a:prstGeom prst="rect">
            <a:avLst/>
          </a:prstGeom>
          <a:noFill/>
        </p:spPr>
        <p:txBody>
          <a:bodyPr wrap="square" rtlCol="0">
            <a:spAutoFit/>
          </a:bodyPr>
          <a:lstStyle/>
          <a:p>
            <a:r>
              <a:rPr lang="en-US" sz="2000" b="1" dirty="0">
                <a:solidFill>
                  <a:schemeClr val="tx2"/>
                </a:solidFill>
              </a:rPr>
              <a:t>Monthly Review of Reliability Unit Commitment Market Impacts - February 2022</a:t>
            </a:r>
          </a:p>
          <a:p>
            <a:endParaRPr lang="en-US" sz="2000" dirty="0"/>
          </a:p>
          <a:p>
            <a:endParaRPr lang="en-US" sz="2000" dirty="0"/>
          </a:p>
          <a:p>
            <a:r>
              <a:rPr lang="en-US" dirty="0">
                <a:solidFill>
                  <a:schemeClr val="tx2"/>
                </a:solidFill>
              </a:rPr>
              <a:t>ERCOT Staff</a:t>
            </a:r>
          </a:p>
          <a:p>
            <a:endParaRPr lang="en-US" dirty="0">
              <a:solidFill>
                <a:schemeClr val="tx2"/>
              </a:solidFill>
            </a:endParaRPr>
          </a:p>
          <a:p>
            <a:r>
              <a:rPr lang="en-US" dirty="0">
                <a:solidFill>
                  <a:schemeClr val="tx2"/>
                </a:solidFill>
              </a:rPr>
              <a:t>WMWG</a:t>
            </a:r>
          </a:p>
          <a:p>
            <a:r>
              <a:rPr lang="en-US" dirty="0">
                <a:solidFill>
                  <a:schemeClr val="tx2"/>
                </a:solidFill>
              </a:rPr>
              <a:t>March 25, 2022</a:t>
            </a:r>
          </a:p>
          <a:p>
            <a:endParaRPr lang="en-US" dirty="0">
              <a:solidFill>
                <a:schemeClr val="tx2"/>
              </a:solidFill>
            </a:endParaRPr>
          </a:p>
          <a:p>
            <a:r>
              <a:rPr lang="en-US" dirty="0">
                <a:solidFill>
                  <a:schemeClr val="tx2"/>
                </a:solidFill>
              </a:rPr>
              <a:t>ERCOT Public</a:t>
            </a:r>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670718"/>
          </a:xfrm>
        </p:spPr>
        <p:txBody>
          <a:bodyPr/>
          <a:lstStyle/>
          <a:p>
            <a:r>
              <a:rPr lang="en-US" sz="2000" dirty="0"/>
              <a:t>Reliability Deployment Price Adder: February 2022</a:t>
            </a:r>
            <a:br>
              <a:rPr lang="en-US" sz="2000" dirty="0"/>
            </a:br>
            <a:r>
              <a:rPr lang="en-US" sz="2000" dirty="0"/>
              <a:t>- </a:t>
            </a:r>
            <a:r>
              <a:rPr lang="en-US" sz="1400" dirty="0"/>
              <a:t>OD February 24th has the highest daily average RTORDPA within the month</a:t>
            </a: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pic>
        <p:nvPicPr>
          <p:cNvPr id="5" name="Picture 4" descr="Chart, waterfall chart&#10;&#10;Description automatically generated">
            <a:extLst>
              <a:ext uri="{FF2B5EF4-FFF2-40B4-BE49-F238E27FC236}">
                <a16:creationId xmlns:a16="http://schemas.microsoft.com/office/drawing/2014/main" id="{3B454F47-25B4-4536-8255-A0C85F9F84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914400"/>
            <a:ext cx="8229600" cy="5350028"/>
          </a:xfrm>
          <a:prstGeom prst="rect">
            <a:avLst/>
          </a:prstGeom>
        </p:spPr>
      </p:pic>
    </p:spTree>
    <p:extLst>
      <p:ext uri="{BB962C8B-B14F-4D97-AF65-F5344CB8AC3E}">
        <p14:creationId xmlns:p14="http://schemas.microsoft.com/office/powerpoint/2010/main" val="587539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74602"/>
            <a:ext cx="8648700" cy="518318"/>
          </a:xfrm>
        </p:spPr>
        <p:txBody>
          <a:bodyPr/>
          <a:lstStyle/>
          <a:p>
            <a:r>
              <a:rPr lang="en-US" sz="2000" dirty="0"/>
              <a:t>RUC Clawback, Capacity Short Charges, and Shortfall</a:t>
            </a:r>
            <a:br>
              <a:rPr lang="en-US" sz="2000" dirty="0"/>
            </a:br>
            <a:r>
              <a:rPr lang="en-US" sz="1400" dirty="0"/>
              <a:t>For February 2022, the total </a:t>
            </a:r>
            <a:r>
              <a:rPr lang="en-US" sz="1400" dirty="0" err="1"/>
              <a:t>Clawback</a:t>
            </a:r>
            <a:r>
              <a:rPr lang="en-US" sz="1400" dirty="0"/>
              <a:t> charge was $9.4 million, and the total Capacity Short Charge was $3.1 million. The Capacity Short Charge was nearly fully covered by Make-whole payment.</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a:p>
        </p:txBody>
      </p:sp>
      <p:graphicFrame>
        <p:nvGraphicFramePr>
          <p:cNvPr id="7" name="Table 6">
            <a:extLst>
              <a:ext uri="{FF2B5EF4-FFF2-40B4-BE49-F238E27FC236}">
                <a16:creationId xmlns:a16="http://schemas.microsoft.com/office/drawing/2014/main" id="{D8583B7C-53AF-4F44-80C7-CD2EFF17B5B4}"/>
              </a:ext>
            </a:extLst>
          </p:cNvPr>
          <p:cNvGraphicFramePr>
            <a:graphicFrameLocks noGrp="1"/>
          </p:cNvGraphicFramePr>
          <p:nvPr>
            <p:extLst>
              <p:ext uri="{D42A27DB-BD31-4B8C-83A1-F6EECF244321}">
                <p14:modId xmlns:p14="http://schemas.microsoft.com/office/powerpoint/2010/main" val="1694050339"/>
              </p:ext>
            </p:extLst>
          </p:nvPr>
        </p:nvGraphicFramePr>
        <p:xfrm>
          <a:off x="6781800" y="4953000"/>
          <a:ext cx="1882589" cy="1280160"/>
        </p:xfrm>
        <a:graphic>
          <a:graphicData uri="http://schemas.openxmlformats.org/drawingml/2006/table">
            <a:tbl>
              <a:tblPr firstRow="1" bandRow="1">
                <a:tableStyleId>{5C22544A-7EE6-4342-B048-85BDC9FD1C3A}</a:tableStyleId>
              </a:tblPr>
              <a:tblGrid>
                <a:gridCol w="1098176">
                  <a:extLst>
                    <a:ext uri="{9D8B030D-6E8A-4147-A177-3AD203B41FA5}">
                      <a16:colId xmlns:a16="http://schemas.microsoft.com/office/drawing/2014/main" val="20000"/>
                    </a:ext>
                  </a:extLst>
                </a:gridCol>
                <a:gridCol w="784413">
                  <a:extLst>
                    <a:ext uri="{9D8B030D-6E8A-4147-A177-3AD203B41FA5}">
                      <a16:colId xmlns:a16="http://schemas.microsoft.com/office/drawing/2014/main" val="1457392220"/>
                    </a:ext>
                  </a:extLst>
                </a:gridCol>
              </a:tblGrid>
              <a:tr h="457200">
                <a:tc>
                  <a:txBody>
                    <a:bodyPr/>
                    <a:lstStyle/>
                    <a:p>
                      <a:pPr algn="ctr" fontAlgn="b"/>
                      <a:endParaRPr lang="en-US" sz="1100" b="0" i="0" u="none" strike="noStrike" dirty="0">
                        <a:solidFill>
                          <a:schemeClr val="accent2"/>
                        </a:solidFill>
                        <a:effectLst/>
                        <a:latin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lvl="1" algn="ctr" fontAlgn="b"/>
                      <a:r>
                        <a:rPr lang="en-US" sz="1100" b="1" i="0" u="none" strike="noStrike" dirty="0">
                          <a:solidFill>
                            <a:schemeClr val="bg1"/>
                          </a:solidFill>
                          <a:effectLst/>
                          <a:latin typeface="Arial" panose="020B0604020202020204" pitchFamily="34" charset="0"/>
                        </a:rPr>
                        <a:t>February 2022</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70491277"/>
                  </a:ext>
                </a:extLst>
              </a:tr>
              <a:tr h="370840">
                <a:tc>
                  <a:txBody>
                    <a:bodyPr/>
                    <a:lstStyle/>
                    <a:p>
                      <a:pPr algn="r" fontAlgn="b"/>
                      <a:r>
                        <a:rPr lang="en-US" sz="1050" b="0" i="0" u="none" strike="noStrike" dirty="0">
                          <a:solidFill>
                            <a:schemeClr val="accent2"/>
                          </a:solidFill>
                          <a:effectLst/>
                          <a:latin typeface="Arial" panose="020B0604020202020204" pitchFamily="34" charset="0"/>
                        </a:rPr>
                        <a:t>Make-whole</a:t>
                      </a:r>
                    </a:p>
                    <a:p>
                      <a:pPr algn="r" fontAlgn="b"/>
                      <a:r>
                        <a:rPr lang="en-US" sz="1050" b="0" i="0" u="none" strike="noStrike" dirty="0">
                          <a:solidFill>
                            <a:schemeClr val="accent2"/>
                          </a:solidFill>
                          <a:effectLst/>
                          <a:latin typeface="Arial" panose="020B0604020202020204" pitchFamily="34" charset="0"/>
                        </a:rPr>
                        <a:t>($ Million)</a:t>
                      </a:r>
                    </a:p>
                  </a:txBody>
                  <a:tcPr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algn="ctr" defTabSz="914400" rtl="0" eaLnBrk="1" fontAlgn="b" latinLnBrk="0" hangingPunct="1">
                        <a:tabLst>
                          <a:tab pos="457200" algn="dec"/>
                          <a:tab pos="914400" algn="dec"/>
                        </a:tabLst>
                      </a:pPr>
                      <a:r>
                        <a:rPr lang="en-US" sz="1050" b="0" i="0" u="none" strike="noStrike" kern="1200" dirty="0">
                          <a:solidFill>
                            <a:schemeClr val="accent2"/>
                          </a:solidFill>
                          <a:effectLst/>
                          <a:latin typeface="Arial" panose="020B0604020202020204" pitchFamily="34" charset="0"/>
                          <a:ea typeface="+mn-ea"/>
                          <a:cs typeface="+mn-cs"/>
                        </a:rPr>
                        <a:t>3.102</a:t>
                      </a:r>
                    </a:p>
                  </a:txBody>
                  <a:tcPr anchor="ctr">
                    <a:lnL w="190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r" fontAlgn="b"/>
                      <a:r>
                        <a:rPr lang="en-US" sz="1050" b="0" i="0" u="none" strike="noStrike" dirty="0">
                          <a:solidFill>
                            <a:schemeClr val="accent2"/>
                          </a:solidFill>
                          <a:effectLst/>
                          <a:latin typeface="Arial" panose="020B0604020202020204" pitchFamily="34" charset="0"/>
                        </a:rPr>
                        <a:t>Uplift to Load</a:t>
                      </a:r>
                    </a:p>
                    <a:p>
                      <a:pPr algn="r" fontAlgn="b"/>
                      <a:r>
                        <a:rPr lang="en-US" sz="1050" b="0" i="0" u="none" strike="noStrike" dirty="0">
                          <a:solidFill>
                            <a:schemeClr val="accent2"/>
                          </a:solidFill>
                          <a:effectLst/>
                          <a:latin typeface="Arial" panose="020B0604020202020204" pitchFamily="34" charset="0"/>
                        </a:rPr>
                        <a:t>($)</a:t>
                      </a:r>
                    </a:p>
                  </a:txBody>
                  <a:tcPr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algn="ctr" fontAlgn="b">
                        <a:tabLst>
                          <a:tab pos="457200" algn="dec"/>
                          <a:tab pos="914400" algn="dec"/>
                        </a:tabLst>
                      </a:pPr>
                      <a:r>
                        <a:rPr lang="en-US" sz="1050" b="0" i="0" u="none" strike="noStrike" dirty="0">
                          <a:solidFill>
                            <a:schemeClr val="accent2"/>
                          </a:solidFill>
                          <a:effectLst/>
                          <a:latin typeface="Arial" panose="020B0604020202020204" pitchFamily="34" charset="0"/>
                        </a:rPr>
                        <a:t>2.01</a:t>
                      </a:r>
                    </a:p>
                  </a:txBody>
                  <a:tcPr anchor="ctr">
                    <a:lnL w="190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pic>
        <p:nvPicPr>
          <p:cNvPr id="5" name="Picture 4" descr="Chart&#10;&#10;Description automatically generated with low confidence">
            <a:extLst>
              <a:ext uri="{FF2B5EF4-FFF2-40B4-BE49-F238E27FC236}">
                <a16:creationId xmlns:a16="http://schemas.microsoft.com/office/drawing/2014/main" id="{4631A74C-4318-482B-BDCF-1009CBC57A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928" y="856909"/>
            <a:ext cx="6324600" cy="5494338"/>
          </a:xfrm>
          <a:prstGeom prst="rect">
            <a:avLst/>
          </a:prstGeom>
        </p:spPr>
      </p:pic>
    </p:spTree>
    <p:extLst>
      <p:ext uri="{BB962C8B-B14F-4D97-AF65-F5344CB8AC3E}">
        <p14:creationId xmlns:p14="http://schemas.microsoft.com/office/powerpoint/2010/main" val="874353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Additional Information for RUC in February 2022</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sp>
        <p:nvSpPr>
          <p:cNvPr id="6" name="Content Placeholder 2">
            <a:extLst>
              <a:ext uri="{FF2B5EF4-FFF2-40B4-BE49-F238E27FC236}">
                <a16:creationId xmlns:a16="http://schemas.microsoft.com/office/drawing/2014/main" id="{E287BD99-A134-43AC-8995-8B14160AA727}"/>
              </a:ext>
            </a:extLst>
          </p:cNvPr>
          <p:cNvSpPr>
            <a:spLocks noGrp="1"/>
          </p:cNvSpPr>
          <p:nvPr>
            <p:ph idx="1"/>
          </p:nvPr>
        </p:nvSpPr>
        <p:spPr>
          <a:xfrm>
            <a:off x="309512" y="990600"/>
            <a:ext cx="8758287" cy="5334000"/>
          </a:xfrm>
        </p:spPr>
        <p:txBody>
          <a:bodyPr/>
          <a:lstStyle/>
          <a:p>
            <a:r>
              <a:rPr lang="en-US" sz="2000" dirty="0">
                <a:solidFill>
                  <a:schemeClr val="tx2"/>
                </a:solidFill>
              </a:rPr>
              <a:t>At the previous meeting, stakeholders requested additional information regarding load forecast and reserves used in RUC.</a:t>
            </a:r>
          </a:p>
          <a:p>
            <a:endParaRPr lang="en-US" sz="2000" dirty="0">
              <a:solidFill>
                <a:schemeClr val="tx2"/>
              </a:solidFill>
            </a:endParaRPr>
          </a:p>
          <a:p>
            <a:r>
              <a:rPr lang="en-US" sz="2000" dirty="0">
                <a:solidFill>
                  <a:schemeClr val="tx2"/>
                </a:solidFill>
              </a:rPr>
              <a:t>The following slides show HASL margin and Real-Time headroom margin data for two RUC execution:</a:t>
            </a:r>
          </a:p>
          <a:p>
            <a:pPr lvl="2"/>
            <a:r>
              <a:rPr lang="en-US" sz="1400" dirty="0">
                <a:solidFill>
                  <a:schemeClr val="tx2"/>
                </a:solidFill>
              </a:rPr>
              <a:t>A non-cold day: RUC Execution at 08:03 on 2/12/2022 for OD 2/12/2022;</a:t>
            </a:r>
          </a:p>
          <a:p>
            <a:pPr lvl="2"/>
            <a:r>
              <a:rPr lang="en-US" sz="1400" dirty="0">
                <a:solidFill>
                  <a:schemeClr val="tx2"/>
                </a:solidFill>
              </a:rPr>
              <a:t>A cold day from the extreme weather: RUC Execution at 17:03 on 2/23/2022 for OD 2/24/2022.</a:t>
            </a:r>
          </a:p>
          <a:p>
            <a:pPr lvl="3"/>
            <a:r>
              <a:rPr lang="en-US" sz="1400" dirty="0">
                <a:solidFill>
                  <a:schemeClr val="tx2"/>
                </a:solidFill>
              </a:rPr>
              <a:t>Additional hourly level data and Real-Time Price data are included for OD 2/24.</a:t>
            </a:r>
          </a:p>
          <a:p>
            <a:pPr marL="0" indent="0">
              <a:buNone/>
            </a:pPr>
            <a:endParaRPr lang="en-US" sz="2000" dirty="0">
              <a:solidFill>
                <a:schemeClr val="tx2"/>
              </a:solidFill>
            </a:endParaRPr>
          </a:p>
          <a:p>
            <a:pPr marL="0" indent="0">
              <a:buNone/>
            </a:pPr>
            <a:endParaRPr lang="en-US" sz="2000" dirty="0">
              <a:solidFill>
                <a:schemeClr val="tx2"/>
              </a:solidFill>
            </a:endParaRPr>
          </a:p>
          <a:p>
            <a:pPr marL="0" indent="0">
              <a:buNone/>
            </a:pPr>
            <a:endParaRPr lang="en-US" sz="2000" dirty="0">
              <a:solidFill>
                <a:schemeClr val="tx2"/>
              </a:solidFill>
            </a:endParaRPr>
          </a:p>
        </p:txBody>
      </p:sp>
    </p:spTree>
    <p:extLst>
      <p:ext uri="{BB962C8B-B14F-4D97-AF65-F5344CB8AC3E}">
        <p14:creationId xmlns:p14="http://schemas.microsoft.com/office/powerpoint/2010/main" val="2333905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RUC Execution at 08:03 on 2/12/2022 for OD 2/12/2022</a:t>
            </a:r>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pic>
        <p:nvPicPr>
          <p:cNvPr id="5" name="Picture 4">
            <a:extLst>
              <a:ext uri="{FF2B5EF4-FFF2-40B4-BE49-F238E27FC236}">
                <a16:creationId xmlns:a16="http://schemas.microsoft.com/office/drawing/2014/main" id="{58B303E8-DB1D-43DF-8D89-038F0877864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4019" y="583615"/>
            <a:ext cx="8875962" cy="5486398"/>
          </a:xfrm>
          <a:prstGeom prst="rect">
            <a:avLst/>
          </a:prstGeom>
        </p:spPr>
      </p:pic>
      <p:sp>
        <p:nvSpPr>
          <p:cNvPr id="7" name="Rectangle 6">
            <a:extLst>
              <a:ext uri="{FF2B5EF4-FFF2-40B4-BE49-F238E27FC236}">
                <a16:creationId xmlns:a16="http://schemas.microsoft.com/office/drawing/2014/main" id="{7F77932D-28CE-4AD8-BC0D-5CC1388209D1}"/>
              </a:ext>
            </a:extLst>
          </p:cNvPr>
          <p:cNvSpPr/>
          <p:nvPr/>
        </p:nvSpPr>
        <p:spPr>
          <a:xfrm>
            <a:off x="1981200" y="6043144"/>
            <a:ext cx="7315200" cy="430887"/>
          </a:xfrm>
          <a:prstGeom prst="rect">
            <a:avLst/>
          </a:prstGeom>
        </p:spPr>
        <p:txBody>
          <a:bodyPr wrap="square">
            <a:spAutoFit/>
          </a:bodyPr>
          <a:lstStyle/>
          <a:p>
            <a:pPr>
              <a:defRPr/>
            </a:pPr>
            <a:r>
              <a:rPr lang="en-US" sz="1100" dirty="0">
                <a:solidFill>
                  <a:schemeClr val="accent2"/>
                </a:solidFill>
                <a:cs typeface="Book Antiqua"/>
              </a:rPr>
              <a:t>Note: </a:t>
            </a:r>
            <a:r>
              <a:rPr lang="en-US" sz="1100" b="1" dirty="0">
                <a:solidFill>
                  <a:srgbClr val="F8A208"/>
                </a:solidFill>
                <a:cs typeface="Book Antiqua"/>
              </a:rPr>
              <a:t>HASL Margin</a:t>
            </a:r>
            <a:r>
              <a:rPr lang="en-US" sz="1100" b="1" dirty="0">
                <a:solidFill>
                  <a:schemeClr val="accent2"/>
                </a:solidFill>
                <a:cs typeface="Book Antiqua"/>
              </a:rPr>
              <a:t>  </a:t>
            </a:r>
            <a:r>
              <a:rPr lang="en-US" sz="1100" dirty="0">
                <a:solidFill>
                  <a:schemeClr val="accent2"/>
                </a:solidFill>
                <a:cs typeface="Book Antiqua"/>
              </a:rPr>
              <a:t>=      </a:t>
            </a:r>
            <a:r>
              <a:rPr lang="en-US" sz="1100" b="1" dirty="0">
                <a:solidFill>
                  <a:schemeClr val="tx1">
                    <a:lumMod val="50000"/>
                    <a:lumOff val="50000"/>
                  </a:schemeClr>
                </a:solidFill>
                <a:cs typeface="Book Antiqua"/>
              </a:rPr>
              <a:t>HASL Before RUC (</a:t>
            </a:r>
            <a:r>
              <a:rPr lang="en-US" sz="1100" b="1" dirty="0">
                <a:solidFill>
                  <a:schemeClr val="accent4"/>
                </a:solidFill>
                <a:cs typeface="Book Antiqua"/>
              </a:rPr>
              <a:t>Including</a:t>
            </a:r>
            <a:r>
              <a:rPr lang="en-US" sz="1100" b="1" dirty="0">
                <a:solidFill>
                  <a:schemeClr val="tx1">
                    <a:lumMod val="50000"/>
                    <a:lumOff val="50000"/>
                  </a:schemeClr>
                </a:solidFill>
                <a:cs typeface="Book Antiqua"/>
              </a:rPr>
              <a:t> </a:t>
            </a:r>
            <a:r>
              <a:rPr lang="en-US" sz="1100" b="1" dirty="0">
                <a:solidFill>
                  <a:schemeClr val="accent4"/>
                </a:solidFill>
                <a:cs typeface="Book Antiqua"/>
              </a:rPr>
              <a:t>RUC-Committed Capacity from previous timestamp</a:t>
            </a:r>
            <a:r>
              <a:rPr lang="en-US" sz="1100" b="1" dirty="0">
                <a:solidFill>
                  <a:schemeClr val="tx1">
                    <a:lumMod val="50000"/>
                    <a:lumOff val="50000"/>
                  </a:schemeClr>
                </a:solidFill>
                <a:cs typeface="Book Antiqua"/>
              </a:rPr>
              <a:t>)</a:t>
            </a:r>
            <a:r>
              <a:rPr lang="en-US" sz="1100" dirty="0">
                <a:solidFill>
                  <a:schemeClr val="accent2"/>
                </a:solidFill>
                <a:cs typeface="Book Antiqua"/>
              </a:rPr>
              <a:t>  </a:t>
            </a:r>
          </a:p>
          <a:p>
            <a:pPr>
              <a:defRPr/>
            </a:pPr>
            <a:r>
              <a:rPr lang="en-US" sz="1100" dirty="0">
                <a:solidFill>
                  <a:schemeClr val="accent2"/>
                </a:solidFill>
                <a:cs typeface="Book Antiqua"/>
              </a:rPr>
              <a:t>                                       –  </a:t>
            </a:r>
            <a:r>
              <a:rPr lang="en-US" sz="1100" b="1" dirty="0">
                <a:solidFill>
                  <a:schemeClr val="accent6"/>
                </a:solidFill>
                <a:cs typeface="Book Antiqua"/>
              </a:rPr>
              <a:t>RUC Load Forecast (Including DC-Tie schedule)</a:t>
            </a:r>
            <a:endParaRPr lang="en-US" sz="2800" b="1" dirty="0">
              <a:solidFill>
                <a:schemeClr val="accent6"/>
              </a:solidFill>
              <a:cs typeface="Book Antiqua"/>
            </a:endParaRPr>
          </a:p>
        </p:txBody>
      </p:sp>
    </p:spTree>
    <p:extLst>
      <p:ext uri="{BB962C8B-B14F-4D97-AF65-F5344CB8AC3E}">
        <p14:creationId xmlns:p14="http://schemas.microsoft.com/office/powerpoint/2010/main" val="1298251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RUC Execution at 08:03 on 2/12/2022 for OD 2/12/2022</a:t>
            </a:r>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a:p>
        </p:txBody>
      </p:sp>
      <p:pic>
        <p:nvPicPr>
          <p:cNvPr id="5" name="Picture 4" descr="Chart, histogram&#10;&#10;Description automatically generated">
            <a:extLst>
              <a:ext uri="{FF2B5EF4-FFF2-40B4-BE49-F238E27FC236}">
                <a16:creationId xmlns:a16="http://schemas.microsoft.com/office/drawing/2014/main" id="{829CADDB-9A81-4146-9E80-7C91523BBC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0600"/>
            <a:ext cx="9144000" cy="4953000"/>
          </a:xfrm>
          <a:prstGeom prst="rect">
            <a:avLst/>
          </a:prstGeom>
        </p:spPr>
      </p:pic>
    </p:spTree>
    <p:extLst>
      <p:ext uri="{BB962C8B-B14F-4D97-AF65-F5344CB8AC3E}">
        <p14:creationId xmlns:p14="http://schemas.microsoft.com/office/powerpoint/2010/main" val="3003971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RUC Execution at 17:03 on 2/23/2022 for OD 2/24/2022</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pic>
        <p:nvPicPr>
          <p:cNvPr id="6" name="Picture 5">
            <a:extLst>
              <a:ext uri="{FF2B5EF4-FFF2-40B4-BE49-F238E27FC236}">
                <a16:creationId xmlns:a16="http://schemas.microsoft.com/office/drawing/2014/main" id="{E039C03E-CCF4-48B7-9FA8-8E128779A3D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2402" y="762000"/>
            <a:ext cx="8724896" cy="5393022"/>
          </a:xfrm>
          <a:prstGeom prst="rect">
            <a:avLst/>
          </a:prstGeom>
        </p:spPr>
      </p:pic>
      <p:sp>
        <p:nvSpPr>
          <p:cNvPr id="8" name="Rectangle 7">
            <a:extLst>
              <a:ext uri="{FF2B5EF4-FFF2-40B4-BE49-F238E27FC236}">
                <a16:creationId xmlns:a16="http://schemas.microsoft.com/office/drawing/2014/main" id="{AC033AA0-51FA-4A27-AB35-C8FD9B7F0AE0}"/>
              </a:ext>
            </a:extLst>
          </p:cNvPr>
          <p:cNvSpPr/>
          <p:nvPr/>
        </p:nvSpPr>
        <p:spPr>
          <a:xfrm>
            <a:off x="1981200" y="6043144"/>
            <a:ext cx="7315200" cy="430887"/>
          </a:xfrm>
          <a:prstGeom prst="rect">
            <a:avLst/>
          </a:prstGeom>
        </p:spPr>
        <p:txBody>
          <a:bodyPr wrap="square">
            <a:spAutoFit/>
          </a:bodyPr>
          <a:lstStyle/>
          <a:p>
            <a:pPr>
              <a:defRPr/>
            </a:pPr>
            <a:r>
              <a:rPr lang="en-US" sz="1100" dirty="0">
                <a:solidFill>
                  <a:schemeClr val="accent2"/>
                </a:solidFill>
                <a:cs typeface="Book Antiqua"/>
              </a:rPr>
              <a:t>Note: </a:t>
            </a:r>
            <a:r>
              <a:rPr lang="en-US" sz="1100" b="1" dirty="0">
                <a:solidFill>
                  <a:srgbClr val="F8A208"/>
                </a:solidFill>
                <a:cs typeface="Book Antiqua"/>
              </a:rPr>
              <a:t>HASL Margin</a:t>
            </a:r>
            <a:r>
              <a:rPr lang="en-US" sz="1100" b="1" dirty="0">
                <a:solidFill>
                  <a:schemeClr val="accent2"/>
                </a:solidFill>
                <a:cs typeface="Book Antiqua"/>
              </a:rPr>
              <a:t>  </a:t>
            </a:r>
            <a:r>
              <a:rPr lang="en-US" sz="1100" dirty="0">
                <a:solidFill>
                  <a:schemeClr val="accent2"/>
                </a:solidFill>
                <a:cs typeface="Book Antiqua"/>
              </a:rPr>
              <a:t>=      </a:t>
            </a:r>
            <a:r>
              <a:rPr lang="en-US" sz="1100" b="1" dirty="0">
                <a:solidFill>
                  <a:schemeClr val="tx1">
                    <a:lumMod val="50000"/>
                    <a:lumOff val="50000"/>
                  </a:schemeClr>
                </a:solidFill>
                <a:cs typeface="Book Antiqua"/>
              </a:rPr>
              <a:t>HASL Before RUC (</a:t>
            </a:r>
            <a:r>
              <a:rPr lang="en-US" sz="1100" b="1" dirty="0">
                <a:solidFill>
                  <a:schemeClr val="accent4"/>
                </a:solidFill>
                <a:cs typeface="Book Antiqua"/>
              </a:rPr>
              <a:t>Including</a:t>
            </a:r>
            <a:r>
              <a:rPr lang="en-US" sz="1100" b="1" dirty="0">
                <a:solidFill>
                  <a:schemeClr val="tx1">
                    <a:lumMod val="50000"/>
                    <a:lumOff val="50000"/>
                  </a:schemeClr>
                </a:solidFill>
                <a:cs typeface="Book Antiqua"/>
              </a:rPr>
              <a:t> </a:t>
            </a:r>
            <a:r>
              <a:rPr lang="en-US" sz="1100" b="1" dirty="0">
                <a:solidFill>
                  <a:schemeClr val="accent4"/>
                </a:solidFill>
                <a:cs typeface="Book Antiqua"/>
              </a:rPr>
              <a:t>RUC-Committed Capacity from previous timestamp</a:t>
            </a:r>
            <a:r>
              <a:rPr lang="en-US" sz="1100" b="1" dirty="0">
                <a:solidFill>
                  <a:schemeClr val="tx1">
                    <a:lumMod val="50000"/>
                    <a:lumOff val="50000"/>
                  </a:schemeClr>
                </a:solidFill>
                <a:cs typeface="Book Antiqua"/>
              </a:rPr>
              <a:t>)</a:t>
            </a:r>
            <a:r>
              <a:rPr lang="en-US" sz="1100" dirty="0">
                <a:solidFill>
                  <a:schemeClr val="accent2"/>
                </a:solidFill>
                <a:cs typeface="Book Antiqua"/>
              </a:rPr>
              <a:t>  </a:t>
            </a:r>
          </a:p>
          <a:p>
            <a:pPr>
              <a:defRPr/>
            </a:pPr>
            <a:r>
              <a:rPr lang="en-US" sz="1100" dirty="0">
                <a:solidFill>
                  <a:schemeClr val="accent2"/>
                </a:solidFill>
                <a:cs typeface="Book Antiqua"/>
              </a:rPr>
              <a:t>                                       –  </a:t>
            </a:r>
            <a:r>
              <a:rPr lang="en-US" sz="1100" b="1" dirty="0">
                <a:solidFill>
                  <a:schemeClr val="accent6"/>
                </a:solidFill>
                <a:cs typeface="Book Antiqua"/>
              </a:rPr>
              <a:t>RUC Load Forecast (Including DC-Tie schedule)</a:t>
            </a:r>
            <a:endParaRPr lang="en-US" sz="2800" b="1" dirty="0">
              <a:solidFill>
                <a:schemeClr val="accent6"/>
              </a:solidFill>
              <a:cs typeface="Book Antiqua"/>
            </a:endParaRPr>
          </a:p>
        </p:txBody>
      </p:sp>
    </p:spTree>
    <p:extLst>
      <p:ext uri="{BB962C8B-B14F-4D97-AF65-F5344CB8AC3E}">
        <p14:creationId xmlns:p14="http://schemas.microsoft.com/office/powerpoint/2010/main" val="2404832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RUC Execution at 17:03 on 2/23/2022 for OD 2/24/2022</a:t>
            </a:r>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pic>
        <p:nvPicPr>
          <p:cNvPr id="5" name="Picture 4" descr="Chart, histogram&#10;&#10;Description automatically generated">
            <a:extLst>
              <a:ext uri="{FF2B5EF4-FFF2-40B4-BE49-F238E27FC236}">
                <a16:creationId xmlns:a16="http://schemas.microsoft.com/office/drawing/2014/main" id="{AAD9E9EB-DEBA-44F6-BEF6-593C31CF40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9144000" cy="4572000"/>
          </a:xfrm>
          <a:prstGeom prst="rect">
            <a:avLst/>
          </a:prstGeom>
        </p:spPr>
      </p:pic>
    </p:spTree>
    <p:extLst>
      <p:ext uri="{BB962C8B-B14F-4D97-AF65-F5344CB8AC3E}">
        <p14:creationId xmlns:p14="http://schemas.microsoft.com/office/powerpoint/2010/main" val="2697690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Non-opt-out and Opt-out Totals: February 24, 2022</a:t>
            </a:r>
            <a:br>
              <a:rPr lang="en-US" sz="2400" dirty="0"/>
            </a:br>
            <a:r>
              <a:rPr lang="en-US" sz="1400" dirty="0"/>
              <a:t>One Resource did opt-out for HE 12</a:t>
            </a: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9217" y="802341"/>
            <a:ext cx="7655235" cy="5359166"/>
          </a:xfrm>
          <a:prstGeom prst="rect">
            <a:avLst/>
          </a:prstGeom>
        </p:spPr>
      </p:pic>
    </p:spTree>
    <p:extLst>
      <p:ext uri="{BB962C8B-B14F-4D97-AF65-F5344CB8AC3E}">
        <p14:creationId xmlns:p14="http://schemas.microsoft.com/office/powerpoint/2010/main" val="3566220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Reliability Deployment Price Adder: February 24, 2022</a:t>
            </a:r>
            <a:br>
              <a:rPr lang="en-US" sz="2000" dirty="0"/>
            </a:br>
            <a:r>
              <a:rPr lang="en-US" sz="1400" dirty="0"/>
              <a:t>High RTORDPA occurred during the morning peak; The average hourly RTORDPA went above $1,200/MWh for HE9 and HE10.</a:t>
            </a:r>
          </a:p>
        </p:txBody>
      </p:sp>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a:p>
        </p:txBody>
      </p:sp>
      <p:pic>
        <p:nvPicPr>
          <p:cNvPr id="5" name="Picture 4">
            <a:extLst>
              <a:ext uri="{FF2B5EF4-FFF2-40B4-BE49-F238E27FC236}">
                <a16:creationId xmlns:a16="http://schemas.microsoft.com/office/drawing/2014/main" id="{3B454F47-25B4-4536-8255-A0C85F9F84F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1965" y="966299"/>
            <a:ext cx="8229600" cy="5350027"/>
          </a:xfrm>
          <a:prstGeom prst="rect">
            <a:avLst/>
          </a:prstGeom>
        </p:spPr>
      </p:pic>
    </p:spTree>
    <p:extLst>
      <p:ext uri="{BB962C8B-B14F-4D97-AF65-F5344CB8AC3E}">
        <p14:creationId xmlns:p14="http://schemas.microsoft.com/office/powerpoint/2010/main" val="650873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9615"/>
            <a:ext cx="8458200" cy="518318"/>
          </a:xfrm>
        </p:spPr>
        <p:txBody>
          <a:bodyPr/>
          <a:lstStyle/>
          <a:p>
            <a:r>
              <a:rPr lang="en-US" sz="2400" dirty="0"/>
              <a:t>Real-Time Prices on February 24, 2022</a:t>
            </a:r>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pic>
        <p:nvPicPr>
          <p:cNvPr id="5" name="Picture 4">
            <a:extLst>
              <a:ext uri="{FF2B5EF4-FFF2-40B4-BE49-F238E27FC236}">
                <a16:creationId xmlns:a16="http://schemas.microsoft.com/office/drawing/2014/main" id="{986FB9CE-E246-41CD-8CD1-12553CAFCEE5}"/>
              </a:ext>
            </a:extLst>
          </p:cNvPr>
          <p:cNvPicPr>
            <a:picLocks noChangeAspect="1"/>
          </p:cNvPicPr>
          <p:nvPr/>
        </p:nvPicPr>
        <p:blipFill>
          <a:blip r:embed="rId3"/>
          <a:stretch>
            <a:fillRect/>
          </a:stretch>
        </p:blipFill>
        <p:spPr>
          <a:xfrm>
            <a:off x="248195" y="1114714"/>
            <a:ext cx="8723809" cy="4628571"/>
          </a:xfrm>
          <a:prstGeom prst="rect">
            <a:avLst/>
          </a:prstGeom>
        </p:spPr>
      </p:pic>
    </p:spTree>
    <p:extLst>
      <p:ext uri="{BB962C8B-B14F-4D97-AF65-F5344CB8AC3E}">
        <p14:creationId xmlns:p14="http://schemas.microsoft.com/office/powerpoint/2010/main" val="616781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RUC Resource-Hours in February 2022</a:t>
            </a:r>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a:p>
        </p:txBody>
      </p:sp>
      <p:sp>
        <p:nvSpPr>
          <p:cNvPr id="5" name="Rectangle 4"/>
          <p:cNvSpPr/>
          <p:nvPr/>
        </p:nvSpPr>
        <p:spPr>
          <a:xfrm>
            <a:off x="2286000" y="5943600"/>
            <a:ext cx="6629400" cy="461665"/>
          </a:xfrm>
          <a:prstGeom prst="rect">
            <a:avLst/>
          </a:prstGeom>
        </p:spPr>
        <p:txBody>
          <a:bodyPr wrap="square">
            <a:spAutoFit/>
          </a:bodyPr>
          <a:lstStyle/>
          <a:p>
            <a:pPr>
              <a:defRPr/>
            </a:pPr>
            <a:r>
              <a:rPr lang="en-US" sz="1200" dirty="0">
                <a:solidFill>
                  <a:schemeClr val="accent2"/>
                </a:solidFill>
                <a:cs typeface="Book Antiqua"/>
              </a:rPr>
              <a:t>* The difference between “Instructed” and “Effective” values is a result of Resources starting up, shutting down, receiving partial hour instructions, or otherwise not being dispatchable by SCED.</a:t>
            </a:r>
            <a:endParaRPr lang="en-US" sz="3200" dirty="0">
              <a:solidFill>
                <a:schemeClr val="accent2"/>
              </a:solidFill>
              <a:cs typeface="Book Antiqua"/>
            </a:endParaRPr>
          </a:p>
        </p:txBody>
      </p:sp>
      <p:graphicFrame>
        <p:nvGraphicFramePr>
          <p:cNvPr id="7" name="Table 6">
            <a:extLst>
              <a:ext uri="{FF2B5EF4-FFF2-40B4-BE49-F238E27FC236}">
                <a16:creationId xmlns:a16="http://schemas.microsoft.com/office/drawing/2014/main" id="{A4E22A16-8DCE-41AD-B4B7-99DC8C026015}"/>
              </a:ext>
            </a:extLst>
          </p:cNvPr>
          <p:cNvGraphicFramePr>
            <a:graphicFrameLocks noGrp="1"/>
          </p:cNvGraphicFramePr>
          <p:nvPr>
            <p:extLst>
              <p:ext uri="{D42A27DB-BD31-4B8C-83A1-F6EECF244321}">
                <p14:modId xmlns:p14="http://schemas.microsoft.com/office/powerpoint/2010/main" val="1883921778"/>
              </p:ext>
            </p:extLst>
          </p:nvPr>
        </p:nvGraphicFramePr>
        <p:xfrm>
          <a:off x="1280160" y="1371600"/>
          <a:ext cx="6583680" cy="370840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tblGrid>
              <a:tr h="370840">
                <a:tc>
                  <a:txBody>
                    <a:bodyPr/>
                    <a:lstStyle/>
                    <a:p>
                      <a:pPr algn="ctr" fontAlgn="b"/>
                      <a:r>
                        <a:rPr lang="en-US" sz="1800" b="1" i="0" u="none" strike="noStrike" kern="1200" dirty="0">
                          <a:solidFill>
                            <a:schemeClr val="bg1"/>
                          </a:solidFill>
                          <a:effectLst/>
                          <a:latin typeface="Arial" panose="020B0604020202020204" pitchFamily="34" charset="0"/>
                          <a:ea typeface="+mn-ea"/>
                          <a:cs typeface="+mn-cs"/>
                        </a:rPr>
                        <a:t>February 2022</a:t>
                      </a:r>
                    </a:p>
                  </a:txBody>
                  <a:tcPr marL="0" marR="0" marT="0" marB="0" anchor="ctr"/>
                </a:tc>
                <a:tc>
                  <a:txBody>
                    <a:bodyPr/>
                    <a:lstStyle/>
                    <a:p>
                      <a:pPr marL="0" lvl="1" algn="ctr" fontAlgn="b"/>
                      <a:r>
                        <a:rPr lang="en-US" sz="1800" b="1" i="0" u="none" strike="noStrike" dirty="0">
                          <a:solidFill>
                            <a:schemeClr val="bg1"/>
                          </a:solidFill>
                          <a:effectLst/>
                          <a:latin typeface="Arial" panose="020B0604020202020204" pitchFamily="34" charset="0"/>
                        </a:rPr>
                        <a:t>Total</a:t>
                      </a:r>
                    </a:p>
                  </a:txBody>
                  <a:tcPr anchor="ctr"/>
                </a:tc>
                <a:tc>
                  <a:txBody>
                    <a:bodyPr/>
                    <a:lstStyle/>
                    <a:p>
                      <a:pPr marL="0" lvl="1" algn="ctr" fontAlgn="b"/>
                      <a:r>
                        <a:rPr lang="en-US" sz="1800" b="1" i="0" u="none" strike="noStrike" dirty="0">
                          <a:solidFill>
                            <a:schemeClr val="bg1"/>
                          </a:solidFill>
                          <a:effectLst/>
                          <a:latin typeface="Arial" panose="020B0604020202020204" pitchFamily="34" charset="0"/>
                        </a:rPr>
                        <a:t>Opt-Out</a:t>
                      </a:r>
                    </a:p>
                  </a:txBody>
                  <a:tcPr anchor="ctr"/>
                </a:tc>
                <a:tc>
                  <a:txBody>
                    <a:bodyPr/>
                    <a:lstStyle/>
                    <a:p>
                      <a:pPr marL="0" lvl="1" algn="ctr" fontAlgn="b"/>
                      <a:r>
                        <a:rPr lang="en-US" sz="1800" b="1" i="0" u="none" strike="noStrike" dirty="0">
                          <a:solidFill>
                            <a:schemeClr val="bg1"/>
                          </a:solidFill>
                          <a:effectLst/>
                          <a:latin typeface="Arial" panose="020B0604020202020204" pitchFamily="34" charset="0"/>
                        </a:rPr>
                        <a:t>Non-Opt-Out</a:t>
                      </a:r>
                    </a:p>
                  </a:txBody>
                  <a:tcPr anchor="ctr"/>
                </a:tc>
                <a:extLst>
                  <a:ext uri="{0D108BD9-81ED-4DB2-BD59-A6C34878D82A}">
                    <a16:rowId xmlns:a16="http://schemas.microsoft.com/office/drawing/2014/main" val="10000"/>
                  </a:ext>
                </a:extLst>
              </a:tr>
              <a:tr h="370840">
                <a:tc gridSpan="4">
                  <a:txBody>
                    <a:bodyPr/>
                    <a:lstStyle/>
                    <a:p>
                      <a:pPr algn="ctr" fontAlgn="b"/>
                      <a:r>
                        <a:rPr lang="en-US" sz="1800" b="1" i="0" u="none" strike="noStrike" dirty="0">
                          <a:solidFill>
                            <a:schemeClr val="accent2"/>
                          </a:solidFill>
                          <a:effectLst/>
                          <a:latin typeface="Arial" panose="020B0604020202020204" pitchFamily="34" charset="0"/>
                        </a:rPr>
                        <a:t>Instructed Resource-Hours</a:t>
                      </a:r>
                    </a:p>
                  </a:txBody>
                  <a:tcPr marL="182880" marR="0" marT="0" marB="0" anchor="ctr"/>
                </a:tc>
                <a:tc hMerge="1">
                  <a:txBody>
                    <a:bodyPr/>
                    <a:lstStyle/>
                    <a:p>
                      <a:endParaRPr lang="en-US"/>
                    </a:p>
                  </a:txBody>
                  <a:tcPr/>
                </a:tc>
                <a:tc hMerge="1">
                  <a:txBody>
                    <a:bodyPr/>
                    <a:lstStyle/>
                    <a:p>
                      <a:endParaRPr lang="en-US"/>
                    </a:p>
                  </a:txBody>
                  <a:tcPr/>
                </a:tc>
                <a:tc hMerge="1">
                  <a:txBody>
                    <a:bodyPr/>
                    <a:lstStyle/>
                    <a:p>
                      <a:pPr marL="0" lvl="1" algn="r" fontAlgn="b"/>
                      <a:endParaRPr lang="en-US" sz="1600" b="0" i="0" u="none" strike="noStrike" dirty="0">
                        <a:solidFill>
                          <a:srgbClr val="000000"/>
                        </a:solidFill>
                        <a:effectLst/>
                        <a:latin typeface="Arial" panose="020B0604020202020204" pitchFamily="34" charset="0"/>
                      </a:endParaRPr>
                    </a:p>
                  </a:txBody>
                  <a:tcPr marL="0" marR="457200" marT="0" marB="0" anchor="ctr"/>
                </a:tc>
                <a:extLst>
                  <a:ext uri="{0D108BD9-81ED-4DB2-BD59-A6C34878D82A}">
                    <a16:rowId xmlns:a16="http://schemas.microsoft.com/office/drawing/2014/main" val="10001"/>
                  </a:ext>
                </a:extLst>
              </a:tr>
              <a:tr h="370840">
                <a:tc>
                  <a:txBody>
                    <a:bodyPr/>
                    <a:lstStyle/>
                    <a:p>
                      <a:pPr algn="l" fontAlgn="b"/>
                      <a:r>
                        <a:rPr lang="en-US" sz="1600" b="0" i="0" u="none" strike="noStrike" dirty="0">
                          <a:solidFill>
                            <a:schemeClr val="accent2"/>
                          </a:solidFill>
                          <a:effectLst/>
                          <a:latin typeface="Arial" panose="020B0604020202020204" pitchFamily="34" charset="0"/>
                        </a:rPr>
                        <a:t>Total Count</a:t>
                      </a:r>
                    </a:p>
                  </a:txBody>
                  <a:tcPr marL="182880" marR="0" marT="0" marB="0" anchor="ctr"/>
                </a:tc>
                <a:tc>
                  <a:txBody>
                    <a:bodyPr/>
                    <a:lstStyle/>
                    <a:p>
                      <a:pPr marL="0" lvl="1" algn="ctr" defTabSz="914400" rtl="0" eaLnBrk="1" fontAlgn="b" latinLnBrk="0" hangingPunct="1">
                        <a:tabLst>
                          <a:tab pos="457200" algn="dec"/>
                          <a:tab pos="914400" algn="dec"/>
                        </a:tabLst>
                      </a:pPr>
                      <a:r>
                        <a:rPr lang="en-US" sz="1600" b="0" i="0" u="none" strike="noStrike" kern="1200" dirty="0">
                          <a:solidFill>
                            <a:schemeClr val="accent2"/>
                          </a:solidFill>
                          <a:effectLst/>
                          <a:latin typeface="Arial" panose="020B0604020202020204" pitchFamily="34" charset="0"/>
                          <a:ea typeface="+mn-ea"/>
                          <a:cs typeface="+mn-cs"/>
                        </a:rPr>
                        <a:t>1014.0</a:t>
                      </a:r>
                    </a:p>
                  </a:txBody>
                  <a:tcPr anchor="ctr"/>
                </a:tc>
                <a:tc>
                  <a:txBody>
                    <a:bodyPr/>
                    <a:lstStyle/>
                    <a:p>
                      <a:pPr marL="0" lvl="1" algn="ctr" fontAlgn="b"/>
                      <a:r>
                        <a:rPr lang="en-US" sz="1600" b="0" i="0" u="none" strike="noStrike" dirty="0">
                          <a:solidFill>
                            <a:schemeClr val="accent2"/>
                          </a:solidFill>
                          <a:effectLst/>
                          <a:latin typeface="Arial" panose="020B0604020202020204" pitchFamily="34" charset="0"/>
                        </a:rPr>
                        <a:t>64.0</a:t>
                      </a:r>
                    </a:p>
                  </a:txBody>
                  <a:tcPr anchor="ctr"/>
                </a:tc>
                <a:tc>
                  <a:txBody>
                    <a:bodyPr/>
                    <a:lstStyle/>
                    <a:p>
                      <a:pPr marL="0" lvl="1" algn="ctr" fontAlgn="b"/>
                      <a:r>
                        <a:rPr lang="en-US" sz="1600" b="0" i="0" u="none" strike="noStrike" dirty="0">
                          <a:solidFill>
                            <a:schemeClr val="accent2"/>
                          </a:solidFill>
                          <a:effectLst/>
                          <a:latin typeface="Arial" panose="020B0604020202020204" pitchFamily="34" charset="0"/>
                        </a:rPr>
                        <a:t>950.0</a:t>
                      </a:r>
                    </a:p>
                  </a:txBody>
                  <a:tcPr anchor="ctr"/>
                </a:tc>
                <a:extLst>
                  <a:ext uri="{0D108BD9-81ED-4DB2-BD59-A6C34878D82A}">
                    <a16:rowId xmlns:a16="http://schemas.microsoft.com/office/drawing/2014/main" val="10002"/>
                  </a:ext>
                </a:extLst>
              </a:tr>
              <a:tr h="370840">
                <a:tc>
                  <a:txBody>
                    <a:bodyPr/>
                    <a:lstStyle/>
                    <a:p>
                      <a:pPr algn="l" fontAlgn="b"/>
                      <a:endParaRPr lang="en-US" sz="1800" b="0" i="0" u="none" strike="noStrike" dirty="0">
                        <a:solidFill>
                          <a:schemeClr val="accent2"/>
                        </a:solidFill>
                        <a:effectLst/>
                        <a:latin typeface="Arial" panose="020B0604020202020204" pitchFamily="34" charset="0"/>
                      </a:endParaRPr>
                    </a:p>
                  </a:txBody>
                  <a:tcPr marL="182880" marR="0" marT="0" marB="0" anchor="ctr"/>
                </a:tc>
                <a:tc>
                  <a:txBody>
                    <a:bodyPr/>
                    <a:lstStyle/>
                    <a:p>
                      <a:pPr marL="0" lvl="1" algn="l" defTabSz="914400" rtl="0" eaLnBrk="1" fontAlgn="b" latinLnBrk="0" hangingPunct="1">
                        <a:tabLst>
                          <a:tab pos="457200" algn="dec"/>
                          <a:tab pos="914400" algn="dec"/>
                        </a:tabLst>
                      </a:pPr>
                      <a:endParaRPr lang="en-US" sz="1800" b="0" i="0" u="none" strike="noStrike" kern="1200" dirty="0">
                        <a:solidFill>
                          <a:schemeClr val="accent2"/>
                        </a:solidFill>
                        <a:effectLst/>
                        <a:latin typeface="Arial" panose="020B0604020202020204" pitchFamily="34" charset="0"/>
                        <a:ea typeface="+mn-ea"/>
                        <a:cs typeface="+mn-cs"/>
                      </a:endParaRPr>
                    </a:p>
                  </a:txBody>
                  <a:tcPr anchor="ctr"/>
                </a:tc>
                <a:tc>
                  <a:txBody>
                    <a:bodyPr/>
                    <a:lstStyle/>
                    <a:p>
                      <a:pPr marL="0" lvl="1" algn="r" fontAlgn="b"/>
                      <a:endParaRPr lang="en-US" sz="1800" b="0" i="0" u="none" strike="noStrike" dirty="0">
                        <a:solidFill>
                          <a:schemeClr val="accent2"/>
                        </a:solidFill>
                        <a:effectLst/>
                        <a:latin typeface="Arial" panose="020B0604020202020204" pitchFamily="34" charset="0"/>
                      </a:endParaRPr>
                    </a:p>
                  </a:txBody>
                  <a:tcPr anchor="ctr"/>
                </a:tc>
                <a:tc>
                  <a:txBody>
                    <a:bodyPr/>
                    <a:lstStyle/>
                    <a:p>
                      <a:pPr marL="0" lvl="1" algn="r" fontAlgn="b"/>
                      <a:endParaRPr lang="en-US" sz="1800" b="0" i="0" u="none" strike="noStrike" dirty="0">
                        <a:solidFill>
                          <a:schemeClr val="accent2"/>
                        </a:solidFill>
                        <a:effectLst/>
                        <a:latin typeface="Arial" panose="020B0604020202020204" pitchFamily="34" charset="0"/>
                      </a:endParaRPr>
                    </a:p>
                  </a:txBody>
                  <a:tcPr anchor="ctr"/>
                </a:tc>
                <a:extLst>
                  <a:ext uri="{0D108BD9-81ED-4DB2-BD59-A6C34878D82A}">
                    <a16:rowId xmlns:a16="http://schemas.microsoft.com/office/drawing/2014/main" val="10003"/>
                  </a:ext>
                </a:extLst>
              </a:tr>
              <a:tr h="370840">
                <a:tc gridSpan="4">
                  <a:txBody>
                    <a:bodyPr/>
                    <a:lstStyle/>
                    <a:p>
                      <a:pPr algn="ctr" fontAlgn="b"/>
                      <a:r>
                        <a:rPr lang="en-US" sz="1800" b="1" i="0" u="none" strike="noStrike" dirty="0">
                          <a:solidFill>
                            <a:schemeClr val="accent2"/>
                          </a:solidFill>
                          <a:effectLst/>
                          <a:latin typeface="Arial" panose="020B0604020202020204" pitchFamily="34" charset="0"/>
                        </a:rPr>
                        <a:t>Effective Resource-Hours*</a:t>
                      </a:r>
                      <a:endParaRPr lang="en-US" sz="1800" b="1" i="0" u="none" strike="noStrike" baseline="30000" dirty="0">
                        <a:solidFill>
                          <a:schemeClr val="accent2"/>
                        </a:solidFill>
                        <a:effectLst/>
                        <a:latin typeface="Arial" panose="020B0604020202020204" pitchFamily="34" charset="0"/>
                      </a:endParaRPr>
                    </a:p>
                  </a:txBody>
                  <a:tcPr anchor="ctr"/>
                </a:tc>
                <a:tc hMerge="1">
                  <a:txBody>
                    <a:bodyPr/>
                    <a:lstStyle/>
                    <a:p>
                      <a:endParaRPr lang="en-US"/>
                    </a:p>
                  </a:txBody>
                  <a:tcPr/>
                </a:tc>
                <a:tc hMerge="1">
                  <a:txBody>
                    <a:bodyPr/>
                    <a:lstStyle/>
                    <a:p>
                      <a:endParaRPr lang="en-US"/>
                    </a:p>
                  </a:txBody>
                  <a:tcPr/>
                </a:tc>
                <a:tc hMerge="1">
                  <a:txBody>
                    <a:bodyPr/>
                    <a:lstStyle/>
                    <a:p>
                      <a:pPr marL="0" lvl="1" algn="r" fontAlgn="b"/>
                      <a:endParaRPr lang="en-US" sz="1600" b="0" i="0" u="none" strike="noStrike" dirty="0">
                        <a:solidFill>
                          <a:srgbClr val="000000"/>
                        </a:solidFill>
                        <a:effectLst/>
                        <a:latin typeface="Arial" panose="020B0604020202020204" pitchFamily="34" charset="0"/>
                      </a:endParaRPr>
                    </a:p>
                  </a:txBody>
                  <a:tcPr marL="0" marR="457200" marT="0" marB="0" anchor="ctr"/>
                </a:tc>
                <a:extLst>
                  <a:ext uri="{0D108BD9-81ED-4DB2-BD59-A6C34878D82A}">
                    <a16:rowId xmlns:a16="http://schemas.microsoft.com/office/drawing/2014/main" val="10004"/>
                  </a:ext>
                </a:extLst>
              </a:tr>
              <a:tr h="370840">
                <a:tc>
                  <a:txBody>
                    <a:bodyPr/>
                    <a:lstStyle/>
                    <a:p>
                      <a:pPr algn="l" fontAlgn="b"/>
                      <a:r>
                        <a:rPr lang="en-US" sz="1600" b="0" i="0" u="none" strike="noStrike" dirty="0">
                          <a:solidFill>
                            <a:schemeClr val="accent2"/>
                          </a:solidFill>
                          <a:effectLst/>
                          <a:latin typeface="Arial" panose="020B0604020202020204" pitchFamily="34" charset="0"/>
                        </a:rPr>
                        <a:t>Total</a:t>
                      </a:r>
                      <a:r>
                        <a:rPr lang="en-US" sz="1600" b="0" i="0" u="none" strike="noStrike" baseline="0" dirty="0">
                          <a:solidFill>
                            <a:schemeClr val="accent2"/>
                          </a:solidFill>
                          <a:effectLst/>
                          <a:latin typeface="Arial" panose="020B0604020202020204" pitchFamily="34" charset="0"/>
                        </a:rPr>
                        <a:t> Count</a:t>
                      </a:r>
                      <a:endParaRPr lang="en-US" sz="1600" b="0" i="0" u="none" strike="noStrike" dirty="0">
                        <a:solidFill>
                          <a:schemeClr val="accent2"/>
                        </a:solidFill>
                        <a:effectLst/>
                        <a:latin typeface="Arial" panose="020B0604020202020204" pitchFamily="34" charset="0"/>
                      </a:endParaRPr>
                    </a:p>
                  </a:txBody>
                  <a:tcPr marL="182880" marR="0" marT="0" marB="0" anchor="ctr"/>
                </a:tc>
                <a:tc>
                  <a:txBody>
                    <a:bodyPr/>
                    <a:lstStyle/>
                    <a:p>
                      <a:pPr marL="0" lvl="1" algn="ctr" fontAlgn="b">
                        <a:tabLst>
                          <a:tab pos="457200" algn="dec"/>
                          <a:tab pos="914400" algn="dec"/>
                        </a:tabLst>
                      </a:pPr>
                      <a:r>
                        <a:rPr lang="en-US" sz="1600" b="0" i="0" u="none" strike="noStrike" dirty="0">
                          <a:solidFill>
                            <a:schemeClr val="accent2"/>
                          </a:solidFill>
                          <a:effectLst/>
                          <a:latin typeface="Arial" panose="020B0604020202020204" pitchFamily="34" charset="0"/>
                        </a:rPr>
                        <a:t>991.8</a:t>
                      </a:r>
                    </a:p>
                  </a:txBody>
                  <a:tcPr anchor="ctr"/>
                </a:tc>
                <a:tc>
                  <a:txBody>
                    <a:bodyPr/>
                    <a:lstStyle/>
                    <a:p>
                      <a:pPr marL="0" marR="0" lvl="1"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accent2"/>
                          </a:solidFill>
                          <a:effectLst/>
                          <a:latin typeface="Arial" panose="020B0604020202020204" pitchFamily="34" charset="0"/>
                        </a:rPr>
                        <a:t>62.5</a:t>
                      </a:r>
                    </a:p>
                  </a:txBody>
                  <a:tcPr anchor="ctr"/>
                </a:tc>
                <a:tc>
                  <a:txBody>
                    <a:bodyPr/>
                    <a:lstStyle/>
                    <a:p>
                      <a:pPr marL="0" marR="0" lvl="1"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accent2"/>
                          </a:solidFill>
                          <a:effectLst/>
                          <a:latin typeface="Arial" panose="020B0604020202020204" pitchFamily="34" charset="0"/>
                        </a:rPr>
                        <a:t>929.4</a:t>
                      </a:r>
                    </a:p>
                  </a:txBody>
                  <a:tcPr anchor="ctr"/>
                </a:tc>
                <a:extLst>
                  <a:ext uri="{0D108BD9-81ED-4DB2-BD59-A6C34878D82A}">
                    <a16:rowId xmlns:a16="http://schemas.microsoft.com/office/drawing/2014/main" val="10005"/>
                  </a:ext>
                </a:extLst>
              </a:tr>
              <a:tr h="370840">
                <a:tc>
                  <a:txBody>
                    <a:bodyPr/>
                    <a:lstStyle/>
                    <a:p>
                      <a:pPr algn="l" fontAlgn="b"/>
                      <a:r>
                        <a:rPr lang="en-US" sz="1600" b="0" i="0" u="none" strike="noStrike" dirty="0">
                          <a:solidFill>
                            <a:schemeClr val="accent2"/>
                          </a:solidFill>
                          <a:effectLst/>
                          <a:latin typeface="Arial" panose="020B0604020202020204" pitchFamily="34" charset="0"/>
                        </a:rPr>
                        <a:t>Average LSL</a:t>
                      </a:r>
                    </a:p>
                  </a:txBody>
                  <a:tcPr marL="182880" marR="0" marT="0" marB="0" anchor="ctr"/>
                </a:tc>
                <a:tc>
                  <a:txBody>
                    <a:bodyPr/>
                    <a:lstStyle/>
                    <a:p>
                      <a:pPr marL="0" lvl="1" algn="ctr" defTabSz="914400" rtl="0" eaLnBrk="1" fontAlgn="b" latinLnBrk="0" hangingPunct="1">
                        <a:tabLst>
                          <a:tab pos="457200" algn="dec"/>
                          <a:tab pos="914400" algn="dec"/>
                        </a:tabLst>
                      </a:pPr>
                      <a:r>
                        <a:rPr lang="en-US" sz="1600" b="0" i="0" u="none" strike="noStrike" kern="1200" dirty="0">
                          <a:solidFill>
                            <a:schemeClr val="accent2"/>
                          </a:solidFill>
                          <a:effectLst/>
                          <a:latin typeface="Arial" panose="020B0604020202020204" pitchFamily="34" charset="0"/>
                          <a:ea typeface="+mn-ea"/>
                          <a:cs typeface="+mn-cs"/>
                        </a:rPr>
                        <a:t>110.5</a:t>
                      </a:r>
                    </a:p>
                  </a:txBody>
                  <a:tcPr anchor="ctr"/>
                </a:tc>
                <a:tc>
                  <a:txBody>
                    <a:bodyPr/>
                    <a:lstStyle/>
                    <a:p>
                      <a:pPr marL="0" lvl="1" algn="ctr" fontAlgn="b"/>
                      <a:r>
                        <a:rPr lang="en-US" sz="1600" b="0" i="0" u="none" strike="noStrike" kern="1200" dirty="0">
                          <a:solidFill>
                            <a:schemeClr val="accent2"/>
                          </a:solidFill>
                          <a:effectLst/>
                          <a:latin typeface="Arial" panose="020B0604020202020204" pitchFamily="34" charset="0"/>
                          <a:ea typeface="+mn-ea"/>
                          <a:cs typeface="+mn-cs"/>
                        </a:rPr>
                        <a:t>109.0</a:t>
                      </a:r>
                    </a:p>
                  </a:txBody>
                  <a:tcPr anchor="ctr"/>
                </a:tc>
                <a:tc>
                  <a:txBody>
                    <a:bodyPr/>
                    <a:lstStyle/>
                    <a:p>
                      <a:pPr marL="0" lvl="1" algn="ctr" fontAlgn="b"/>
                      <a:r>
                        <a:rPr lang="en-US" sz="1600" b="0" i="0" u="none" strike="noStrike" kern="1200" dirty="0">
                          <a:solidFill>
                            <a:schemeClr val="accent2"/>
                          </a:solidFill>
                          <a:effectLst/>
                          <a:latin typeface="Arial" panose="020B0604020202020204" pitchFamily="34" charset="0"/>
                          <a:ea typeface="+mn-ea"/>
                          <a:cs typeface="+mn-cs"/>
                        </a:rPr>
                        <a:t>110.6</a:t>
                      </a:r>
                    </a:p>
                  </a:txBody>
                  <a:tcPr anchor="ctr"/>
                </a:tc>
                <a:extLst>
                  <a:ext uri="{0D108BD9-81ED-4DB2-BD59-A6C34878D82A}">
                    <a16:rowId xmlns:a16="http://schemas.microsoft.com/office/drawing/2014/main" val="10006"/>
                  </a:ext>
                </a:extLst>
              </a:tr>
              <a:tr h="370840">
                <a:tc>
                  <a:txBody>
                    <a:bodyPr/>
                    <a:lstStyle/>
                    <a:p>
                      <a:pPr algn="l" fontAlgn="b"/>
                      <a:r>
                        <a:rPr lang="en-US" sz="1600" b="0" i="0" u="none" strike="noStrike" dirty="0">
                          <a:solidFill>
                            <a:schemeClr val="accent2"/>
                          </a:solidFill>
                          <a:effectLst/>
                          <a:latin typeface="Arial" panose="020B0604020202020204" pitchFamily="34" charset="0"/>
                        </a:rPr>
                        <a:t>Average LDL</a:t>
                      </a:r>
                    </a:p>
                  </a:txBody>
                  <a:tcPr marL="182880" marR="0" marT="0" marB="0" anchor="ctr"/>
                </a:tc>
                <a:tc>
                  <a:txBody>
                    <a:bodyPr/>
                    <a:lstStyle/>
                    <a:p>
                      <a:pPr marL="0" lvl="1" algn="ctr" defTabSz="914400" rtl="0" eaLnBrk="1" fontAlgn="b" latinLnBrk="0" hangingPunct="1">
                        <a:tabLst>
                          <a:tab pos="457200" algn="dec"/>
                          <a:tab pos="914400" algn="dec"/>
                        </a:tabLst>
                      </a:pPr>
                      <a:r>
                        <a:rPr lang="en-US" sz="1600" b="0" i="0" u="none" strike="noStrike" kern="1200" dirty="0">
                          <a:solidFill>
                            <a:schemeClr val="accent2"/>
                          </a:solidFill>
                          <a:effectLst/>
                          <a:latin typeface="Arial" panose="020B0604020202020204" pitchFamily="34" charset="0"/>
                          <a:ea typeface="+mn-ea"/>
                          <a:cs typeface="+mn-cs"/>
                        </a:rPr>
                        <a:t>113.9</a:t>
                      </a:r>
                    </a:p>
                  </a:txBody>
                  <a:tcPr anchor="ctr"/>
                </a:tc>
                <a:tc>
                  <a:txBody>
                    <a:bodyPr/>
                    <a:lstStyle/>
                    <a:p>
                      <a:pPr marL="0" marR="0" lvl="1"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dirty="0">
                          <a:solidFill>
                            <a:schemeClr val="accent2"/>
                          </a:solidFill>
                          <a:effectLst/>
                          <a:latin typeface="Arial" panose="020B0604020202020204" pitchFamily="34" charset="0"/>
                          <a:ea typeface="+mn-ea"/>
                          <a:cs typeface="+mn-cs"/>
                        </a:rPr>
                        <a:t>164.8</a:t>
                      </a:r>
                    </a:p>
                  </a:txBody>
                  <a:tcPr anchor="ctr"/>
                </a:tc>
                <a:tc>
                  <a:txBody>
                    <a:bodyPr/>
                    <a:lstStyle/>
                    <a:p>
                      <a:pPr marL="0" lvl="1" algn="ctr" fontAlgn="b"/>
                      <a:r>
                        <a:rPr lang="en-US" sz="1600" b="0" i="0" u="none" strike="noStrike" kern="1200" dirty="0">
                          <a:solidFill>
                            <a:schemeClr val="accent2"/>
                          </a:solidFill>
                          <a:effectLst/>
                          <a:latin typeface="Arial" panose="020B0604020202020204" pitchFamily="34" charset="0"/>
                          <a:ea typeface="+mn-ea"/>
                          <a:cs typeface="+mn-cs"/>
                        </a:rPr>
                        <a:t>110.5</a:t>
                      </a:r>
                    </a:p>
                  </a:txBody>
                  <a:tcPr anchor="ctr"/>
                </a:tc>
                <a:extLst>
                  <a:ext uri="{0D108BD9-81ED-4DB2-BD59-A6C34878D82A}">
                    <a16:rowId xmlns:a16="http://schemas.microsoft.com/office/drawing/2014/main" val="10007"/>
                  </a:ext>
                </a:extLst>
              </a:tr>
              <a:tr h="370840">
                <a:tc>
                  <a:txBody>
                    <a:bodyPr/>
                    <a:lstStyle/>
                    <a:p>
                      <a:pPr algn="l" fontAlgn="b"/>
                      <a:r>
                        <a:rPr lang="en-US" sz="1600" b="0" i="0" u="none" strike="noStrike" dirty="0">
                          <a:solidFill>
                            <a:schemeClr val="accent2"/>
                          </a:solidFill>
                          <a:effectLst/>
                          <a:latin typeface="Arial" panose="020B0604020202020204" pitchFamily="34" charset="0"/>
                        </a:rPr>
                        <a:t>Average BP</a:t>
                      </a:r>
                    </a:p>
                  </a:txBody>
                  <a:tcPr marL="182880" marR="0" marT="0" marB="0" anchor="ctr"/>
                </a:tc>
                <a:tc>
                  <a:txBody>
                    <a:bodyPr/>
                    <a:lstStyle/>
                    <a:p>
                      <a:pPr marL="0" lvl="1" algn="ctr" defTabSz="914400" rtl="0" eaLnBrk="1" fontAlgn="b" latinLnBrk="0" hangingPunct="1">
                        <a:tabLst>
                          <a:tab pos="457200" algn="dec"/>
                          <a:tab pos="914400" algn="dec"/>
                        </a:tabLst>
                      </a:pPr>
                      <a:r>
                        <a:rPr lang="en-US" sz="1600" b="0" i="0" u="none" strike="noStrike" kern="1200" dirty="0">
                          <a:solidFill>
                            <a:schemeClr val="accent2"/>
                          </a:solidFill>
                          <a:effectLst/>
                          <a:latin typeface="Arial" panose="020B0604020202020204" pitchFamily="34" charset="0"/>
                          <a:ea typeface="+mn-ea"/>
                          <a:cs typeface="+mn-cs"/>
                        </a:rPr>
                        <a:t>115.7</a:t>
                      </a:r>
                    </a:p>
                  </a:txBody>
                  <a:tcPr anchor="ctr"/>
                </a:tc>
                <a:tc>
                  <a:txBody>
                    <a:bodyPr/>
                    <a:lstStyle/>
                    <a:p>
                      <a:pPr marL="0" marR="0" lvl="1"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dirty="0">
                          <a:solidFill>
                            <a:schemeClr val="accent2"/>
                          </a:solidFill>
                          <a:effectLst/>
                          <a:latin typeface="Arial" panose="020B0604020202020204" pitchFamily="34" charset="0"/>
                          <a:ea typeface="+mn-ea"/>
                          <a:cs typeface="+mn-cs"/>
                        </a:rPr>
                        <a:t>190.6</a:t>
                      </a:r>
                    </a:p>
                  </a:txBody>
                  <a:tcPr anchor="ctr"/>
                </a:tc>
                <a:tc>
                  <a:txBody>
                    <a:bodyPr/>
                    <a:lstStyle/>
                    <a:p>
                      <a:pPr marL="0" lvl="1" algn="ctr" fontAlgn="b"/>
                      <a:r>
                        <a:rPr lang="en-US" sz="1600" b="0" i="0" u="none" strike="noStrike" kern="1200" dirty="0">
                          <a:solidFill>
                            <a:schemeClr val="accent2"/>
                          </a:solidFill>
                          <a:effectLst/>
                          <a:latin typeface="Arial" panose="020B0604020202020204" pitchFamily="34" charset="0"/>
                          <a:ea typeface="+mn-ea"/>
                          <a:cs typeface="+mn-cs"/>
                        </a:rPr>
                        <a:t>110.6</a:t>
                      </a:r>
                    </a:p>
                  </a:txBody>
                  <a:tcPr anchor="ctr"/>
                </a:tc>
                <a:extLst>
                  <a:ext uri="{0D108BD9-81ED-4DB2-BD59-A6C34878D82A}">
                    <a16:rowId xmlns:a16="http://schemas.microsoft.com/office/drawing/2014/main" val="10008"/>
                  </a:ext>
                </a:extLst>
              </a:tr>
              <a:tr h="370840">
                <a:tc>
                  <a:txBody>
                    <a:bodyPr/>
                    <a:lstStyle/>
                    <a:p>
                      <a:pPr algn="l" fontAlgn="b"/>
                      <a:r>
                        <a:rPr lang="en-US" sz="1600" b="0" i="0" u="none" strike="noStrike" dirty="0">
                          <a:solidFill>
                            <a:schemeClr val="accent2"/>
                          </a:solidFill>
                          <a:effectLst/>
                          <a:latin typeface="Arial" panose="020B0604020202020204" pitchFamily="34" charset="0"/>
                        </a:rPr>
                        <a:t>Average HSL</a:t>
                      </a:r>
                    </a:p>
                  </a:txBody>
                  <a:tcPr marL="182880" marR="0" marT="0" marB="0" anchor="ctr"/>
                </a:tc>
                <a:tc>
                  <a:txBody>
                    <a:bodyPr/>
                    <a:lstStyle/>
                    <a:p>
                      <a:pPr marL="0" lvl="1" algn="ctr" defTabSz="914400" rtl="0" eaLnBrk="1" fontAlgn="b" latinLnBrk="0" hangingPunct="1">
                        <a:tabLst>
                          <a:tab pos="457200" algn="dec"/>
                          <a:tab pos="914400" algn="dec"/>
                        </a:tabLst>
                      </a:pPr>
                      <a:r>
                        <a:rPr lang="en-US" sz="1600" b="0" i="0" u="none" strike="noStrike" kern="1200" dirty="0">
                          <a:solidFill>
                            <a:schemeClr val="accent2"/>
                          </a:solidFill>
                          <a:effectLst/>
                          <a:latin typeface="Arial" panose="020B0604020202020204" pitchFamily="34" charset="0"/>
                          <a:ea typeface="+mn-ea"/>
                          <a:cs typeface="+mn-cs"/>
                        </a:rPr>
                        <a:t>303.3</a:t>
                      </a:r>
                    </a:p>
                  </a:txBody>
                  <a:tcPr anchor="ctr"/>
                </a:tc>
                <a:tc>
                  <a:txBody>
                    <a:bodyPr/>
                    <a:lstStyle/>
                    <a:p>
                      <a:pPr marL="0" marR="0" lvl="1"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dirty="0">
                          <a:solidFill>
                            <a:schemeClr val="accent2"/>
                          </a:solidFill>
                          <a:effectLst/>
                          <a:latin typeface="Arial" panose="020B0604020202020204" pitchFamily="34" charset="0"/>
                          <a:ea typeface="+mn-ea"/>
                          <a:cs typeface="+mn-cs"/>
                        </a:rPr>
                        <a:t>283.7</a:t>
                      </a:r>
                    </a:p>
                  </a:txBody>
                  <a:tcPr anchor="ctr"/>
                </a:tc>
                <a:tc>
                  <a:txBody>
                    <a:bodyPr/>
                    <a:lstStyle/>
                    <a:p>
                      <a:pPr marL="0" lvl="1" algn="ctr" fontAlgn="b"/>
                      <a:r>
                        <a:rPr lang="en-US" sz="1600" b="0" i="0" u="none" strike="noStrike" kern="1200" dirty="0">
                          <a:solidFill>
                            <a:schemeClr val="accent2"/>
                          </a:solidFill>
                          <a:effectLst/>
                          <a:latin typeface="Arial" panose="020B0604020202020204" pitchFamily="34" charset="0"/>
                          <a:ea typeface="+mn-ea"/>
                          <a:cs typeface="+mn-cs"/>
                        </a:rPr>
                        <a:t>304.7</a:t>
                      </a:r>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492350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Review ONRUC Units in ORDC – a four-bus example</a:t>
            </a:r>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a:p>
        </p:txBody>
      </p:sp>
      <p:sp>
        <p:nvSpPr>
          <p:cNvPr id="8" name="Oval 7">
            <a:extLst>
              <a:ext uri="{FF2B5EF4-FFF2-40B4-BE49-F238E27FC236}">
                <a16:creationId xmlns:a16="http://schemas.microsoft.com/office/drawing/2014/main" id="{4F42B21B-59F6-4BE5-B8AF-CBDCC508B684}"/>
              </a:ext>
            </a:extLst>
          </p:cNvPr>
          <p:cNvSpPr/>
          <p:nvPr/>
        </p:nvSpPr>
        <p:spPr>
          <a:xfrm>
            <a:off x="1658973" y="1018137"/>
            <a:ext cx="599632" cy="56133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a16="http://schemas.microsoft.com/office/drawing/2014/main" id="{6552A9B9-479D-4B88-920F-BE6F764CD6C1}"/>
              </a:ext>
            </a:extLst>
          </p:cNvPr>
          <p:cNvSpPr/>
          <p:nvPr/>
        </p:nvSpPr>
        <p:spPr>
          <a:xfrm>
            <a:off x="2891021" y="762000"/>
            <a:ext cx="80213" cy="1123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cxnSp>
        <p:nvCxnSpPr>
          <p:cNvPr id="10" name="Straight Connector 9">
            <a:extLst>
              <a:ext uri="{FF2B5EF4-FFF2-40B4-BE49-F238E27FC236}">
                <a16:creationId xmlns:a16="http://schemas.microsoft.com/office/drawing/2014/main" id="{17FA9187-E717-47F1-908F-841C140C7ACF}"/>
              </a:ext>
            </a:extLst>
          </p:cNvPr>
          <p:cNvCxnSpPr>
            <a:cxnSpLocks/>
          </p:cNvCxnSpPr>
          <p:nvPr/>
        </p:nvCxnSpPr>
        <p:spPr>
          <a:xfrm>
            <a:off x="2264559" y="1323975"/>
            <a:ext cx="6129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C90270D-F413-485C-B413-4A481D8E89A3}"/>
              </a:ext>
            </a:extLst>
          </p:cNvPr>
          <p:cNvSpPr/>
          <p:nvPr/>
        </p:nvSpPr>
        <p:spPr>
          <a:xfrm>
            <a:off x="6185049" y="782730"/>
            <a:ext cx="80213" cy="1123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endParaRPr lang="en-US"/>
          </a:p>
        </p:txBody>
      </p:sp>
      <p:cxnSp>
        <p:nvCxnSpPr>
          <p:cNvPr id="16" name="Straight Connector 15">
            <a:extLst>
              <a:ext uri="{FF2B5EF4-FFF2-40B4-BE49-F238E27FC236}">
                <a16:creationId xmlns:a16="http://schemas.microsoft.com/office/drawing/2014/main" id="{292F2474-6D3A-452B-8191-7F1B6C760D35}"/>
              </a:ext>
            </a:extLst>
          </p:cNvPr>
          <p:cNvCxnSpPr>
            <a:cxnSpLocks/>
            <a:endCxn id="15" idx="3"/>
          </p:cNvCxnSpPr>
          <p:nvPr/>
        </p:nvCxnSpPr>
        <p:spPr>
          <a:xfrm flipH="1">
            <a:off x="6265262" y="1344705"/>
            <a:ext cx="7382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F8C8B53-A1BC-46F6-9237-A8B8C4FCD803}"/>
              </a:ext>
            </a:extLst>
          </p:cNvPr>
          <p:cNvCxnSpPr>
            <a:cxnSpLocks/>
          </p:cNvCxnSpPr>
          <p:nvPr/>
        </p:nvCxnSpPr>
        <p:spPr>
          <a:xfrm>
            <a:off x="2985523" y="1017166"/>
            <a:ext cx="318317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DE903D6D-D504-4946-9A71-D187DFA135A9}"/>
              </a:ext>
            </a:extLst>
          </p:cNvPr>
          <p:cNvSpPr/>
          <p:nvPr/>
        </p:nvSpPr>
        <p:spPr>
          <a:xfrm>
            <a:off x="2907882" y="2589120"/>
            <a:ext cx="80213" cy="1123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cxnSp>
        <p:nvCxnSpPr>
          <p:cNvPr id="27" name="Straight Connector 26">
            <a:extLst>
              <a:ext uri="{FF2B5EF4-FFF2-40B4-BE49-F238E27FC236}">
                <a16:creationId xmlns:a16="http://schemas.microsoft.com/office/drawing/2014/main" id="{7B42F025-D48F-4ED3-9CC8-0BD6FEE57808}"/>
              </a:ext>
            </a:extLst>
          </p:cNvPr>
          <p:cNvCxnSpPr>
            <a:cxnSpLocks/>
          </p:cNvCxnSpPr>
          <p:nvPr/>
        </p:nvCxnSpPr>
        <p:spPr>
          <a:xfrm>
            <a:off x="2281420" y="3151095"/>
            <a:ext cx="6129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63794248-4C39-4690-9FF7-A6AA03D24CDF}"/>
              </a:ext>
            </a:extLst>
          </p:cNvPr>
          <p:cNvSpPr/>
          <p:nvPr/>
        </p:nvSpPr>
        <p:spPr>
          <a:xfrm>
            <a:off x="6201910" y="2609850"/>
            <a:ext cx="80213" cy="1123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endParaRPr lang="en-US"/>
          </a:p>
        </p:txBody>
      </p:sp>
      <p:cxnSp>
        <p:nvCxnSpPr>
          <p:cNvPr id="30" name="Straight Connector 29">
            <a:extLst>
              <a:ext uri="{FF2B5EF4-FFF2-40B4-BE49-F238E27FC236}">
                <a16:creationId xmlns:a16="http://schemas.microsoft.com/office/drawing/2014/main" id="{7F2FEE8E-C872-4BFA-949C-92CD73F69797}"/>
              </a:ext>
            </a:extLst>
          </p:cNvPr>
          <p:cNvCxnSpPr>
            <a:cxnSpLocks/>
            <a:endCxn id="29" idx="3"/>
          </p:cNvCxnSpPr>
          <p:nvPr/>
        </p:nvCxnSpPr>
        <p:spPr>
          <a:xfrm flipH="1">
            <a:off x="6282123" y="3171825"/>
            <a:ext cx="7382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E2734C-E8BF-492B-A3CB-A63F6583B0E1}"/>
              </a:ext>
            </a:extLst>
          </p:cNvPr>
          <p:cNvCxnSpPr>
            <a:cxnSpLocks/>
          </p:cNvCxnSpPr>
          <p:nvPr/>
        </p:nvCxnSpPr>
        <p:spPr>
          <a:xfrm flipV="1">
            <a:off x="2985523" y="3429000"/>
            <a:ext cx="3200035" cy="279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5BFD4CC-230B-492A-A374-B63ADF055B6B}"/>
              </a:ext>
            </a:extLst>
          </p:cNvPr>
          <p:cNvCxnSpPr>
            <a:cxnSpLocks/>
          </p:cNvCxnSpPr>
          <p:nvPr/>
        </p:nvCxnSpPr>
        <p:spPr>
          <a:xfrm>
            <a:off x="2986088" y="1600200"/>
            <a:ext cx="2905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CCAFA5A-F98C-4814-B6D4-5F8631D8878A}"/>
              </a:ext>
            </a:extLst>
          </p:cNvPr>
          <p:cNvCxnSpPr>
            <a:cxnSpLocks/>
          </p:cNvCxnSpPr>
          <p:nvPr/>
        </p:nvCxnSpPr>
        <p:spPr>
          <a:xfrm flipH="1">
            <a:off x="3276599" y="1600200"/>
            <a:ext cx="1" cy="12519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C36FA1-3C1F-4321-8728-5817898DB6AF}"/>
              </a:ext>
            </a:extLst>
          </p:cNvPr>
          <p:cNvCxnSpPr>
            <a:cxnSpLocks/>
          </p:cNvCxnSpPr>
          <p:nvPr/>
        </p:nvCxnSpPr>
        <p:spPr>
          <a:xfrm>
            <a:off x="2985805" y="2852176"/>
            <a:ext cx="29107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9BCAFC4-3287-4270-98A7-6EEBC7935C98}"/>
              </a:ext>
            </a:extLst>
          </p:cNvPr>
          <p:cNvCxnSpPr>
            <a:cxnSpLocks/>
          </p:cNvCxnSpPr>
          <p:nvPr/>
        </p:nvCxnSpPr>
        <p:spPr>
          <a:xfrm>
            <a:off x="5894537" y="1563081"/>
            <a:ext cx="2905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A1F70DD-6998-4890-B155-906CC1E462C7}"/>
              </a:ext>
            </a:extLst>
          </p:cNvPr>
          <p:cNvCxnSpPr>
            <a:cxnSpLocks/>
          </p:cNvCxnSpPr>
          <p:nvPr/>
        </p:nvCxnSpPr>
        <p:spPr>
          <a:xfrm flipH="1">
            <a:off x="5897163" y="1551035"/>
            <a:ext cx="1" cy="12519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A2ADFAE-262D-43DA-9555-1D3C2EC925DE}"/>
              </a:ext>
            </a:extLst>
          </p:cNvPr>
          <p:cNvCxnSpPr>
            <a:cxnSpLocks/>
          </p:cNvCxnSpPr>
          <p:nvPr/>
        </p:nvCxnSpPr>
        <p:spPr>
          <a:xfrm>
            <a:off x="5894538" y="2803011"/>
            <a:ext cx="2905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DC62C70-5BC8-4C8C-9DED-6E3F47D9F335}"/>
              </a:ext>
            </a:extLst>
          </p:cNvPr>
          <p:cNvCxnSpPr/>
          <p:nvPr/>
        </p:nvCxnSpPr>
        <p:spPr>
          <a:xfrm flipV="1">
            <a:off x="6698980" y="1571592"/>
            <a:ext cx="467" cy="3619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9C3C256-9A2D-49B2-AB4A-83D41BDA2EED}"/>
              </a:ext>
            </a:extLst>
          </p:cNvPr>
          <p:cNvCxnSpPr/>
          <p:nvPr/>
        </p:nvCxnSpPr>
        <p:spPr>
          <a:xfrm flipH="1">
            <a:off x="6255444" y="1571592"/>
            <a:ext cx="4514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Isosceles Triangle 49">
            <a:extLst>
              <a:ext uri="{FF2B5EF4-FFF2-40B4-BE49-F238E27FC236}">
                <a16:creationId xmlns:a16="http://schemas.microsoft.com/office/drawing/2014/main" id="{550ECFCA-3A49-41E8-8CEA-49167FA2E294}"/>
              </a:ext>
            </a:extLst>
          </p:cNvPr>
          <p:cNvSpPr/>
          <p:nvPr/>
        </p:nvSpPr>
        <p:spPr>
          <a:xfrm rot="10800000">
            <a:off x="6565630" y="1919575"/>
            <a:ext cx="266700" cy="2895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51" name="TextBox 75">
            <a:extLst>
              <a:ext uri="{FF2B5EF4-FFF2-40B4-BE49-F238E27FC236}">
                <a16:creationId xmlns:a16="http://schemas.microsoft.com/office/drawing/2014/main" id="{3D8E4A00-B34A-4F4F-8CB3-0D5227633B83}"/>
              </a:ext>
            </a:extLst>
          </p:cNvPr>
          <p:cNvSpPr txBox="1"/>
          <p:nvPr/>
        </p:nvSpPr>
        <p:spPr>
          <a:xfrm rot="16200000" flipH="1">
            <a:off x="1802023" y="1112196"/>
            <a:ext cx="301396"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t>S</a:t>
            </a:r>
          </a:p>
        </p:txBody>
      </p:sp>
      <p:sp>
        <p:nvSpPr>
          <p:cNvPr id="53" name="Oval 52">
            <a:extLst>
              <a:ext uri="{FF2B5EF4-FFF2-40B4-BE49-F238E27FC236}">
                <a16:creationId xmlns:a16="http://schemas.microsoft.com/office/drawing/2014/main" id="{E3AD848A-B766-402E-BD1A-9B4FB94BB819}"/>
              </a:ext>
            </a:extLst>
          </p:cNvPr>
          <p:cNvSpPr/>
          <p:nvPr/>
        </p:nvSpPr>
        <p:spPr>
          <a:xfrm>
            <a:off x="1672953" y="2867667"/>
            <a:ext cx="599632" cy="56133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54" name="TextBox 75">
            <a:extLst>
              <a:ext uri="{FF2B5EF4-FFF2-40B4-BE49-F238E27FC236}">
                <a16:creationId xmlns:a16="http://schemas.microsoft.com/office/drawing/2014/main" id="{8A596FEE-F26E-4C1E-9B8B-14DBC6E2B1E2}"/>
              </a:ext>
            </a:extLst>
          </p:cNvPr>
          <p:cNvSpPr txBox="1"/>
          <p:nvPr/>
        </p:nvSpPr>
        <p:spPr>
          <a:xfrm rot="16200000" flipH="1">
            <a:off x="1816003" y="2961726"/>
            <a:ext cx="301396"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t>S</a:t>
            </a:r>
          </a:p>
        </p:txBody>
      </p:sp>
      <p:sp>
        <p:nvSpPr>
          <p:cNvPr id="58" name="Oval 57">
            <a:extLst>
              <a:ext uri="{FF2B5EF4-FFF2-40B4-BE49-F238E27FC236}">
                <a16:creationId xmlns:a16="http://schemas.microsoft.com/office/drawing/2014/main" id="{4B9E7DDC-F8BC-4E47-AFB9-D06E4138424C}"/>
              </a:ext>
            </a:extLst>
          </p:cNvPr>
          <p:cNvSpPr/>
          <p:nvPr/>
        </p:nvSpPr>
        <p:spPr>
          <a:xfrm>
            <a:off x="7010400" y="2895600"/>
            <a:ext cx="599632" cy="56133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59" name="TextBox 75">
            <a:extLst>
              <a:ext uri="{FF2B5EF4-FFF2-40B4-BE49-F238E27FC236}">
                <a16:creationId xmlns:a16="http://schemas.microsoft.com/office/drawing/2014/main" id="{A6DAD200-652B-4662-BD8F-2A4360521BAF}"/>
              </a:ext>
            </a:extLst>
          </p:cNvPr>
          <p:cNvSpPr txBox="1"/>
          <p:nvPr/>
        </p:nvSpPr>
        <p:spPr>
          <a:xfrm rot="16200000" flipH="1">
            <a:off x="7153450" y="2989659"/>
            <a:ext cx="301396"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t>S</a:t>
            </a:r>
          </a:p>
        </p:txBody>
      </p:sp>
      <p:sp>
        <p:nvSpPr>
          <p:cNvPr id="60" name="Oval 59">
            <a:extLst>
              <a:ext uri="{FF2B5EF4-FFF2-40B4-BE49-F238E27FC236}">
                <a16:creationId xmlns:a16="http://schemas.microsoft.com/office/drawing/2014/main" id="{BAC11156-C323-4854-85DE-2EF7158D0187}"/>
              </a:ext>
            </a:extLst>
          </p:cNvPr>
          <p:cNvSpPr/>
          <p:nvPr/>
        </p:nvSpPr>
        <p:spPr>
          <a:xfrm>
            <a:off x="7010400" y="1066800"/>
            <a:ext cx="599632" cy="56133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61" name="TextBox 75">
            <a:extLst>
              <a:ext uri="{FF2B5EF4-FFF2-40B4-BE49-F238E27FC236}">
                <a16:creationId xmlns:a16="http://schemas.microsoft.com/office/drawing/2014/main" id="{19279A64-8C96-4337-98DC-83B668B58D08}"/>
              </a:ext>
            </a:extLst>
          </p:cNvPr>
          <p:cNvSpPr txBox="1"/>
          <p:nvPr/>
        </p:nvSpPr>
        <p:spPr>
          <a:xfrm rot="16200000" flipH="1">
            <a:off x="7153450" y="1160859"/>
            <a:ext cx="301396"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t>S</a:t>
            </a:r>
          </a:p>
        </p:txBody>
      </p:sp>
      <p:sp>
        <p:nvSpPr>
          <p:cNvPr id="62" name="TextBox 61">
            <a:extLst>
              <a:ext uri="{FF2B5EF4-FFF2-40B4-BE49-F238E27FC236}">
                <a16:creationId xmlns:a16="http://schemas.microsoft.com/office/drawing/2014/main" id="{DD83C194-83A9-4ED1-AD7B-0535E55B2130}"/>
              </a:ext>
            </a:extLst>
          </p:cNvPr>
          <p:cNvSpPr txBox="1"/>
          <p:nvPr/>
        </p:nvSpPr>
        <p:spPr>
          <a:xfrm>
            <a:off x="7714806" y="2935318"/>
            <a:ext cx="1949618" cy="307777"/>
          </a:xfrm>
          <a:prstGeom prst="rect">
            <a:avLst/>
          </a:prstGeom>
          <a:noFill/>
        </p:spPr>
        <p:txBody>
          <a:bodyPr wrap="square" rtlCol="0">
            <a:spAutoFit/>
          </a:bodyPr>
          <a:lstStyle/>
          <a:p>
            <a:r>
              <a:rPr lang="en-US" sz="1400" dirty="0"/>
              <a:t>Status: OFF</a:t>
            </a:r>
          </a:p>
        </p:txBody>
      </p:sp>
      <p:sp>
        <p:nvSpPr>
          <p:cNvPr id="63" name="TextBox 62">
            <a:extLst>
              <a:ext uri="{FF2B5EF4-FFF2-40B4-BE49-F238E27FC236}">
                <a16:creationId xmlns:a16="http://schemas.microsoft.com/office/drawing/2014/main" id="{41CACE79-2E47-4645-814E-5FC863174325}"/>
              </a:ext>
            </a:extLst>
          </p:cNvPr>
          <p:cNvSpPr txBox="1"/>
          <p:nvPr/>
        </p:nvSpPr>
        <p:spPr>
          <a:xfrm>
            <a:off x="7590001" y="600728"/>
            <a:ext cx="1949618" cy="738664"/>
          </a:xfrm>
          <a:prstGeom prst="rect">
            <a:avLst/>
          </a:prstGeom>
          <a:noFill/>
        </p:spPr>
        <p:txBody>
          <a:bodyPr wrap="square" rtlCol="0">
            <a:spAutoFit/>
          </a:bodyPr>
          <a:lstStyle/>
          <a:p>
            <a:r>
              <a:rPr lang="en-US" sz="1400" dirty="0"/>
              <a:t>Status: ON</a:t>
            </a:r>
          </a:p>
          <a:p>
            <a:r>
              <a:rPr lang="en-US" sz="1400" dirty="0"/>
              <a:t>HSL: 100MW</a:t>
            </a:r>
          </a:p>
          <a:p>
            <a:r>
              <a:rPr lang="en-US" sz="1400" dirty="0"/>
              <a:t>BP: 60MW</a:t>
            </a:r>
          </a:p>
        </p:txBody>
      </p:sp>
      <p:sp>
        <p:nvSpPr>
          <p:cNvPr id="64" name="TextBox 63">
            <a:extLst>
              <a:ext uri="{FF2B5EF4-FFF2-40B4-BE49-F238E27FC236}">
                <a16:creationId xmlns:a16="http://schemas.microsoft.com/office/drawing/2014/main" id="{BCC1AD39-C973-46FE-B1F6-2E89383F20CC}"/>
              </a:ext>
            </a:extLst>
          </p:cNvPr>
          <p:cNvSpPr txBox="1"/>
          <p:nvPr/>
        </p:nvSpPr>
        <p:spPr>
          <a:xfrm>
            <a:off x="454385" y="2803147"/>
            <a:ext cx="1949618" cy="738664"/>
          </a:xfrm>
          <a:prstGeom prst="rect">
            <a:avLst/>
          </a:prstGeom>
          <a:noFill/>
        </p:spPr>
        <p:txBody>
          <a:bodyPr wrap="square" rtlCol="0">
            <a:spAutoFit/>
          </a:bodyPr>
          <a:lstStyle/>
          <a:p>
            <a:r>
              <a:rPr lang="en-US" sz="1400" dirty="0"/>
              <a:t>Status: ON</a:t>
            </a:r>
          </a:p>
          <a:p>
            <a:r>
              <a:rPr lang="en-US" sz="1400" dirty="0"/>
              <a:t>HSL: 100MW</a:t>
            </a:r>
          </a:p>
          <a:p>
            <a:r>
              <a:rPr lang="en-US" sz="1400" dirty="0"/>
              <a:t>BP: 80MW</a:t>
            </a:r>
          </a:p>
        </p:txBody>
      </p:sp>
      <p:sp>
        <p:nvSpPr>
          <p:cNvPr id="65" name="TextBox 64">
            <a:extLst>
              <a:ext uri="{FF2B5EF4-FFF2-40B4-BE49-F238E27FC236}">
                <a16:creationId xmlns:a16="http://schemas.microsoft.com/office/drawing/2014/main" id="{CBD2FDB5-D7C6-44B2-8877-EB09AF7E78A2}"/>
              </a:ext>
            </a:extLst>
          </p:cNvPr>
          <p:cNvSpPr txBox="1"/>
          <p:nvPr/>
        </p:nvSpPr>
        <p:spPr>
          <a:xfrm>
            <a:off x="427776" y="882044"/>
            <a:ext cx="1949618" cy="738664"/>
          </a:xfrm>
          <a:prstGeom prst="rect">
            <a:avLst/>
          </a:prstGeom>
          <a:noFill/>
        </p:spPr>
        <p:txBody>
          <a:bodyPr wrap="square" rtlCol="0">
            <a:spAutoFit/>
          </a:bodyPr>
          <a:lstStyle/>
          <a:p>
            <a:r>
              <a:rPr lang="en-US" sz="1400" dirty="0"/>
              <a:t>Status: ON</a:t>
            </a:r>
          </a:p>
          <a:p>
            <a:r>
              <a:rPr lang="en-US" sz="1400" dirty="0"/>
              <a:t>HSL: 100MW</a:t>
            </a:r>
          </a:p>
          <a:p>
            <a:r>
              <a:rPr lang="en-US" sz="1400" dirty="0"/>
              <a:t>BP: 100MW</a:t>
            </a:r>
          </a:p>
        </p:txBody>
      </p:sp>
      <p:sp>
        <p:nvSpPr>
          <p:cNvPr id="68" name="TextBox 67">
            <a:extLst>
              <a:ext uri="{FF2B5EF4-FFF2-40B4-BE49-F238E27FC236}">
                <a16:creationId xmlns:a16="http://schemas.microsoft.com/office/drawing/2014/main" id="{8961C9FD-60D0-46C8-9DEA-9138A87C3936}"/>
              </a:ext>
            </a:extLst>
          </p:cNvPr>
          <p:cNvSpPr txBox="1"/>
          <p:nvPr/>
        </p:nvSpPr>
        <p:spPr>
          <a:xfrm>
            <a:off x="1733940" y="3465243"/>
            <a:ext cx="1949618" cy="369332"/>
          </a:xfrm>
          <a:prstGeom prst="rect">
            <a:avLst/>
          </a:prstGeom>
          <a:noFill/>
        </p:spPr>
        <p:txBody>
          <a:bodyPr wrap="square" rtlCol="0">
            <a:spAutoFit/>
          </a:bodyPr>
          <a:lstStyle/>
          <a:p>
            <a:r>
              <a:rPr lang="en-US" dirty="0"/>
              <a:t>G2</a:t>
            </a:r>
          </a:p>
        </p:txBody>
      </p:sp>
      <p:sp>
        <p:nvSpPr>
          <p:cNvPr id="69" name="TextBox 68">
            <a:extLst>
              <a:ext uri="{FF2B5EF4-FFF2-40B4-BE49-F238E27FC236}">
                <a16:creationId xmlns:a16="http://schemas.microsoft.com/office/drawing/2014/main" id="{8DD1AB03-7B25-49FE-B5D5-84A9AAF7CD5D}"/>
              </a:ext>
            </a:extLst>
          </p:cNvPr>
          <p:cNvSpPr txBox="1"/>
          <p:nvPr/>
        </p:nvSpPr>
        <p:spPr>
          <a:xfrm>
            <a:off x="1713538" y="1582530"/>
            <a:ext cx="1949618" cy="369332"/>
          </a:xfrm>
          <a:prstGeom prst="rect">
            <a:avLst/>
          </a:prstGeom>
          <a:noFill/>
        </p:spPr>
        <p:txBody>
          <a:bodyPr wrap="square" rtlCol="0">
            <a:spAutoFit/>
          </a:bodyPr>
          <a:lstStyle/>
          <a:p>
            <a:r>
              <a:rPr lang="en-US" dirty="0"/>
              <a:t>G1</a:t>
            </a:r>
          </a:p>
        </p:txBody>
      </p:sp>
      <p:sp>
        <p:nvSpPr>
          <p:cNvPr id="70" name="TextBox 69">
            <a:extLst>
              <a:ext uri="{FF2B5EF4-FFF2-40B4-BE49-F238E27FC236}">
                <a16:creationId xmlns:a16="http://schemas.microsoft.com/office/drawing/2014/main" id="{79B05F8C-1674-445F-9A6E-B1A66D35C995}"/>
              </a:ext>
            </a:extLst>
          </p:cNvPr>
          <p:cNvSpPr txBox="1"/>
          <p:nvPr/>
        </p:nvSpPr>
        <p:spPr>
          <a:xfrm>
            <a:off x="7061251" y="1627538"/>
            <a:ext cx="1949618" cy="369332"/>
          </a:xfrm>
          <a:prstGeom prst="rect">
            <a:avLst/>
          </a:prstGeom>
          <a:noFill/>
        </p:spPr>
        <p:txBody>
          <a:bodyPr wrap="square" rtlCol="0">
            <a:spAutoFit/>
          </a:bodyPr>
          <a:lstStyle/>
          <a:p>
            <a:r>
              <a:rPr lang="en-US" dirty="0"/>
              <a:t>G3</a:t>
            </a:r>
          </a:p>
        </p:txBody>
      </p:sp>
      <p:sp>
        <p:nvSpPr>
          <p:cNvPr id="71" name="TextBox 70">
            <a:extLst>
              <a:ext uri="{FF2B5EF4-FFF2-40B4-BE49-F238E27FC236}">
                <a16:creationId xmlns:a16="http://schemas.microsoft.com/office/drawing/2014/main" id="{205194DA-958D-4FC5-925F-4DEAF73CB731}"/>
              </a:ext>
            </a:extLst>
          </p:cNvPr>
          <p:cNvSpPr txBox="1"/>
          <p:nvPr/>
        </p:nvSpPr>
        <p:spPr>
          <a:xfrm>
            <a:off x="7069279" y="3463993"/>
            <a:ext cx="1949618" cy="369332"/>
          </a:xfrm>
          <a:prstGeom prst="rect">
            <a:avLst/>
          </a:prstGeom>
          <a:noFill/>
        </p:spPr>
        <p:txBody>
          <a:bodyPr wrap="square" rtlCol="0">
            <a:spAutoFit/>
          </a:bodyPr>
          <a:lstStyle/>
          <a:p>
            <a:r>
              <a:rPr lang="en-US" dirty="0"/>
              <a:t>G4</a:t>
            </a:r>
          </a:p>
        </p:txBody>
      </p:sp>
      <p:graphicFrame>
        <p:nvGraphicFramePr>
          <p:cNvPr id="73" name="Table 73">
            <a:extLst>
              <a:ext uri="{FF2B5EF4-FFF2-40B4-BE49-F238E27FC236}">
                <a16:creationId xmlns:a16="http://schemas.microsoft.com/office/drawing/2014/main" id="{B847FDA2-8EA5-41EA-BD29-250F57E7273B}"/>
              </a:ext>
            </a:extLst>
          </p:cNvPr>
          <p:cNvGraphicFramePr>
            <a:graphicFrameLocks noGrp="1"/>
          </p:cNvGraphicFramePr>
          <p:nvPr>
            <p:extLst>
              <p:ext uri="{D42A27DB-BD31-4B8C-83A1-F6EECF244321}">
                <p14:modId xmlns:p14="http://schemas.microsoft.com/office/powerpoint/2010/main" val="3788268356"/>
              </p:ext>
            </p:extLst>
          </p:nvPr>
        </p:nvGraphicFramePr>
        <p:xfrm>
          <a:off x="1618806" y="3844780"/>
          <a:ext cx="6096000" cy="173736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4206140612"/>
                    </a:ext>
                  </a:extLst>
                </a:gridCol>
                <a:gridCol w="1219200">
                  <a:extLst>
                    <a:ext uri="{9D8B030D-6E8A-4147-A177-3AD203B41FA5}">
                      <a16:colId xmlns:a16="http://schemas.microsoft.com/office/drawing/2014/main" val="749013484"/>
                    </a:ext>
                  </a:extLst>
                </a:gridCol>
                <a:gridCol w="1219200">
                  <a:extLst>
                    <a:ext uri="{9D8B030D-6E8A-4147-A177-3AD203B41FA5}">
                      <a16:colId xmlns:a16="http://schemas.microsoft.com/office/drawing/2014/main" val="359866828"/>
                    </a:ext>
                  </a:extLst>
                </a:gridCol>
                <a:gridCol w="1219200">
                  <a:extLst>
                    <a:ext uri="{9D8B030D-6E8A-4147-A177-3AD203B41FA5}">
                      <a16:colId xmlns:a16="http://schemas.microsoft.com/office/drawing/2014/main" val="1761507673"/>
                    </a:ext>
                  </a:extLst>
                </a:gridCol>
                <a:gridCol w="1219200">
                  <a:extLst>
                    <a:ext uri="{9D8B030D-6E8A-4147-A177-3AD203B41FA5}">
                      <a16:colId xmlns:a16="http://schemas.microsoft.com/office/drawing/2014/main" val="259279794"/>
                    </a:ext>
                  </a:extLst>
                </a:gridCol>
              </a:tblGrid>
              <a:tr h="478570">
                <a:tc>
                  <a:txBody>
                    <a:bodyPr/>
                    <a:lstStyle/>
                    <a:p>
                      <a:r>
                        <a:rPr lang="en-US" sz="1400" dirty="0"/>
                        <a:t>Resource</a:t>
                      </a:r>
                    </a:p>
                  </a:txBody>
                  <a:tcPr/>
                </a:tc>
                <a:tc>
                  <a:txBody>
                    <a:bodyPr/>
                    <a:lstStyle/>
                    <a:p>
                      <a:r>
                        <a:rPr lang="en-US" sz="1400" dirty="0"/>
                        <a:t>Status</a:t>
                      </a:r>
                    </a:p>
                  </a:txBody>
                  <a:tcPr/>
                </a:tc>
                <a:tc>
                  <a:txBody>
                    <a:bodyPr/>
                    <a:lstStyle/>
                    <a:p>
                      <a:r>
                        <a:rPr lang="en-US" sz="1400" dirty="0"/>
                        <a:t>RTOLHSL</a:t>
                      </a:r>
                    </a:p>
                  </a:txBody>
                  <a:tcPr/>
                </a:tc>
                <a:tc>
                  <a:txBody>
                    <a:bodyPr/>
                    <a:lstStyle/>
                    <a:p>
                      <a:r>
                        <a:rPr lang="en-US" sz="1400" dirty="0"/>
                        <a:t>RTBP</a:t>
                      </a:r>
                    </a:p>
                  </a:txBody>
                  <a:tcPr/>
                </a:tc>
                <a:tc>
                  <a:txBody>
                    <a:bodyPr/>
                    <a:lstStyle/>
                    <a:p>
                      <a:r>
                        <a:rPr lang="en-US" sz="1400" dirty="0"/>
                        <a:t>RTOLCAP contribution</a:t>
                      </a:r>
                    </a:p>
                  </a:txBody>
                  <a:tcPr/>
                </a:tc>
                <a:extLst>
                  <a:ext uri="{0D108BD9-81ED-4DB2-BD59-A6C34878D82A}">
                    <a16:rowId xmlns:a16="http://schemas.microsoft.com/office/drawing/2014/main" val="92144192"/>
                  </a:ext>
                </a:extLst>
              </a:tr>
              <a:tr h="300735">
                <a:tc>
                  <a:txBody>
                    <a:bodyPr/>
                    <a:lstStyle/>
                    <a:p>
                      <a:r>
                        <a:rPr lang="en-US" sz="1400" dirty="0"/>
                        <a:t>G1</a:t>
                      </a:r>
                    </a:p>
                  </a:txBody>
                  <a:tcPr/>
                </a:tc>
                <a:tc>
                  <a:txBody>
                    <a:bodyPr/>
                    <a:lstStyle/>
                    <a:p>
                      <a:r>
                        <a:rPr lang="en-US" sz="1400" dirty="0"/>
                        <a:t>ON</a:t>
                      </a:r>
                    </a:p>
                  </a:txBody>
                  <a:tcPr/>
                </a:tc>
                <a:tc>
                  <a:txBody>
                    <a:bodyPr/>
                    <a:lstStyle/>
                    <a:p>
                      <a:r>
                        <a:rPr lang="en-US" sz="1400" dirty="0"/>
                        <a:t>100</a:t>
                      </a:r>
                    </a:p>
                  </a:txBody>
                  <a:tcPr/>
                </a:tc>
                <a:tc>
                  <a:txBody>
                    <a:bodyPr/>
                    <a:lstStyle/>
                    <a:p>
                      <a:r>
                        <a:rPr lang="en-US" sz="1400" dirty="0"/>
                        <a:t>100</a:t>
                      </a:r>
                    </a:p>
                  </a:txBody>
                  <a:tcPr/>
                </a:tc>
                <a:tc>
                  <a:txBody>
                    <a:bodyPr/>
                    <a:lstStyle/>
                    <a:p>
                      <a:r>
                        <a:rPr lang="en-US" sz="1400" dirty="0"/>
                        <a:t>0</a:t>
                      </a:r>
                    </a:p>
                  </a:txBody>
                  <a:tcPr/>
                </a:tc>
                <a:extLst>
                  <a:ext uri="{0D108BD9-81ED-4DB2-BD59-A6C34878D82A}">
                    <a16:rowId xmlns:a16="http://schemas.microsoft.com/office/drawing/2014/main" val="3505000117"/>
                  </a:ext>
                </a:extLst>
              </a:tr>
              <a:tr h="300735">
                <a:tc>
                  <a:txBody>
                    <a:bodyPr/>
                    <a:lstStyle/>
                    <a:p>
                      <a:r>
                        <a:rPr lang="en-US" sz="1400" dirty="0"/>
                        <a:t>G2</a:t>
                      </a:r>
                    </a:p>
                  </a:txBody>
                  <a:tcPr/>
                </a:tc>
                <a:tc>
                  <a:txBody>
                    <a:bodyPr/>
                    <a:lstStyle/>
                    <a:p>
                      <a:r>
                        <a:rPr lang="en-US" sz="1400" dirty="0"/>
                        <a:t>ON</a:t>
                      </a:r>
                    </a:p>
                  </a:txBody>
                  <a:tcPr/>
                </a:tc>
                <a:tc>
                  <a:txBody>
                    <a:bodyPr/>
                    <a:lstStyle/>
                    <a:p>
                      <a:r>
                        <a:rPr lang="en-US" sz="1400" dirty="0"/>
                        <a:t>100</a:t>
                      </a:r>
                    </a:p>
                  </a:txBody>
                  <a:tcPr/>
                </a:tc>
                <a:tc>
                  <a:txBody>
                    <a:bodyPr/>
                    <a:lstStyle/>
                    <a:p>
                      <a:r>
                        <a:rPr lang="en-US" sz="1400" dirty="0"/>
                        <a:t>80</a:t>
                      </a:r>
                    </a:p>
                  </a:txBody>
                  <a:tcPr/>
                </a:tc>
                <a:tc>
                  <a:txBody>
                    <a:bodyPr/>
                    <a:lstStyle/>
                    <a:p>
                      <a:r>
                        <a:rPr lang="en-US" sz="1400" dirty="0"/>
                        <a:t>20</a:t>
                      </a:r>
                    </a:p>
                  </a:txBody>
                  <a:tcPr/>
                </a:tc>
                <a:extLst>
                  <a:ext uri="{0D108BD9-81ED-4DB2-BD59-A6C34878D82A}">
                    <a16:rowId xmlns:a16="http://schemas.microsoft.com/office/drawing/2014/main" val="3723656899"/>
                  </a:ext>
                </a:extLst>
              </a:tr>
              <a:tr h="300735">
                <a:tc>
                  <a:txBody>
                    <a:bodyPr/>
                    <a:lstStyle/>
                    <a:p>
                      <a:r>
                        <a:rPr lang="en-US" sz="1400" dirty="0"/>
                        <a:t>G3</a:t>
                      </a:r>
                    </a:p>
                  </a:txBody>
                  <a:tcPr/>
                </a:tc>
                <a:tc>
                  <a:txBody>
                    <a:bodyPr/>
                    <a:lstStyle/>
                    <a:p>
                      <a:r>
                        <a:rPr lang="en-US" sz="1400" dirty="0"/>
                        <a:t>ON</a:t>
                      </a:r>
                    </a:p>
                  </a:txBody>
                  <a:tcPr/>
                </a:tc>
                <a:tc>
                  <a:txBody>
                    <a:bodyPr/>
                    <a:lstStyle/>
                    <a:p>
                      <a:r>
                        <a:rPr lang="en-US" sz="1400" dirty="0"/>
                        <a:t>100</a:t>
                      </a:r>
                    </a:p>
                  </a:txBody>
                  <a:tcPr/>
                </a:tc>
                <a:tc>
                  <a:txBody>
                    <a:bodyPr/>
                    <a:lstStyle/>
                    <a:p>
                      <a:r>
                        <a:rPr lang="en-US" sz="1400" dirty="0"/>
                        <a:t>60</a:t>
                      </a:r>
                    </a:p>
                  </a:txBody>
                  <a:tcPr/>
                </a:tc>
                <a:tc>
                  <a:txBody>
                    <a:bodyPr/>
                    <a:lstStyle/>
                    <a:p>
                      <a:r>
                        <a:rPr lang="en-US" sz="1400" dirty="0"/>
                        <a:t>40</a:t>
                      </a:r>
                    </a:p>
                  </a:txBody>
                  <a:tcPr/>
                </a:tc>
                <a:extLst>
                  <a:ext uri="{0D108BD9-81ED-4DB2-BD59-A6C34878D82A}">
                    <a16:rowId xmlns:a16="http://schemas.microsoft.com/office/drawing/2014/main" val="1949999245"/>
                  </a:ext>
                </a:extLst>
              </a:tr>
              <a:tr h="300735">
                <a:tc>
                  <a:txBody>
                    <a:bodyPr/>
                    <a:lstStyle/>
                    <a:p>
                      <a:r>
                        <a:rPr lang="en-US" sz="1400" dirty="0"/>
                        <a:t>G4</a:t>
                      </a:r>
                    </a:p>
                  </a:txBody>
                  <a:tcPr/>
                </a:tc>
                <a:tc>
                  <a:txBody>
                    <a:bodyPr/>
                    <a:lstStyle/>
                    <a:p>
                      <a:r>
                        <a:rPr lang="en-US" sz="1400" dirty="0"/>
                        <a:t>OFF</a:t>
                      </a:r>
                    </a:p>
                  </a:txBody>
                  <a:tcPr/>
                </a:tc>
                <a:tc>
                  <a:txBody>
                    <a:bodyPr/>
                    <a:lstStyle/>
                    <a:p>
                      <a:r>
                        <a:rPr lang="en-US" sz="1400" dirty="0"/>
                        <a:t>0</a:t>
                      </a:r>
                    </a:p>
                  </a:txBody>
                  <a:tcPr/>
                </a:tc>
                <a:tc>
                  <a:txBody>
                    <a:bodyPr/>
                    <a:lstStyle/>
                    <a:p>
                      <a:r>
                        <a:rPr lang="en-US" sz="1400" dirty="0"/>
                        <a:t>0</a:t>
                      </a:r>
                    </a:p>
                  </a:txBody>
                  <a:tcPr/>
                </a:tc>
                <a:tc>
                  <a:txBody>
                    <a:bodyPr/>
                    <a:lstStyle/>
                    <a:p>
                      <a:r>
                        <a:rPr lang="en-US" sz="1400" dirty="0"/>
                        <a:t>0</a:t>
                      </a:r>
                    </a:p>
                  </a:txBody>
                  <a:tcPr/>
                </a:tc>
                <a:extLst>
                  <a:ext uri="{0D108BD9-81ED-4DB2-BD59-A6C34878D82A}">
                    <a16:rowId xmlns:a16="http://schemas.microsoft.com/office/drawing/2014/main" val="2763111853"/>
                  </a:ext>
                </a:extLst>
              </a:tr>
            </a:tbl>
          </a:graphicData>
        </a:graphic>
      </p:graphicFrame>
      <p:cxnSp>
        <p:nvCxnSpPr>
          <p:cNvPr id="74" name="Straight Connector 73">
            <a:extLst>
              <a:ext uri="{FF2B5EF4-FFF2-40B4-BE49-F238E27FC236}">
                <a16:creationId xmlns:a16="http://schemas.microsoft.com/office/drawing/2014/main" id="{EB457933-E82E-4664-BB6E-030E05A2461E}"/>
              </a:ext>
            </a:extLst>
          </p:cNvPr>
          <p:cNvCxnSpPr/>
          <p:nvPr/>
        </p:nvCxnSpPr>
        <p:spPr>
          <a:xfrm flipV="1">
            <a:off x="2444116" y="1600200"/>
            <a:ext cx="467" cy="3619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1EDDBBD-1DFA-4030-9450-EF422234BAF2}"/>
              </a:ext>
            </a:extLst>
          </p:cNvPr>
          <p:cNvCxnSpPr/>
          <p:nvPr/>
        </p:nvCxnSpPr>
        <p:spPr>
          <a:xfrm flipH="1">
            <a:off x="2444116" y="1600200"/>
            <a:ext cx="4514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Isosceles Triangle 75">
            <a:extLst>
              <a:ext uri="{FF2B5EF4-FFF2-40B4-BE49-F238E27FC236}">
                <a16:creationId xmlns:a16="http://schemas.microsoft.com/office/drawing/2014/main" id="{55EC9AD6-0EDD-444D-966E-B4A1F76BD651}"/>
              </a:ext>
            </a:extLst>
          </p:cNvPr>
          <p:cNvSpPr/>
          <p:nvPr/>
        </p:nvSpPr>
        <p:spPr>
          <a:xfrm rot="10800000">
            <a:off x="2310766" y="1948183"/>
            <a:ext cx="266700" cy="2895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78" name="TextBox 77">
            <a:extLst>
              <a:ext uri="{FF2B5EF4-FFF2-40B4-BE49-F238E27FC236}">
                <a16:creationId xmlns:a16="http://schemas.microsoft.com/office/drawing/2014/main" id="{F10F5702-48A0-4B8C-BAE4-38B6628A9620}"/>
              </a:ext>
            </a:extLst>
          </p:cNvPr>
          <p:cNvSpPr txBox="1"/>
          <p:nvPr/>
        </p:nvSpPr>
        <p:spPr>
          <a:xfrm>
            <a:off x="1335956" y="2172122"/>
            <a:ext cx="1949618" cy="369332"/>
          </a:xfrm>
          <a:prstGeom prst="rect">
            <a:avLst/>
          </a:prstGeom>
          <a:noFill/>
        </p:spPr>
        <p:txBody>
          <a:bodyPr wrap="square" rtlCol="0">
            <a:spAutoFit/>
          </a:bodyPr>
          <a:lstStyle/>
          <a:p>
            <a:r>
              <a:rPr lang="en-US" dirty="0"/>
              <a:t>120MW Load</a:t>
            </a:r>
          </a:p>
        </p:txBody>
      </p:sp>
      <p:sp>
        <p:nvSpPr>
          <p:cNvPr id="79" name="TextBox 78">
            <a:extLst>
              <a:ext uri="{FF2B5EF4-FFF2-40B4-BE49-F238E27FC236}">
                <a16:creationId xmlns:a16="http://schemas.microsoft.com/office/drawing/2014/main" id="{0D2E37DC-8680-4D95-9C43-FD552764B067}"/>
              </a:ext>
            </a:extLst>
          </p:cNvPr>
          <p:cNvSpPr txBox="1"/>
          <p:nvPr/>
        </p:nvSpPr>
        <p:spPr>
          <a:xfrm>
            <a:off x="6329339" y="2258825"/>
            <a:ext cx="1949618" cy="369332"/>
          </a:xfrm>
          <a:prstGeom prst="rect">
            <a:avLst/>
          </a:prstGeom>
          <a:noFill/>
        </p:spPr>
        <p:txBody>
          <a:bodyPr wrap="square" rtlCol="0">
            <a:spAutoFit/>
          </a:bodyPr>
          <a:lstStyle/>
          <a:p>
            <a:r>
              <a:rPr lang="en-US" dirty="0"/>
              <a:t>120MW Load</a:t>
            </a:r>
          </a:p>
        </p:txBody>
      </p:sp>
      <p:sp>
        <p:nvSpPr>
          <p:cNvPr id="81" name="TextBox 80">
            <a:extLst>
              <a:ext uri="{FF2B5EF4-FFF2-40B4-BE49-F238E27FC236}">
                <a16:creationId xmlns:a16="http://schemas.microsoft.com/office/drawing/2014/main" id="{4339D48D-7103-4591-9455-BD5443579B7F}"/>
              </a:ext>
            </a:extLst>
          </p:cNvPr>
          <p:cNvSpPr txBox="1"/>
          <p:nvPr/>
        </p:nvSpPr>
        <p:spPr>
          <a:xfrm>
            <a:off x="2000227" y="5607063"/>
            <a:ext cx="8658224"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t>Eligible Resources with ON status contribute HSL-BP to RTOLCAP </a:t>
            </a:r>
          </a:p>
          <a:p>
            <a:pPr marL="285750" indent="-285750">
              <a:buFont typeface="Arial" panose="020B0604020202020204" pitchFamily="34" charset="0"/>
              <a:buChar char="•"/>
            </a:pPr>
            <a:r>
              <a:rPr lang="en-US" sz="1400" dirty="0"/>
              <a:t>Total RTOLCAP is 60MW</a:t>
            </a:r>
          </a:p>
          <a:p>
            <a:pPr marL="285750" indent="-285750">
              <a:buFont typeface="Arial" panose="020B0604020202020204" pitchFamily="34" charset="0"/>
              <a:buChar char="•"/>
            </a:pPr>
            <a:r>
              <a:rPr lang="en-US" sz="1400" dirty="0"/>
              <a:t>G4 capacity is included in RTOFFCAP if its cold start time is less than 30 minutes</a:t>
            </a:r>
          </a:p>
        </p:txBody>
      </p:sp>
      <p:sp>
        <p:nvSpPr>
          <p:cNvPr id="3" name="TextBox 2">
            <a:extLst>
              <a:ext uri="{FF2B5EF4-FFF2-40B4-BE49-F238E27FC236}">
                <a16:creationId xmlns:a16="http://schemas.microsoft.com/office/drawing/2014/main" id="{7D232ACB-CA16-479F-B673-31E2C8FBDBBA}"/>
              </a:ext>
            </a:extLst>
          </p:cNvPr>
          <p:cNvSpPr txBox="1"/>
          <p:nvPr/>
        </p:nvSpPr>
        <p:spPr>
          <a:xfrm>
            <a:off x="2377394" y="6561138"/>
            <a:ext cx="6809195" cy="261610"/>
          </a:xfrm>
          <a:prstGeom prst="rect">
            <a:avLst/>
          </a:prstGeom>
          <a:noFill/>
        </p:spPr>
        <p:txBody>
          <a:bodyPr wrap="square" rtlCol="0">
            <a:spAutoFit/>
          </a:bodyPr>
          <a:lstStyle/>
          <a:p>
            <a:r>
              <a:rPr lang="en-US" sz="1100" dirty="0"/>
              <a:t>Reference: </a:t>
            </a:r>
            <a:r>
              <a:rPr lang="en-US" sz="1100" b="0" i="0" u="sng" dirty="0">
                <a:solidFill>
                  <a:srgbClr val="00408F"/>
                </a:solidFill>
                <a:effectLst/>
                <a:latin typeface="Roboto" panose="02000000000000000000" pitchFamily="2" charset="0"/>
                <a:hlinkClick r:id="rId3" tooltip="Methodology for Implementing ORDC to Calculate Real-Time Reserve Price Adder"/>
              </a:rPr>
              <a:t>Methodology for Implementing ORDC to Calculate Real-Time Reserve Price Adder</a:t>
            </a:r>
            <a:endParaRPr lang="en-US" sz="1100" dirty="0"/>
          </a:p>
        </p:txBody>
      </p:sp>
    </p:spTree>
    <p:extLst>
      <p:ext uri="{BB962C8B-B14F-4D97-AF65-F5344CB8AC3E}">
        <p14:creationId xmlns:p14="http://schemas.microsoft.com/office/powerpoint/2010/main" val="428157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Review ONRUC Units in ORDC – a four-bus example</a:t>
            </a:r>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a:p>
        </p:txBody>
      </p:sp>
      <p:sp>
        <p:nvSpPr>
          <p:cNvPr id="8" name="Oval 7">
            <a:extLst>
              <a:ext uri="{FF2B5EF4-FFF2-40B4-BE49-F238E27FC236}">
                <a16:creationId xmlns:a16="http://schemas.microsoft.com/office/drawing/2014/main" id="{4F42B21B-59F6-4BE5-B8AF-CBDCC508B684}"/>
              </a:ext>
            </a:extLst>
          </p:cNvPr>
          <p:cNvSpPr/>
          <p:nvPr/>
        </p:nvSpPr>
        <p:spPr>
          <a:xfrm>
            <a:off x="1658973" y="1018137"/>
            <a:ext cx="599632" cy="56133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a16="http://schemas.microsoft.com/office/drawing/2014/main" id="{6552A9B9-479D-4B88-920F-BE6F764CD6C1}"/>
              </a:ext>
            </a:extLst>
          </p:cNvPr>
          <p:cNvSpPr/>
          <p:nvPr/>
        </p:nvSpPr>
        <p:spPr>
          <a:xfrm>
            <a:off x="2891021" y="762000"/>
            <a:ext cx="80213" cy="1123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cxnSp>
        <p:nvCxnSpPr>
          <p:cNvPr id="10" name="Straight Connector 9">
            <a:extLst>
              <a:ext uri="{FF2B5EF4-FFF2-40B4-BE49-F238E27FC236}">
                <a16:creationId xmlns:a16="http://schemas.microsoft.com/office/drawing/2014/main" id="{17FA9187-E717-47F1-908F-841C140C7ACF}"/>
              </a:ext>
            </a:extLst>
          </p:cNvPr>
          <p:cNvCxnSpPr>
            <a:cxnSpLocks/>
          </p:cNvCxnSpPr>
          <p:nvPr/>
        </p:nvCxnSpPr>
        <p:spPr>
          <a:xfrm>
            <a:off x="2264559" y="1323975"/>
            <a:ext cx="6129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C90270D-F413-485C-B413-4A481D8E89A3}"/>
              </a:ext>
            </a:extLst>
          </p:cNvPr>
          <p:cNvSpPr/>
          <p:nvPr/>
        </p:nvSpPr>
        <p:spPr>
          <a:xfrm>
            <a:off x="6185049" y="782730"/>
            <a:ext cx="80213" cy="1123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endParaRPr lang="en-US"/>
          </a:p>
        </p:txBody>
      </p:sp>
      <p:cxnSp>
        <p:nvCxnSpPr>
          <p:cNvPr id="16" name="Straight Connector 15">
            <a:extLst>
              <a:ext uri="{FF2B5EF4-FFF2-40B4-BE49-F238E27FC236}">
                <a16:creationId xmlns:a16="http://schemas.microsoft.com/office/drawing/2014/main" id="{292F2474-6D3A-452B-8191-7F1B6C760D35}"/>
              </a:ext>
            </a:extLst>
          </p:cNvPr>
          <p:cNvCxnSpPr>
            <a:cxnSpLocks/>
            <a:endCxn id="15" idx="3"/>
          </p:cNvCxnSpPr>
          <p:nvPr/>
        </p:nvCxnSpPr>
        <p:spPr>
          <a:xfrm flipH="1">
            <a:off x="6265262" y="1344705"/>
            <a:ext cx="7382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F8C8B53-A1BC-46F6-9237-A8B8C4FCD803}"/>
              </a:ext>
            </a:extLst>
          </p:cNvPr>
          <p:cNvCxnSpPr>
            <a:cxnSpLocks/>
          </p:cNvCxnSpPr>
          <p:nvPr/>
        </p:nvCxnSpPr>
        <p:spPr>
          <a:xfrm>
            <a:off x="2985523" y="1017166"/>
            <a:ext cx="318317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DE903D6D-D504-4946-9A71-D187DFA135A9}"/>
              </a:ext>
            </a:extLst>
          </p:cNvPr>
          <p:cNvSpPr/>
          <p:nvPr/>
        </p:nvSpPr>
        <p:spPr>
          <a:xfrm>
            <a:off x="2907882" y="2589120"/>
            <a:ext cx="80213" cy="1123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cxnSp>
        <p:nvCxnSpPr>
          <p:cNvPr id="27" name="Straight Connector 26">
            <a:extLst>
              <a:ext uri="{FF2B5EF4-FFF2-40B4-BE49-F238E27FC236}">
                <a16:creationId xmlns:a16="http://schemas.microsoft.com/office/drawing/2014/main" id="{7B42F025-D48F-4ED3-9CC8-0BD6FEE57808}"/>
              </a:ext>
            </a:extLst>
          </p:cNvPr>
          <p:cNvCxnSpPr>
            <a:cxnSpLocks/>
          </p:cNvCxnSpPr>
          <p:nvPr/>
        </p:nvCxnSpPr>
        <p:spPr>
          <a:xfrm>
            <a:off x="2281420" y="3151095"/>
            <a:ext cx="6129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63794248-4C39-4690-9FF7-A6AA03D24CDF}"/>
              </a:ext>
            </a:extLst>
          </p:cNvPr>
          <p:cNvSpPr/>
          <p:nvPr/>
        </p:nvSpPr>
        <p:spPr>
          <a:xfrm>
            <a:off x="6201910" y="2609850"/>
            <a:ext cx="80213" cy="1123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endParaRPr lang="en-US"/>
          </a:p>
        </p:txBody>
      </p:sp>
      <p:cxnSp>
        <p:nvCxnSpPr>
          <p:cNvPr id="30" name="Straight Connector 29">
            <a:extLst>
              <a:ext uri="{FF2B5EF4-FFF2-40B4-BE49-F238E27FC236}">
                <a16:creationId xmlns:a16="http://schemas.microsoft.com/office/drawing/2014/main" id="{7F2FEE8E-C872-4BFA-949C-92CD73F69797}"/>
              </a:ext>
            </a:extLst>
          </p:cNvPr>
          <p:cNvCxnSpPr>
            <a:cxnSpLocks/>
            <a:endCxn id="29" idx="3"/>
          </p:cNvCxnSpPr>
          <p:nvPr/>
        </p:nvCxnSpPr>
        <p:spPr>
          <a:xfrm flipH="1">
            <a:off x="6282123" y="3171825"/>
            <a:ext cx="7382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E2734C-E8BF-492B-A3CB-A63F6583B0E1}"/>
              </a:ext>
            </a:extLst>
          </p:cNvPr>
          <p:cNvCxnSpPr>
            <a:cxnSpLocks/>
          </p:cNvCxnSpPr>
          <p:nvPr/>
        </p:nvCxnSpPr>
        <p:spPr>
          <a:xfrm flipV="1">
            <a:off x="2985523" y="3429000"/>
            <a:ext cx="3200035" cy="279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5BFD4CC-230B-492A-A374-B63ADF055B6B}"/>
              </a:ext>
            </a:extLst>
          </p:cNvPr>
          <p:cNvCxnSpPr>
            <a:cxnSpLocks/>
          </p:cNvCxnSpPr>
          <p:nvPr/>
        </p:nvCxnSpPr>
        <p:spPr>
          <a:xfrm>
            <a:off x="2986088" y="1600200"/>
            <a:ext cx="2905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CCAFA5A-F98C-4814-B6D4-5F8631D8878A}"/>
              </a:ext>
            </a:extLst>
          </p:cNvPr>
          <p:cNvCxnSpPr>
            <a:cxnSpLocks/>
          </p:cNvCxnSpPr>
          <p:nvPr/>
        </p:nvCxnSpPr>
        <p:spPr>
          <a:xfrm flipH="1">
            <a:off x="3276599" y="1600200"/>
            <a:ext cx="1" cy="12519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C36FA1-3C1F-4321-8728-5817898DB6AF}"/>
              </a:ext>
            </a:extLst>
          </p:cNvPr>
          <p:cNvCxnSpPr>
            <a:cxnSpLocks/>
          </p:cNvCxnSpPr>
          <p:nvPr/>
        </p:nvCxnSpPr>
        <p:spPr>
          <a:xfrm>
            <a:off x="2985805" y="2852176"/>
            <a:ext cx="29107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9BCAFC4-3287-4270-98A7-6EEBC7935C98}"/>
              </a:ext>
            </a:extLst>
          </p:cNvPr>
          <p:cNvCxnSpPr>
            <a:cxnSpLocks/>
          </p:cNvCxnSpPr>
          <p:nvPr/>
        </p:nvCxnSpPr>
        <p:spPr>
          <a:xfrm>
            <a:off x="5894537" y="1563081"/>
            <a:ext cx="2905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A1F70DD-6998-4890-B155-906CC1E462C7}"/>
              </a:ext>
            </a:extLst>
          </p:cNvPr>
          <p:cNvCxnSpPr>
            <a:cxnSpLocks/>
          </p:cNvCxnSpPr>
          <p:nvPr/>
        </p:nvCxnSpPr>
        <p:spPr>
          <a:xfrm flipH="1">
            <a:off x="5897163" y="1551035"/>
            <a:ext cx="1" cy="12519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A2ADFAE-262D-43DA-9555-1D3C2EC925DE}"/>
              </a:ext>
            </a:extLst>
          </p:cNvPr>
          <p:cNvCxnSpPr>
            <a:cxnSpLocks/>
          </p:cNvCxnSpPr>
          <p:nvPr/>
        </p:nvCxnSpPr>
        <p:spPr>
          <a:xfrm>
            <a:off x="5894538" y="2803011"/>
            <a:ext cx="2905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DC62C70-5BC8-4C8C-9DED-6E3F47D9F335}"/>
              </a:ext>
            </a:extLst>
          </p:cNvPr>
          <p:cNvCxnSpPr/>
          <p:nvPr/>
        </p:nvCxnSpPr>
        <p:spPr>
          <a:xfrm flipV="1">
            <a:off x="6698980" y="1571592"/>
            <a:ext cx="467" cy="3619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9C3C256-9A2D-49B2-AB4A-83D41BDA2EED}"/>
              </a:ext>
            </a:extLst>
          </p:cNvPr>
          <p:cNvCxnSpPr/>
          <p:nvPr/>
        </p:nvCxnSpPr>
        <p:spPr>
          <a:xfrm flipH="1">
            <a:off x="6255444" y="1571592"/>
            <a:ext cx="4514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Isosceles Triangle 49">
            <a:extLst>
              <a:ext uri="{FF2B5EF4-FFF2-40B4-BE49-F238E27FC236}">
                <a16:creationId xmlns:a16="http://schemas.microsoft.com/office/drawing/2014/main" id="{550ECFCA-3A49-41E8-8CEA-49167FA2E294}"/>
              </a:ext>
            </a:extLst>
          </p:cNvPr>
          <p:cNvSpPr/>
          <p:nvPr/>
        </p:nvSpPr>
        <p:spPr>
          <a:xfrm rot="10800000">
            <a:off x="6565630" y="1919575"/>
            <a:ext cx="266700" cy="2895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51" name="TextBox 75">
            <a:extLst>
              <a:ext uri="{FF2B5EF4-FFF2-40B4-BE49-F238E27FC236}">
                <a16:creationId xmlns:a16="http://schemas.microsoft.com/office/drawing/2014/main" id="{3D8E4A00-B34A-4F4F-8CB3-0D5227633B83}"/>
              </a:ext>
            </a:extLst>
          </p:cNvPr>
          <p:cNvSpPr txBox="1"/>
          <p:nvPr/>
        </p:nvSpPr>
        <p:spPr>
          <a:xfrm rot="16200000" flipH="1">
            <a:off x="1802023" y="1112196"/>
            <a:ext cx="301396"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t>S</a:t>
            </a:r>
          </a:p>
        </p:txBody>
      </p:sp>
      <p:sp>
        <p:nvSpPr>
          <p:cNvPr id="53" name="Oval 52">
            <a:extLst>
              <a:ext uri="{FF2B5EF4-FFF2-40B4-BE49-F238E27FC236}">
                <a16:creationId xmlns:a16="http://schemas.microsoft.com/office/drawing/2014/main" id="{E3AD848A-B766-402E-BD1A-9B4FB94BB819}"/>
              </a:ext>
            </a:extLst>
          </p:cNvPr>
          <p:cNvSpPr/>
          <p:nvPr/>
        </p:nvSpPr>
        <p:spPr>
          <a:xfrm>
            <a:off x="1672953" y="2867667"/>
            <a:ext cx="599632" cy="56133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54" name="TextBox 75">
            <a:extLst>
              <a:ext uri="{FF2B5EF4-FFF2-40B4-BE49-F238E27FC236}">
                <a16:creationId xmlns:a16="http://schemas.microsoft.com/office/drawing/2014/main" id="{8A596FEE-F26E-4C1E-9B8B-14DBC6E2B1E2}"/>
              </a:ext>
            </a:extLst>
          </p:cNvPr>
          <p:cNvSpPr txBox="1"/>
          <p:nvPr/>
        </p:nvSpPr>
        <p:spPr>
          <a:xfrm rot="16200000" flipH="1">
            <a:off x="1816003" y="2961726"/>
            <a:ext cx="301396"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t>S</a:t>
            </a:r>
          </a:p>
        </p:txBody>
      </p:sp>
      <p:sp>
        <p:nvSpPr>
          <p:cNvPr id="58" name="Oval 57">
            <a:extLst>
              <a:ext uri="{FF2B5EF4-FFF2-40B4-BE49-F238E27FC236}">
                <a16:creationId xmlns:a16="http://schemas.microsoft.com/office/drawing/2014/main" id="{4B9E7DDC-F8BC-4E47-AFB9-D06E4138424C}"/>
              </a:ext>
            </a:extLst>
          </p:cNvPr>
          <p:cNvSpPr/>
          <p:nvPr/>
        </p:nvSpPr>
        <p:spPr>
          <a:xfrm>
            <a:off x="7010400" y="2895600"/>
            <a:ext cx="599632" cy="56133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59" name="TextBox 75">
            <a:extLst>
              <a:ext uri="{FF2B5EF4-FFF2-40B4-BE49-F238E27FC236}">
                <a16:creationId xmlns:a16="http://schemas.microsoft.com/office/drawing/2014/main" id="{A6DAD200-652B-4662-BD8F-2A4360521BAF}"/>
              </a:ext>
            </a:extLst>
          </p:cNvPr>
          <p:cNvSpPr txBox="1"/>
          <p:nvPr/>
        </p:nvSpPr>
        <p:spPr>
          <a:xfrm rot="16200000" flipH="1">
            <a:off x="7153450" y="2989659"/>
            <a:ext cx="301396"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t>S</a:t>
            </a:r>
          </a:p>
        </p:txBody>
      </p:sp>
      <p:sp>
        <p:nvSpPr>
          <p:cNvPr id="60" name="Oval 59">
            <a:extLst>
              <a:ext uri="{FF2B5EF4-FFF2-40B4-BE49-F238E27FC236}">
                <a16:creationId xmlns:a16="http://schemas.microsoft.com/office/drawing/2014/main" id="{BAC11156-C323-4854-85DE-2EF7158D0187}"/>
              </a:ext>
            </a:extLst>
          </p:cNvPr>
          <p:cNvSpPr/>
          <p:nvPr/>
        </p:nvSpPr>
        <p:spPr>
          <a:xfrm>
            <a:off x="7010400" y="1066800"/>
            <a:ext cx="599632" cy="56133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61" name="TextBox 75">
            <a:extLst>
              <a:ext uri="{FF2B5EF4-FFF2-40B4-BE49-F238E27FC236}">
                <a16:creationId xmlns:a16="http://schemas.microsoft.com/office/drawing/2014/main" id="{19279A64-8C96-4337-98DC-83B668B58D08}"/>
              </a:ext>
            </a:extLst>
          </p:cNvPr>
          <p:cNvSpPr txBox="1"/>
          <p:nvPr/>
        </p:nvSpPr>
        <p:spPr>
          <a:xfrm rot="16200000" flipH="1">
            <a:off x="7153450" y="1160859"/>
            <a:ext cx="301396"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t>S</a:t>
            </a:r>
          </a:p>
        </p:txBody>
      </p:sp>
      <p:sp>
        <p:nvSpPr>
          <p:cNvPr id="62" name="TextBox 61">
            <a:extLst>
              <a:ext uri="{FF2B5EF4-FFF2-40B4-BE49-F238E27FC236}">
                <a16:creationId xmlns:a16="http://schemas.microsoft.com/office/drawing/2014/main" id="{DD83C194-83A9-4ED1-AD7B-0535E55B2130}"/>
              </a:ext>
            </a:extLst>
          </p:cNvPr>
          <p:cNvSpPr txBox="1"/>
          <p:nvPr/>
        </p:nvSpPr>
        <p:spPr>
          <a:xfrm>
            <a:off x="7714806" y="2935318"/>
            <a:ext cx="1949618" cy="738664"/>
          </a:xfrm>
          <a:prstGeom prst="rect">
            <a:avLst/>
          </a:prstGeom>
          <a:noFill/>
        </p:spPr>
        <p:txBody>
          <a:bodyPr wrap="square" rtlCol="0">
            <a:spAutoFit/>
          </a:bodyPr>
          <a:lstStyle/>
          <a:p>
            <a:r>
              <a:rPr lang="en-US" sz="1400" dirty="0"/>
              <a:t>Status: </a:t>
            </a:r>
            <a:r>
              <a:rPr lang="en-US" sz="1400" dirty="0">
                <a:highlight>
                  <a:srgbClr val="FFFF00"/>
                </a:highlight>
              </a:rPr>
              <a:t>ONRUC</a:t>
            </a:r>
          </a:p>
          <a:p>
            <a:r>
              <a:rPr lang="en-US" sz="1400" dirty="0">
                <a:highlight>
                  <a:srgbClr val="FFFF00"/>
                </a:highlight>
              </a:rPr>
              <a:t>HSL: 100MW</a:t>
            </a:r>
          </a:p>
          <a:p>
            <a:r>
              <a:rPr lang="en-US" sz="1400" dirty="0">
                <a:highlight>
                  <a:srgbClr val="FFFF00"/>
                </a:highlight>
              </a:rPr>
              <a:t>BP: 20MW</a:t>
            </a:r>
          </a:p>
        </p:txBody>
      </p:sp>
      <p:sp>
        <p:nvSpPr>
          <p:cNvPr id="63" name="TextBox 62">
            <a:extLst>
              <a:ext uri="{FF2B5EF4-FFF2-40B4-BE49-F238E27FC236}">
                <a16:creationId xmlns:a16="http://schemas.microsoft.com/office/drawing/2014/main" id="{41CACE79-2E47-4645-814E-5FC863174325}"/>
              </a:ext>
            </a:extLst>
          </p:cNvPr>
          <p:cNvSpPr txBox="1"/>
          <p:nvPr/>
        </p:nvSpPr>
        <p:spPr>
          <a:xfrm>
            <a:off x="7590001" y="600728"/>
            <a:ext cx="1949618" cy="738664"/>
          </a:xfrm>
          <a:prstGeom prst="rect">
            <a:avLst/>
          </a:prstGeom>
          <a:noFill/>
        </p:spPr>
        <p:txBody>
          <a:bodyPr wrap="square" rtlCol="0">
            <a:spAutoFit/>
          </a:bodyPr>
          <a:lstStyle/>
          <a:p>
            <a:r>
              <a:rPr lang="en-US" sz="1400" dirty="0"/>
              <a:t>Status: ON</a:t>
            </a:r>
          </a:p>
          <a:p>
            <a:r>
              <a:rPr lang="en-US" sz="1400" dirty="0"/>
              <a:t>HSL: 100MW</a:t>
            </a:r>
          </a:p>
          <a:p>
            <a:r>
              <a:rPr lang="en-US" sz="1400" dirty="0"/>
              <a:t>BP: </a:t>
            </a:r>
            <a:r>
              <a:rPr lang="en-US" sz="1400" dirty="0">
                <a:highlight>
                  <a:srgbClr val="FFFF00"/>
                </a:highlight>
              </a:rPr>
              <a:t>50MW</a:t>
            </a:r>
          </a:p>
        </p:txBody>
      </p:sp>
      <p:sp>
        <p:nvSpPr>
          <p:cNvPr id="64" name="TextBox 63">
            <a:extLst>
              <a:ext uri="{FF2B5EF4-FFF2-40B4-BE49-F238E27FC236}">
                <a16:creationId xmlns:a16="http://schemas.microsoft.com/office/drawing/2014/main" id="{BCC1AD39-C973-46FE-B1F6-2E89383F20CC}"/>
              </a:ext>
            </a:extLst>
          </p:cNvPr>
          <p:cNvSpPr txBox="1"/>
          <p:nvPr/>
        </p:nvSpPr>
        <p:spPr>
          <a:xfrm>
            <a:off x="454385" y="2803147"/>
            <a:ext cx="1949618" cy="738664"/>
          </a:xfrm>
          <a:prstGeom prst="rect">
            <a:avLst/>
          </a:prstGeom>
          <a:noFill/>
        </p:spPr>
        <p:txBody>
          <a:bodyPr wrap="square" rtlCol="0">
            <a:spAutoFit/>
          </a:bodyPr>
          <a:lstStyle/>
          <a:p>
            <a:r>
              <a:rPr lang="en-US" sz="1400" dirty="0"/>
              <a:t>Status: ON</a:t>
            </a:r>
          </a:p>
          <a:p>
            <a:r>
              <a:rPr lang="en-US" sz="1400" dirty="0"/>
              <a:t>HSL: 100MW</a:t>
            </a:r>
          </a:p>
          <a:p>
            <a:r>
              <a:rPr lang="en-US" sz="1400" dirty="0"/>
              <a:t>BP: </a:t>
            </a:r>
            <a:r>
              <a:rPr lang="en-US" sz="1400" dirty="0">
                <a:highlight>
                  <a:srgbClr val="FFFF00"/>
                </a:highlight>
              </a:rPr>
              <a:t>70MW</a:t>
            </a:r>
          </a:p>
        </p:txBody>
      </p:sp>
      <p:sp>
        <p:nvSpPr>
          <p:cNvPr id="65" name="TextBox 64">
            <a:extLst>
              <a:ext uri="{FF2B5EF4-FFF2-40B4-BE49-F238E27FC236}">
                <a16:creationId xmlns:a16="http://schemas.microsoft.com/office/drawing/2014/main" id="{CBD2FDB5-D7C6-44B2-8877-EB09AF7E78A2}"/>
              </a:ext>
            </a:extLst>
          </p:cNvPr>
          <p:cNvSpPr txBox="1"/>
          <p:nvPr/>
        </p:nvSpPr>
        <p:spPr>
          <a:xfrm>
            <a:off x="427776" y="882044"/>
            <a:ext cx="1949618" cy="738664"/>
          </a:xfrm>
          <a:prstGeom prst="rect">
            <a:avLst/>
          </a:prstGeom>
          <a:noFill/>
        </p:spPr>
        <p:txBody>
          <a:bodyPr wrap="square" rtlCol="0">
            <a:spAutoFit/>
          </a:bodyPr>
          <a:lstStyle/>
          <a:p>
            <a:r>
              <a:rPr lang="en-US" sz="1400" dirty="0"/>
              <a:t>Status: ON</a:t>
            </a:r>
          </a:p>
          <a:p>
            <a:r>
              <a:rPr lang="en-US" sz="1400" dirty="0"/>
              <a:t>HSL: 100MW</a:t>
            </a:r>
          </a:p>
          <a:p>
            <a:r>
              <a:rPr lang="en-US" sz="1400" dirty="0"/>
              <a:t>BP: 100MW</a:t>
            </a:r>
          </a:p>
        </p:txBody>
      </p:sp>
      <p:sp>
        <p:nvSpPr>
          <p:cNvPr id="68" name="TextBox 67">
            <a:extLst>
              <a:ext uri="{FF2B5EF4-FFF2-40B4-BE49-F238E27FC236}">
                <a16:creationId xmlns:a16="http://schemas.microsoft.com/office/drawing/2014/main" id="{8961C9FD-60D0-46C8-9DEA-9138A87C3936}"/>
              </a:ext>
            </a:extLst>
          </p:cNvPr>
          <p:cNvSpPr txBox="1"/>
          <p:nvPr/>
        </p:nvSpPr>
        <p:spPr>
          <a:xfrm>
            <a:off x="1733940" y="3465243"/>
            <a:ext cx="1949618" cy="369332"/>
          </a:xfrm>
          <a:prstGeom prst="rect">
            <a:avLst/>
          </a:prstGeom>
          <a:noFill/>
        </p:spPr>
        <p:txBody>
          <a:bodyPr wrap="square" rtlCol="0">
            <a:spAutoFit/>
          </a:bodyPr>
          <a:lstStyle/>
          <a:p>
            <a:r>
              <a:rPr lang="en-US" dirty="0"/>
              <a:t>G2</a:t>
            </a:r>
          </a:p>
        </p:txBody>
      </p:sp>
      <p:sp>
        <p:nvSpPr>
          <p:cNvPr id="69" name="TextBox 68">
            <a:extLst>
              <a:ext uri="{FF2B5EF4-FFF2-40B4-BE49-F238E27FC236}">
                <a16:creationId xmlns:a16="http://schemas.microsoft.com/office/drawing/2014/main" id="{8DD1AB03-7B25-49FE-B5D5-84A9AAF7CD5D}"/>
              </a:ext>
            </a:extLst>
          </p:cNvPr>
          <p:cNvSpPr txBox="1"/>
          <p:nvPr/>
        </p:nvSpPr>
        <p:spPr>
          <a:xfrm>
            <a:off x="1713538" y="1582530"/>
            <a:ext cx="1949618" cy="369332"/>
          </a:xfrm>
          <a:prstGeom prst="rect">
            <a:avLst/>
          </a:prstGeom>
          <a:noFill/>
        </p:spPr>
        <p:txBody>
          <a:bodyPr wrap="square" rtlCol="0">
            <a:spAutoFit/>
          </a:bodyPr>
          <a:lstStyle/>
          <a:p>
            <a:r>
              <a:rPr lang="en-US" dirty="0"/>
              <a:t>G1</a:t>
            </a:r>
          </a:p>
        </p:txBody>
      </p:sp>
      <p:sp>
        <p:nvSpPr>
          <p:cNvPr id="70" name="TextBox 69">
            <a:extLst>
              <a:ext uri="{FF2B5EF4-FFF2-40B4-BE49-F238E27FC236}">
                <a16:creationId xmlns:a16="http://schemas.microsoft.com/office/drawing/2014/main" id="{79B05F8C-1674-445F-9A6E-B1A66D35C995}"/>
              </a:ext>
            </a:extLst>
          </p:cNvPr>
          <p:cNvSpPr txBox="1"/>
          <p:nvPr/>
        </p:nvSpPr>
        <p:spPr>
          <a:xfrm>
            <a:off x="7061251" y="1627538"/>
            <a:ext cx="1949618" cy="369332"/>
          </a:xfrm>
          <a:prstGeom prst="rect">
            <a:avLst/>
          </a:prstGeom>
          <a:noFill/>
        </p:spPr>
        <p:txBody>
          <a:bodyPr wrap="square" rtlCol="0">
            <a:spAutoFit/>
          </a:bodyPr>
          <a:lstStyle/>
          <a:p>
            <a:r>
              <a:rPr lang="en-US" dirty="0"/>
              <a:t>G3</a:t>
            </a:r>
          </a:p>
        </p:txBody>
      </p:sp>
      <p:sp>
        <p:nvSpPr>
          <p:cNvPr id="71" name="TextBox 70">
            <a:extLst>
              <a:ext uri="{FF2B5EF4-FFF2-40B4-BE49-F238E27FC236}">
                <a16:creationId xmlns:a16="http://schemas.microsoft.com/office/drawing/2014/main" id="{205194DA-958D-4FC5-925F-4DEAF73CB731}"/>
              </a:ext>
            </a:extLst>
          </p:cNvPr>
          <p:cNvSpPr txBox="1"/>
          <p:nvPr/>
        </p:nvSpPr>
        <p:spPr>
          <a:xfrm>
            <a:off x="7069279" y="3463993"/>
            <a:ext cx="1949618" cy="369332"/>
          </a:xfrm>
          <a:prstGeom prst="rect">
            <a:avLst/>
          </a:prstGeom>
          <a:noFill/>
        </p:spPr>
        <p:txBody>
          <a:bodyPr wrap="square" rtlCol="0">
            <a:spAutoFit/>
          </a:bodyPr>
          <a:lstStyle/>
          <a:p>
            <a:r>
              <a:rPr lang="en-US" dirty="0"/>
              <a:t>G4</a:t>
            </a:r>
          </a:p>
        </p:txBody>
      </p:sp>
      <p:graphicFrame>
        <p:nvGraphicFramePr>
          <p:cNvPr id="73" name="Table 73">
            <a:extLst>
              <a:ext uri="{FF2B5EF4-FFF2-40B4-BE49-F238E27FC236}">
                <a16:creationId xmlns:a16="http://schemas.microsoft.com/office/drawing/2014/main" id="{B847FDA2-8EA5-41EA-BD29-250F57E7273B}"/>
              </a:ext>
            </a:extLst>
          </p:cNvPr>
          <p:cNvGraphicFramePr>
            <a:graphicFrameLocks noGrp="1"/>
          </p:cNvGraphicFramePr>
          <p:nvPr>
            <p:extLst>
              <p:ext uri="{D42A27DB-BD31-4B8C-83A1-F6EECF244321}">
                <p14:modId xmlns:p14="http://schemas.microsoft.com/office/powerpoint/2010/main" val="1595596358"/>
              </p:ext>
            </p:extLst>
          </p:nvPr>
        </p:nvGraphicFramePr>
        <p:xfrm>
          <a:off x="1616970" y="3853995"/>
          <a:ext cx="6096000" cy="173736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4206140612"/>
                    </a:ext>
                  </a:extLst>
                </a:gridCol>
                <a:gridCol w="1219200">
                  <a:extLst>
                    <a:ext uri="{9D8B030D-6E8A-4147-A177-3AD203B41FA5}">
                      <a16:colId xmlns:a16="http://schemas.microsoft.com/office/drawing/2014/main" val="749013484"/>
                    </a:ext>
                  </a:extLst>
                </a:gridCol>
                <a:gridCol w="1219200">
                  <a:extLst>
                    <a:ext uri="{9D8B030D-6E8A-4147-A177-3AD203B41FA5}">
                      <a16:colId xmlns:a16="http://schemas.microsoft.com/office/drawing/2014/main" val="359866828"/>
                    </a:ext>
                  </a:extLst>
                </a:gridCol>
                <a:gridCol w="1219200">
                  <a:extLst>
                    <a:ext uri="{9D8B030D-6E8A-4147-A177-3AD203B41FA5}">
                      <a16:colId xmlns:a16="http://schemas.microsoft.com/office/drawing/2014/main" val="1761507673"/>
                    </a:ext>
                  </a:extLst>
                </a:gridCol>
                <a:gridCol w="1219200">
                  <a:extLst>
                    <a:ext uri="{9D8B030D-6E8A-4147-A177-3AD203B41FA5}">
                      <a16:colId xmlns:a16="http://schemas.microsoft.com/office/drawing/2014/main" val="259279794"/>
                    </a:ext>
                  </a:extLst>
                </a:gridCol>
              </a:tblGrid>
              <a:tr h="478570">
                <a:tc>
                  <a:txBody>
                    <a:bodyPr/>
                    <a:lstStyle/>
                    <a:p>
                      <a:r>
                        <a:rPr lang="en-US" sz="1400" dirty="0"/>
                        <a:t>Resource</a:t>
                      </a:r>
                    </a:p>
                  </a:txBody>
                  <a:tcPr/>
                </a:tc>
                <a:tc>
                  <a:txBody>
                    <a:bodyPr/>
                    <a:lstStyle/>
                    <a:p>
                      <a:r>
                        <a:rPr lang="en-US" sz="1400" dirty="0"/>
                        <a:t>Status</a:t>
                      </a:r>
                    </a:p>
                  </a:txBody>
                  <a:tcPr/>
                </a:tc>
                <a:tc>
                  <a:txBody>
                    <a:bodyPr/>
                    <a:lstStyle/>
                    <a:p>
                      <a:r>
                        <a:rPr lang="en-US" sz="1400" dirty="0"/>
                        <a:t>RTOLHSL</a:t>
                      </a:r>
                    </a:p>
                  </a:txBody>
                  <a:tcPr/>
                </a:tc>
                <a:tc>
                  <a:txBody>
                    <a:bodyPr/>
                    <a:lstStyle/>
                    <a:p>
                      <a:r>
                        <a:rPr lang="en-US" sz="1400" dirty="0"/>
                        <a:t>RTBP</a:t>
                      </a:r>
                    </a:p>
                  </a:txBody>
                  <a:tcPr/>
                </a:tc>
                <a:tc>
                  <a:txBody>
                    <a:bodyPr/>
                    <a:lstStyle/>
                    <a:p>
                      <a:r>
                        <a:rPr lang="en-US" sz="1400" dirty="0"/>
                        <a:t>RTOLCAP contribution</a:t>
                      </a:r>
                    </a:p>
                  </a:txBody>
                  <a:tcPr/>
                </a:tc>
                <a:extLst>
                  <a:ext uri="{0D108BD9-81ED-4DB2-BD59-A6C34878D82A}">
                    <a16:rowId xmlns:a16="http://schemas.microsoft.com/office/drawing/2014/main" val="92144192"/>
                  </a:ext>
                </a:extLst>
              </a:tr>
              <a:tr h="300735">
                <a:tc>
                  <a:txBody>
                    <a:bodyPr/>
                    <a:lstStyle/>
                    <a:p>
                      <a:r>
                        <a:rPr lang="en-US" sz="1400" dirty="0"/>
                        <a:t>G1</a:t>
                      </a:r>
                    </a:p>
                  </a:txBody>
                  <a:tcPr/>
                </a:tc>
                <a:tc>
                  <a:txBody>
                    <a:bodyPr/>
                    <a:lstStyle/>
                    <a:p>
                      <a:r>
                        <a:rPr lang="en-US" sz="1400" dirty="0"/>
                        <a:t>ON</a:t>
                      </a:r>
                    </a:p>
                  </a:txBody>
                  <a:tcPr/>
                </a:tc>
                <a:tc>
                  <a:txBody>
                    <a:bodyPr/>
                    <a:lstStyle/>
                    <a:p>
                      <a:r>
                        <a:rPr lang="en-US" sz="1400" dirty="0"/>
                        <a:t>100</a:t>
                      </a:r>
                    </a:p>
                  </a:txBody>
                  <a:tcPr/>
                </a:tc>
                <a:tc>
                  <a:txBody>
                    <a:bodyPr/>
                    <a:lstStyle/>
                    <a:p>
                      <a:r>
                        <a:rPr lang="en-US" sz="1400" dirty="0"/>
                        <a:t>100</a:t>
                      </a:r>
                    </a:p>
                  </a:txBody>
                  <a:tcPr/>
                </a:tc>
                <a:tc>
                  <a:txBody>
                    <a:bodyPr/>
                    <a:lstStyle/>
                    <a:p>
                      <a:r>
                        <a:rPr lang="en-US" sz="1400" dirty="0"/>
                        <a:t>0</a:t>
                      </a:r>
                    </a:p>
                  </a:txBody>
                  <a:tcPr/>
                </a:tc>
                <a:extLst>
                  <a:ext uri="{0D108BD9-81ED-4DB2-BD59-A6C34878D82A}">
                    <a16:rowId xmlns:a16="http://schemas.microsoft.com/office/drawing/2014/main" val="3505000117"/>
                  </a:ext>
                </a:extLst>
              </a:tr>
              <a:tr h="300735">
                <a:tc>
                  <a:txBody>
                    <a:bodyPr/>
                    <a:lstStyle/>
                    <a:p>
                      <a:r>
                        <a:rPr lang="en-US" sz="1400" dirty="0"/>
                        <a:t>G2</a:t>
                      </a:r>
                    </a:p>
                  </a:txBody>
                  <a:tcPr/>
                </a:tc>
                <a:tc>
                  <a:txBody>
                    <a:bodyPr/>
                    <a:lstStyle/>
                    <a:p>
                      <a:r>
                        <a:rPr lang="en-US" sz="1400" dirty="0"/>
                        <a:t>ON</a:t>
                      </a:r>
                    </a:p>
                  </a:txBody>
                  <a:tcPr/>
                </a:tc>
                <a:tc>
                  <a:txBody>
                    <a:bodyPr/>
                    <a:lstStyle/>
                    <a:p>
                      <a:r>
                        <a:rPr lang="en-US" sz="1400" dirty="0"/>
                        <a:t>100</a:t>
                      </a:r>
                    </a:p>
                  </a:txBody>
                  <a:tcPr/>
                </a:tc>
                <a:tc>
                  <a:txBody>
                    <a:bodyPr/>
                    <a:lstStyle/>
                    <a:p>
                      <a:r>
                        <a:rPr lang="en-US" sz="1400" dirty="0">
                          <a:highlight>
                            <a:srgbClr val="FFFF00"/>
                          </a:highlight>
                        </a:rPr>
                        <a:t>70</a:t>
                      </a:r>
                    </a:p>
                  </a:txBody>
                  <a:tcPr/>
                </a:tc>
                <a:tc>
                  <a:txBody>
                    <a:bodyPr/>
                    <a:lstStyle/>
                    <a:p>
                      <a:r>
                        <a:rPr lang="en-US" sz="1400" dirty="0">
                          <a:highlight>
                            <a:srgbClr val="FFFF00"/>
                          </a:highlight>
                        </a:rPr>
                        <a:t>30</a:t>
                      </a:r>
                    </a:p>
                  </a:txBody>
                  <a:tcPr/>
                </a:tc>
                <a:extLst>
                  <a:ext uri="{0D108BD9-81ED-4DB2-BD59-A6C34878D82A}">
                    <a16:rowId xmlns:a16="http://schemas.microsoft.com/office/drawing/2014/main" val="3723656899"/>
                  </a:ext>
                </a:extLst>
              </a:tr>
              <a:tr h="300735">
                <a:tc>
                  <a:txBody>
                    <a:bodyPr/>
                    <a:lstStyle/>
                    <a:p>
                      <a:r>
                        <a:rPr lang="en-US" sz="1400" dirty="0"/>
                        <a:t>G3</a:t>
                      </a:r>
                    </a:p>
                  </a:txBody>
                  <a:tcPr/>
                </a:tc>
                <a:tc>
                  <a:txBody>
                    <a:bodyPr/>
                    <a:lstStyle/>
                    <a:p>
                      <a:r>
                        <a:rPr lang="en-US" sz="1400" dirty="0"/>
                        <a:t>ON</a:t>
                      </a:r>
                    </a:p>
                  </a:txBody>
                  <a:tcPr/>
                </a:tc>
                <a:tc>
                  <a:txBody>
                    <a:bodyPr/>
                    <a:lstStyle/>
                    <a:p>
                      <a:r>
                        <a:rPr lang="en-US" sz="1400" dirty="0"/>
                        <a:t>100</a:t>
                      </a:r>
                    </a:p>
                  </a:txBody>
                  <a:tcPr/>
                </a:tc>
                <a:tc>
                  <a:txBody>
                    <a:bodyPr/>
                    <a:lstStyle/>
                    <a:p>
                      <a:r>
                        <a:rPr lang="en-US" sz="1400" dirty="0">
                          <a:highlight>
                            <a:srgbClr val="FFFF00"/>
                          </a:highlight>
                        </a:rPr>
                        <a:t>50</a:t>
                      </a:r>
                    </a:p>
                  </a:txBody>
                  <a:tcPr/>
                </a:tc>
                <a:tc>
                  <a:txBody>
                    <a:bodyPr/>
                    <a:lstStyle/>
                    <a:p>
                      <a:r>
                        <a:rPr lang="en-US" sz="1400" dirty="0">
                          <a:highlight>
                            <a:srgbClr val="FFFF00"/>
                          </a:highlight>
                        </a:rPr>
                        <a:t>50</a:t>
                      </a:r>
                    </a:p>
                  </a:txBody>
                  <a:tcPr/>
                </a:tc>
                <a:extLst>
                  <a:ext uri="{0D108BD9-81ED-4DB2-BD59-A6C34878D82A}">
                    <a16:rowId xmlns:a16="http://schemas.microsoft.com/office/drawing/2014/main" val="1949999245"/>
                  </a:ext>
                </a:extLst>
              </a:tr>
              <a:tr h="300735">
                <a:tc>
                  <a:txBody>
                    <a:bodyPr/>
                    <a:lstStyle/>
                    <a:p>
                      <a:r>
                        <a:rPr lang="en-US" sz="1400" dirty="0"/>
                        <a:t>G4</a:t>
                      </a:r>
                    </a:p>
                  </a:txBody>
                  <a:tcPr/>
                </a:tc>
                <a:tc>
                  <a:txBody>
                    <a:bodyPr/>
                    <a:lstStyle/>
                    <a:p>
                      <a:r>
                        <a:rPr lang="en-US" sz="1400" dirty="0">
                          <a:highlight>
                            <a:srgbClr val="FFFF00"/>
                          </a:highlight>
                        </a:rPr>
                        <a:t>ONRUC</a:t>
                      </a:r>
                    </a:p>
                  </a:txBody>
                  <a:tcPr/>
                </a:tc>
                <a:tc>
                  <a:txBody>
                    <a:bodyPr/>
                    <a:lstStyle/>
                    <a:p>
                      <a:r>
                        <a:rPr lang="en-US" sz="1400" dirty="0"/>
                        <a:t>0</a:t>
                      </a:r>
                    </a:p>
                  </a:txBody>
                  <a:tcPr/>
                </a:tc>
                <a:tc>
                  <a:txBody>
                    <a:bodyPr/>
                    <a:lstStyle/>
                    <a:p>
                      <a:r>
                        <a:rPr lang="en-US" sz="1400" dirty="0">
                          <a:highlight>
                            <a:srgbClr val="FFFF00"/>
                          </a:highlight>
                        </a:rPr>
                        <a:t>20</a:t>
                      </a:r>
                    </a:p>
                  </a:txBody>
                  <a:tcPr/>
                </a:tc>
                <a:tc>
                  <a:txBody>
                    <a:bodyPr/>
                    <a:lstStyle/>
                    <a:p>
                      <a:r>
                        <a:rPr lang="en-US" sz="1400" dirty="0">
                          <a:highlight>
                            <a:srgbClr val="FFFF00"/>
                          </a:highlight>
                        </a:rPr>
                        <a:t>-20</a:t>
                      </a:r>
                    </a:p>
                  </a:txBody>
                  <a:tcPr/>
                </a:tc>
                <a:extLst>
                  <a:ext uri="{0D108BD9-81ED-4DB2-BD59-A6C34878D82A}">
                    <a16:rowId xmlns:a16="http://schemas.microsoft.com/office/drawing/2014/main" val="2763111853"/>
                  </a:ext>
                </a:extLst>
              </a:tr>
            </a:tbl>
          </a:graphicData>
        </a:graphic>
      </p:graphicFrame>
      <p:cxnSp>
        <p:nvCxnSpPr>
          <p:cNvPr id="74" name="Straight Connector 73">
            <a:extLst>
              <a:ext uri="{FF2B5EF4-FFF2-40B4-BE49-F238E27FC236}">
                <a16:creationId xmlns:a16="http://schemas.microsoft.com/office/drawing/2014/main" id="{EB457933-E82E-4664-BB6E-030E05A2461E}"/>
              </a:ext>
            </a:extLst>
          </p:cNvPr>
          <p:cNvCxnSpPr/>
          <p:nvPr/>
        </p:nvCxnSpPr>
        <p:spPr>
          <a:xfrm flipV="1">
            <a:off x="2444116" y="1600200"/>
            <a:ext cx="467" cy="3619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1EDDBBD-1DFA-4030-9450-EF422234BAF2}"/>
              </a:ext>
            </a:extLst>
          </p:cNvPr>
          <p:cNvCxnSpPr/>
          <p:nvPr/>
        </p:nvCxnSpPr>
        <p:spPr>
          <a:xfrm flipH="1">
            <a:off x="2444116" y="1600200"/>
            <a:ext cx="4514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Isosceles Triangle 75">
            <a:extLst>
              <a:ext uri="{FF2B5EF4-FFF2-40B4-BE49-F238E27FC236}">
                <a16:creationId xmlns:a16="http://schemas.microsoft.com/office/drawing/2014/main" id="{55EC9AD6-0EDD-444D-966E-B4A1F76BD651}"/>
              </a:ext>
            </a:extLst>
          </p:cNvPr>
          <p:cNvSpPr/>
          <p:nvPr/>
        </p:nvSpPr>
        <p:spPr>
          <a:xfrm rot="10800000">
            <a:off x="2310766" y="1948183"/>
            <a:ext cx="266700" cy="2895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78" name="TextBox 77">
            <a:extLst>
              <a:ext uri="{FF2B5EF4-FFF2-40B4-BE49-F238E27FC236}">
                <a16:creationId xmlns:a16="http://schemas.microsoft.com/office/drawing/2014/main" id="{F10F5702-48A0-4B8C-BAE4-38B6628A9620}"/>
              </a:ext>
            </a:extLst>
          </p:cNvPr>
          <p:cNvSpPr txBox="1"/>
          <p:nvPr/>
        </p:nvSpPr>
        <p:spPr>
          <a:xfrm>
            <a:off x="1335956" y="2172122"/>
            <a:ext cx="1949618" cy="369332"/>
          </a:xfrm>
          <a:prstGeom prst="rect">
            <a:avLst/>
          </a:prstGeom>
          <a:noFill/>
        </p:spPr>
        <p:txBody>
          <a:bodyPr wrap="square" rtlCol="0">
            <a:spAutoFit/>
          </a:bodyPr>
          <a:lstStyle/>
          <a:p>
            <a:r>
              <a:rPr lang="en-US" dirty="0"/>
              <a:t>120MW Load</a:t>
            </a:r>
          </a:p>
        </p:txBody>
      </p:sp>
      <p:sp>
        <p:nvSpPr>
          <p:cNvPr id="79" name="TextBox 78">
            <a:extLst>
              <a:ext uri="{FF2B5EF4-FFF2-40B4-BE49-F238E27FC236}">
                <a16:creationId xmlns:a16="http://schemas.microsoft.com/office/drawing/2014/main" id="{0D2E37DC-8680-4D95-9C43-FD552764B067}"/>
              </a:ext>
            </a:extLst>
          </p:cNvPr>
          <p:cNvSpPr txBox="1"/>
          <p:nvPr/>
        </p:nvSpPr>
        <p:spPr>
          <a:xfrm>
            <a:off x="6329339" y="2258825"/>
            <a:ext cx="1949618" cy="369332"/>
          </a:xfrm>
          <a:prstGeom prst="rect">
            <a:avLst/>
          </a:prstGeom>
          <a:noFill/>
        </p:spPr>
        <p:txBody>
          <a:bodyPr wrap="square" rtlCol="0">
            <a:spAutoFit/>
          </a:bodyPr>
          <a:lstStyle/>
          <a:p>
            <a:r>
              <a:rPr lang="en-US" dirty="0"/>
              <a:t>120MW Load</a:t>
            </a:r>
          </a:p>
        </p:txBody>
      </p:sp>
      <p:sp>
        <p:nvSpPr>
          <p:cNvPr id="45" name="TextBox 44">
            <a:extLst>
              <a:ext uri="{FF2B5EF4-FFF2-40B4-BE49-F238E27FC236}">
                <a16:creationId xmlns:a16="http://schemas.microsoft.com/office/drawing/2014/main" id="{4E33441E-2DB3-45B0-9701-7896098BB15F}"/>
              </a:ext>
            </a:extLst>
          </p:cNvPr>
          <p:cNvSpPr txBox="1"/>
          <p:nvPr/>
        </p:nvSpPr>
        <p:spPr>
          <a:xfrm>
            <a:off x="2004342" y="5578988"/>
            <a:ext cx="8658224"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a:t>Eligible Resources with ON status contribute HSL-BP to RTOLCAP </a:t>
            </a:r>
          </a:p>
          <a:p>
            <a:pPr marL="285750" indent="-285750">
              <a:buFont typeface="Arial" panose="020B0604020202020204" pitchFamily="34" charset="0"/>
              <a:buChar char="•"/>
            </a:pPr>
            <a:r>
              <a:rPr lang="en-US" sz="1400" dirty="0"/>
              <a:t>ONRUC Resource contributes -BP to RTOLCAP </a:t>
            </a:r>
          </a:p>
          <a:p>
            <a:pPr marL="285750" indent="-285750">
              <a:buFont typeface="Arial" panose="020B0604020202020204" pitchFamily="34" charset="0"/>
              <a:buChar char="•"/>
            </a:pPr>
            <a:r>
              <a:rPr lang="en-US" sz="1400" dirty="0"/>
              <a:t>Total RTOLCAP is still 60MW</a:t>
            </a:r>
          </a:p>
          <a:p>
            <a:pPr marL="285750" indent="-285750">
              <a:buFont typeface="Arial" panose="020B0604020202020204" pitchFamily="34" charset="0"/>
              <a:buChar char="•"/>
            </a:pPr>
            <a:r>
              <a:rPr lang="en-US" sz="1400" dirty="0"/>
              <a:t>G4 capacity is included in RTOFFCAP if its cold start time is less than 30 minutes</a:t>
            </a:r>
          </a:p>
          <a:p>
            <a:pPr marL="285750" indent="-285750">
              <a:buFont typeface="Arial" panose="020B0604020202020204" pitchFamily="34" charset="0"/>
              <a:buChar char="•"/>
            </a:pPr>
            <a:endParaRPr lang="en-US" sz="1400" dirty="0"/>
          </a:p>
        </p:txBody>
      </p:sp>
      <p:sp>
        <p:nvSpPr>
          <p:cNvPr id="46" name="TextBox 45">
            <a:extLst>
              <a:ext uri="{FF2B5EF4-FFF2-40B4-BE49-F238E27FC236}">
                <a16:creationId xmlns:a16="http://schemas.microsoft.com/office/drawing/2014/main" id="{236443D4-62D1-4C45-9E79-20855A20D363}"/>
              </a:ext>
            </a:extLst>
          </p:cNvPr>
          <p:cNvSpPr txBox="1"/>
          <p:nvPr/>
        </p:nvSpPr>
        <p:spPr>
          <a:xfrm>
            <a:off x="2377394" y="6561138"/>
            <a:ext cx="6809195" cy="261610"/>
          </a:xfrm>
          <a:prstGeom prst="rect">
            <a:avLst/>
          </a:prstGeom>
          <a:noFill/>
        </p:spPr>
        <p:txBody>
          <a:bodyPr wrap="square" rtlCol="0">
            <a:spAutoFit/>
          </a:bodyPr>
          <a:lstStyle/>
          <a:p>
            <a:r>
              <a:rPr lang="en-US" sz="1100" dirty="0"/>
              <a:t>Reference: </a:t>
            </a:r>
            <a:r>
              <a:rPr lang="en-US" sz="1100" b="0" i="0" u="sng" dirty="0">
                <a:solidFill>
                  <a:srgbClr val="00408F"/>
                </a:solidFill>
                <a:effectLst/>
                <a:latin typeface="Roboto" panose="02000000000000000000" pitchFamily="2" charset="0"/>
                <a:hlinkClick r:id="rId3" tooltip="Methodology for Implementing ORDC to Calculate Real-Time Reserve Price Adder"/>
              </a:rPr>
              <a:t>Methodology for Implementing ORDC to Calculate Real-Time Reserve Price Adder</a:t>
            </a:r>
            <a:endParaRPr lang="en-US" sz="1100" dirty="0"/>
          </a:p>
        </p:txBody>
      </p:sp>
    </p:spTree>
    <p:extLst>
      <p:ext uri="{BB962C8B-B14F-4D97-AF65-F5344CB8AC3E}">
        <p14:creationId xmlns:p14="http://schemas.microsoft.com/office/powerpoint/2010/main" val="2211635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160A6D8-EDDF-4E00-8FE1-8A60F245C58D}"/>
              </a:ext>
            </a:extLst>
          </p:cNvPr>
          <p:cNvSpPr>
            <a:spLocks noGrp="1"/>
          </p:cNvSpPr>
          <p:nvPr>
            <p:ph idx="16"/>
          </p:nvPr>
        </p:nvSpPr>
        <p:spPr/>
        <p:txBody>
          <a:bodyPr/>
          <a:lstStyle/>
          <a:p>
            <a:r>
              <a:rPr lang="en-US" dirty="0"/>
              <a:t>Forecast Selection process</a:t>
            </a:r>
          </a:p>
        </p:txBody>
      </p:sp>
    </p:spTree>
    <p:extLst>
      <p:ext uri="{BB962C8B-B14F-4D97-AF65-F5344CB8AC3E}">
        <p14:creationId xmlns:p14="http://schemas.microsoft.com/office/powerpoint/2010/main" val="2500215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4D5231-3C11-4206-83BA-67B728F8E762}"/>
              </a:ext>
            </a:extLst>
          </p:cNvPr>
          <p:cNvSpPr>
            <a:spLocks noGrp="1"/>
          </p:cNvSpPr>
          <p:nvPr>
            <p:ph type="sldNum" sz="quarter" idx="10"/>
          </p:nvPr>
        </p:nvSpPr>
        <p:spPr/>
        <p:txBody>
          <a:bodyPr/>
          <a:lstStyle/>
          <a:p>
            <a:fld id="{1D93BD3E-1E9A-4970-A6F7-E7AC52762E0C}" type="slidenum">
              <a:rPr lang="en-US" smtClean="0"/>
              <a:pPr/>
              <a:t>23</a:t>
            </a:fld>
            <a:endParaRPr lang="en-US"/>
          </a:p>
        </p:txBody>
      </p:sp>
      <p:sp>
        <p:nvSpPr>
          <p:cNvPr id="7" name="Content Placeholder 6">
            <a:extLst>
              <a:ext uri="{FF2B5EF4-FFF2-40B4-BE49-F238E27FC236}">
                <a16:creationId xmlns:a16="http://schemas.microsoft.com/office/drawing/2014/main" id="{149909EF-AC51-40AD-9959-D96DA35811D6}"/>
              </a:ext>
            </a:extLst>
          </p:cNvPr>
          <p:cNvSpPr>
            <a:spLocks noGrp="1"/>
          </p:cNvSpPr>
          <p:nvPr>
            <p:ph idx="13"/>
          </p:nvPr>
        </p:nvSpPr>
        <p:spPr>
          <a:xfrm>
            <a:off x="4637314" y="863346"/>
            <a:ext cx="4204934" cy="4546853"/>
          </a:xfrm>
          <a:solidFill>
            <a:schemeClr val="bg2">
              <a:lumMod val="95000"/>
            </a:schemeClr>
          </a:solidFill>
        </p:spPr>
        <p:txBody>
          <a:bodyPr/>
          <a:lstStyle/>
          <a:p>
            <a:pPr marL="0" indent="0">
              <a:buNone/>
            </a:pPr>
            <a:r>
              <a:rPr lang="en-US" sz="1400" b="1" i="1" dirty="0"/>
              <a:t>Background</a:t>
            </a:r>
          </a:p>
          <a:p>
            <a:r>
              <a:rPr lang="en-US" sz="1400" dirty="0"/>
              <a:t>ERCOT has a variety of load forecasting models (A3, A6, E, E1, E2, E3, M), each of which is tuned to account for a specific weather phenomena or season.</a:t>
            </a:r>
          </a:p>
          <a:p>
            <a:pPr lvl="1"/>
            <a:r>
              <a:rPr lang="en-US" sz="1200" dirty="0"/>
              <a:t>ERCOT had shared details about the </a:t>
            </a:r>
            <a:r>
              <a:rPr lang="en-US" sz="1200" dirty="0">
                <a:hlinkClick r:id="rId2"/>
              </a:rPr>
              <a:t>various MTLF models </a:t>
            </a:r>
            <a:r>
              <a:rPr lang="en-US" sz="1200" dirty="0"/>
              <a:t>at the Sep 21, 2021 WMWG meeting. </a:t>
            </a:r>
          </a:p>
          <a:p>
            <a:endParaRPr lang="en-US" sz="800" dirty="0"/>
          </a:p>
          <a:p>
            <a:r>
              <a:rPr lang="en-US" sz="1400" dirty="0"/>
              <a:t>Per Section 3.1 in </a:t>
            </a:r>
            <a:r>
              <a:rPr lang="en-US" sz="1400" dirty="0">
                <a:hlinkClick r:id="rId3"/>
              </a:rPr>
              <a:t>Reliability Unit Commitment Desk Operating Procedure</a:t>
            </a:r>
            <a:r>
              <a:rPr lang="en-US" sz="1400" dirty="0"/>
              <a:t> (</a:t>
            </a:r>
            <a:r>
              <a:rPr lang="en-US" sz="1400" i="1" dirty="0"/>
              <a:t>See slide 8</a:t>
            </a:r>
            <a:r>
              <a:rPr lang="en-US" sz="1400" dirty="0"/>
              <a:t>), ERCOT Control Room periodically monitor the Load Forecast performance and may make forecast selection changes prior to RUC execution, if necessary.</a:t>
            </a:r>
          </a:p>
          <a:p>
            <a:pPr lvl="1"/>
            <a:r>
              <a:rPr lang="en-US" sz="1200" dirty="0"/>
              <a:t>Typically, a Load Forecast model that has better historical performance (MAPE and bias) for the anticipated weather phenomena or other influencing factors is selected. </a:t>
            </a:r>
          </a:p>
          <a:p>
            <a:endParaRPr lang="en-US" dirty="0"/>
          </a:p>
        </p:txBody>
      </p:sp>
      <p:sp>
        <p:nvSpPr>
          <p:cNvPr id="3" name="Content Placeholder 2">
            <a:extLst>
              <a:ext uri="{FF2B5EF4-FFF2-40B4-BE49-F238E27FC236}">
                <a16:creationId xmlns:a16="http://schemas.microsoft.com/office/drawing/2014/main" id="{6F80A85B-A94F-4EF7-8263-24CB54C938AA}"/>
              </a:ext>
            </a:extLst>
          </p:cNvPr>
          <p:cNvSpPr>
            <a:spLocks noGrp="1"/>
          </p:cNvSpPr>
          <p:nvPr>
            <p:ph idx="1"/>
          </p:nvPr>
        </p:nvSpPr>
        <p:spPr/>
        <p:txBody>
          <a:bodyPr/>
          <a:lstStyle/>
          <a:p>
            <a:r>
              <a:rPr lang="en-US" sz="1400" dirty="0"/>
              <a:t>The load forecast model E2 was used throughout Feb. 12, 2022.</a:t>
            </a:r>
          </a:p>
          <a:p>
            <a:endParaRPr lang="en-US" sz="800" dirty="0"/>
          </a:p>
          <a:p>
            <a:endParaRPr lang="en-US" sz="1600" dirty="0"/>
          </a:p>
        </p:txBody>
      </p:sp>
      <p:sp>
        <p:nvSpPr>
          <p:cNvPr id="2" name="Title 1">
            <a:extLst>
              <a:ext uri="{FF2B5EF4-FFF2-40B4-BE49-F238E27FC236}">
                <a16:creationId xmlns:a16="http://schemas.microsoft.com/office/drawing/2014/main" id="{217FB139-AB6B-485E-98A7-A8A88B7B74B9}"/>
              </a:ext>
            </a:extLst>
          </p:cNvPr>
          <p:cNvSpPr>
            <a:spLocks noGrp="1"/>
          </p:cNvSpPr>
          <p:nvPr>
            <p:ph type="title"/>
          </p:nvPr>
        </p:nvSpPr>
        <p:spPr/>
        <p:txBody>
          <a:bodyPr/>
          <a:lstStyle/>
          <a:p>
            <a:r>
              <a:rPr lang="en-US" sz="2800" dirty="0"/>
              <a:t>Load Forecast Performance for Feb. 12, 2022</a:t>
            </a:r>
          </a:p>
        </p:txBody>
      </p:sp>
      <p:pic>
        <p:nvPicPr>
          <p:cNvPr id="5" name="Picture 4">
            <a:extLst>
              <a:ext uri="{FF2B5EF4-FFF2-40B4-BE49-F238E27FC236}">
                <a16:creationId xmlns:a16="http://schemas.microsoft.com/office/drawing/2014/main" id="{D01BDB72-D66F-41CD-AA76-9F6AD19559C7}"/>
              </a:ext>
            </a:extLst>
          </p:cNvPr>
          <p:cNvPicPr>
            <a:picLocks noChangeAspect="1"/>
          </p:cNvPicPr>
          <p:nvPr/>
        </p:nvPicPr>
        <p:blipFill>
          <a:blip r:embed="rId4"/>
          <a:stretch>
            <a:fillRect/>
          </a:stretch>
        </p:blipFill>
        <p:spPr>
          <a:xfrm>
            <a:off x="301752" y="1447800"/>
            <a:ext cx="4194774" cy="2516864"/>
          </a:xfrm>
          <a:prstGeom prst="rect">
            <a:avLst/>
          </a:prstGeom>
        </p:spPr>
      </p:pic>
    </p:spTree>
    <p:extLst>
      <p:ext uri="{BB962C8B-B14F-4D97-AF65-F5344CB8AC3E}">
        <p14:creationId xmlns:p14="http://schemas.microsoft.com/office/powerpoint/2010/main" val="1402546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4D5231-3C11-4206-83BA-67B728F8E762}"/>
              </a:ext>
            </a:extLst>
          </p:cNvPr>
          <p:cNvSpPr>
            <a:spLocks noGrp="1"/>
          </p:cNvSpPr>
          <p:nvPr>
            <p:ph type="sldNum" sz="quarter" idx="10"/>
          </p:nvPr>
        </p:nvSpPr>
        <p:spPr/>
        <p:txBody>
          <a:bodyPr/>
          <a:lstStyle/>
          <a:p>
            <a:fld id="{1D93BD3E-1E9A-4970-A6F7-E7AC52762E0C}" type="slidenum">
              <a:rPr lang="en-US" smtClean="0"/>
              <a:pPr/>
              <a:t>24</a:t>
            </a:fld>
            <a:endParaRPr lang="en-US"/>
          </a:p>
        </p:txBody>
      </p:sp>
      <p:sp>
        <p:nvSpPr>
          <p:cNvPr id="7" name="Content Placeholder 6">
            <a:extLst>
              <a:ext uri="{FF2B5EF4-FFF2-40B4-BE49-F238E27FC236}">
                <a16:creationId xmlns:a16="http://schemas.microsoft.com/office/drawing/2014/main" id="{149909EF-AC51-40AD-9959-D96DA35811D6}"/>
              </a:ext>
            </a:extLst>
          </p:cNvPr>
          <p:cNvSpPr>
            <a:spLocks noGrp="1"/>
          </p:cNvSpPr>
          <p:nvPr>
            <p:ph idx="13"/>
          </p:nvPr>
        </p:nvSpPr>
        <p:spPr>
          <a:xfrm>
            <a:off x="4637314" y="863346"/>
            <a:ext cx="4204934" cy="5156454"/>
          </a:xfrm>
          <a:solidFill>
            <a:schemeClr val="bg2">
              <a:lumMod val="95000"/>
            </a:schemeClr>
          </a:solidFill>
        </p:spPr>
        <p:txBody>
          <a:bodyPr/>
          <a:lstStyle/>
          <a:p>
            <a:pPr marL="0" indent="0">
              <a:buNone/>
            </a:pPr>
            <a:r>
              <a:rPr lang="en-US" sz="1400" b="1" i="1" dirty="0"/>
              <a:t>Background</a:t>
            </a:r>
          </a:p>
          <a:p>
            <a:r>
              <a:rPr lang="en-US" sz="1400" dirty="0"/>
              <a:t>ERCOT has 2 vendors (A* &amp; E*) for forecasting wind generation. ERCOT receives STWPF which is a 50</a:t>
            </a:r>
            <a:r>
              <a:rPr lang="en-US" sz="1400" baseline="30000" dirty="0"/>
              <a:t>th</a:t>
            </a:r>
            <a:r>
              <a:rPr lang="en-US" sz="1400" dirty="0"/>
              <a:t> percentile wind forecast w/o icing impact (A1, E1), extreme impact icing forecast (A2, E2) and middle-of-way icing forecast (A3, E3).</a:t>
            </a:r>
          </a:p>
          <a:p>
            <a:endParaRPr lang="en-US" sz="800" dirty="0"/>
          </a:p>
          <a:p>
            <a:r>
              <a:rPr lang="en-US" sz="1400" dirty="0"/>
              <a:t>Per Section 3.1 in </a:t>
            </a:r>
            <a:r>
              <a:rPr lang="en-US" sz="1400" dirty="0">
                <a:hlinkClick r:id="rId2"/>
              </a:rPr>
              <a:t>Reliability Unit Commitment Desk Operating Procedure</a:t>
            </a:r>
            <a:r>
              <a:rPr lang="en-US" sz="1400" dirty="0"/>
              <a:t> and Section 4.0 in </a:t>
            </a:r>
            <a:r>
              <a:rPr lang="en-US" sz="1400" dirty="0">
                <a:hlinkClick r:id="rId3"/>
              </a:rPr>
              <a:t>Reliability Risk Deck Operating Procedure</a:t>
            </a:r>
            <a:r>
              <a:rPr lang="en-US" sz="1400" dirty="0"/>
              <a:t> (</a:t>
            </a:r>
            <a:r>
              <a:rPr lang="en-US" sz="1400" i="1" dirty="0"/>
              <a:t>See slide 8, 9</a:t>
            </a:r>
            <a:r>
              <a:rPr lang="en-US" sz="1400" dirty="0"/>
              <a:t>), ERCOT Control Room periodically monitor the wind forecast performance and may make forecast selection changes prior to RUC execution, if necessary.</a:t>
            </a:r>
          </a:p>
          <a:p>
            <a:pPr lvl="1"/>
            <a:r>
              <a:rPr lang="en-US" sz="1200" dirty="0"/>
              <a:t>For non-icing days typically E1, which is a Wind Forecast model that has consistently had better historical performance (MAPE and bias) is selected. </a:t>
            </a:r>
          </a:p>
          <a:p>
            <a:pPr lvl="1"/>
            <a:r>
              <a:rPr lang="en-US" sz="1200" dirty="0"/>
              <a:t>For icing days, the active wind forecast model selection is based on using meteorological information and inputs from Meteorologists (both at ERCOT and the vendors end) to gauge the potential for icing impacts </a:t>
            </a:r>
          </a:p>
          <a:p>
            <a:endParaRPr lang="en-US" dirty="0"/>
          </a:p>
        </p:txBody>
      </p:sp>
      <p:sp>
        <p:nvSpPr>
          <p:cNvPr id="3" name="Content Placeholder 2">
            <a:extLst>
              <a:ext uri="{FF2B5EF4-FFF2-40B4-BE49-F238E27FC236}">
                <a16:creationId xmlns:a16="http://schemas.microsoft.com/office/drawing/2014/main" id="{6F80A85B-A94F-4EF7-8263-24CB54C938AA}"/>
              </a:ext>
            </a:extLst>
          </p:cNvPr>
          <p:cNvSpPr>
            <a:spLocks noGrp="1"/>
          </p:cNvSpPr>
          <p:nvPr>
            <p:ph idx="1"/>
          </p:nvPr>
        </p:nvSpPr>
        <p:spPr/>
        <p:txBody>
          <a:bodyPr/>
          <a:lstStyle/>
          <a:p>
            <a:r>
              <a:rPr lang="en-US" sz="1400" dirty="0"/>
              <a:t>The wind forecast model E1 was used throughout Feb. 12, 2022.</a:t>
            </a:r>
          </a:p>
          <a:p>
            <a:pPr lvl="1"/>
            <a:r>
              <a:rPr lang="en-US" sz="1400" dirty="0"/>
              <a:t>E1 is the STWPF from Vendor 2.</a:t>
            </a:r>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marL="0" lvl="1" indent="0">
              <a:buNone/>
            </a:pPr>
            <a:endParaRPr lang="en-US" sz="1050" dirty="0"/>
          </a:p>
          <a:p>
            <a:pPr marL="0" lvl="1" indent="0">
              <a:buNone/>
            </a:pPr>
            <a:r>
              <a:rPr lang="en-US" sz="1000" dirty="0"/>
              <a:t>*Difference between A1, A2 and A3 indicate that some icing impact was predicted in the models this vendor uses.</a:t>
            </a:r>
          </a:p>
          <a:p>
            <a:pPr lvl="1"/>
            <a:endParaRPr lang="en-US" sz="1400" dirty="0"/>
          </a:p>
          <a:p>
            <a:pPr lvl="1"/>
            <a:endParaRPr lang="en-US" sz="1400" dirty="0"/>
          </a:p>
          <a:p>
            <a:endParaRPr lang="en-US" sz="800" dirty="0"/>
          </a:p>
          <a:p>
            <a:endParaRPr lang="en-US" sz="1600" dirty="0"/>
          </a:p>
        </p:txBody>
      </p:sp>
      <p:sp>
        <p:nvSpPr>
          <p:cNvPr id="2" name="Title 1">
            <a:extLst>
              <a:ext uri="{FF2B5EF4-FFF2-40B4-BE49-F238E27FC236}">
                <a16:creationId xmlns:a16="http://schemas.microsoft.com/office/drawing/2014/main" id="{217FB139-AB6B-485E-98A7-A8A88B7B74B9}"/>
              </a:ext>
            </a:extLst>
          </p:cNvPr>
          <p:cNvSpPr>
            <a:spLocks noGrp="1"/>
          </p:cNvSpPr>
          <p:nvPr>
            <p:ph type="title"/>
          </p:nvPr>
        </p:nvSpPr>
        <p:spPr/>
        <p:txBody>
          <a:bodyPr/>
          <a:lstStyle/>
          <a:p>
            <a:r>
              <a:rPr lang="en-US" sz="2800" dirty="0"/>
              <a:t>Wind Forecast Performance for Feb. 12, 2022</a:t>
            </a:r>
          </a:p>
        </p:txBody>
      </p:sp>
      <p:pic>
        <p:nvPicPr>
          <p:cNvPr id="8" name="Picture 7">
            <a:extLst>
              <a:ext uri="{FF2B5EF4-FFF2-40B4-BE49-F238E27FC236}">
                <a16:creationId xmlns:a16="http://schemas.microsoft.com/office/drawing/2014/main" id="{A874BD7D-CA9C-4D01-9E70-0AC972B4D604}"/>
              </a:ext>
            </a:extLst>
          </p:cNvPr>
          <p:cNvPicPr>
            <a:picLocks noChangeAspect="1"/>
          </p:cNvPicPr>
          <p:nvPr/>
        </p:nvPicPr>
        <p:blipFill>
          <a:blip r:embed="rId4"/>
          <a:stretch>
            <a:fillRect/>
          </a:stretch>
        </p:blipFill>
        <p:spPr>
          <a:xfrm>
            <a:off x="344716" y="2286000"/>
            <a:ext cx="4191000" cy="2514600"/>
          </a:xfrm>
          <a:prstGeom prst="rect">
            <a:avLst/>
          </a:prstGeom>
        </p:spPr>
      </p:pic>
    </p:spTree>
    <p:extLst>
      <p:ext uri="{BB962C8B-B14F-4D97-AF65-F5344CB8AC3E}">
        <p14:creationId xmlns:p14="http://schemas.microsoft.com/office/powerpoint/2010/main" val="1001408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911464-3C4D-4793-899C-9E8C593A176F}"/>
              </a:ext>
            </a:extLst>
          </p:cNvPr>
          <p:cNvSpPr>
            <a:spLocks noGrp="1"/>
          </p:cNvSpPr>
          <p:nvPr>
            <p:ph type="sldNum" sz="quarter" idx="10"/>
          </p:nvPr>
        </p:nvSpPr>
        <p:spPr/>
        <p:txBody>
          <a:bodyPr/>
          <a:lstStyle/>
          <a:p>
            <a:fld id="{CDB75BAC-74D7-43DA-9DE7-3912ED22B407}" type="slidenum">
              <a:rPr lang="en-US" smtClean="0"/>
              <a:pPr/>
              <a:t>25</a:t>
            </a:fld>
            <a:endParaRPr lang="en-US" dirty="0"/>
          </a:p>
        </p:txBody>
      </p:sp>
      <p:sp>
        <p:nvSpPr>
          <p:cNvPr id="7" name="Content Placeholder 6">
            <a:extLst>
              <a:ext uri="{FF2B5EF4-FFF2-40B4-BE49-F238E27FC236}">
                <a16:creationId xmlns:a16="http://schemas.microsoft.com/office/drawing/2014/main" id="{E542216E-4A73-45D8-B5BC-A48597B5F16B}"/>
              </a:ext>
            </a:extLst>
          </p:cNvPr>
          <p:cNvSpPr>
            <a:spLocks noGrp="1"/>
          </p:cNvSpPr>
          <p:nvPr>
            <p:ph idx="13"/>
          </p:nvPr>
        </p:nvSpPr>
        <p:spPr/>
        <p:txBody>
          <a:bodyPr/>
          <a:lstStyle/>
          <a:p>
            <a:endParaRPr lang="en-US"/>
          </a:p>
        </p:txBody>
      </p:sp>
      <p:sp>
        <p:nvSpPr>
          <p:cNvPr id="6" name="Content Placeholder 5">
            <a:extLst>
              <a:ext uri="{FF2B5EF4-FFF2-40B4-BE49-F238E27FC236}">
                <a16:creationId xmlns:a16="http://schemas.microsoft.com/office/drawing/2014/main" id="{193131CF-886D-4803-B4A3-34EEB5A4EC24}"/>
              </a:ext>
            </a:extLst>
          </p:cNvPr>
          <p:cNvSpPr>
            <a:spLocks noGrp="1"/>
          </p:cNvSpPr>
          <p:nvPr>
            <p:ph idx="1"/>
          </p:nvPr>
        </p:nvSpPr>
        <p:spPr/>
        <p:txBody>
          <a:bodyPr/>
          <a:lstStyle/>
          <a:p>
            <a:r>
              <a:rPr lang="en-US" sz="1200" dirty="0"/>
              <a:t>STPPF from vendor 1 was used throughout Feb. 12, 2022 with </a:t>
            </a:r>
            <a:r>
              <a:rPr lang="en-US" sz="1200"/>
              <a:t>no changes.</a:t>
            </a:r>
            <a:endParaRPr lang="en-US" sz="1200" dirty="0"/>
          </a:p>
          <a:p>
            <a:endParaRPr lang="en-US" sz="1200" dirty="0"/>
          </a:p>
        </p:txBody>
      </p:sp>
      <p:sp>
        <p:nvSpPr>
          <p:cNvPr id="5" name="Title 4">
            <a:extLst>
              <a:ext uri="{FF2B5EF4-FFF2-40B4-BE49-F238E27FC236}">
                <a16:creationId xmlns:a16="http://schemas.microsoft.com/office/drawing/2014/main" id="{7DA8780E-AD00-4384-B387-59EA3D8E747C}"/>
              </a:ext>
            </a:extLst>
          </p:cNvPr>
          <p:cNvSpPr>
            <a:spLocks noGrp="1"/>
          </p:cNvSpPr>
          <p:nvPr>
            <p:ph type="title"/>
          </p:nvPr>
        </p:nvSpPr>
        <p:spPr/>
        <p:txBody>
          <a:bodyPr/>
          <a:lstStyle/>
          <a:p>
            <a:r>
              <a:rPr lang="en-US" dirty="0"/>
              <a:t>Solar Forecast Performance for Feb 12</a:t>
            </a:r>
          </a:p>
        </p:txBody>
      </p:sp>
      <p:sp>
        <p:nvSpPr>
          <p:cNvPr id="8" name="Content Placeholder 6">
            <a:extLst>
              <a:ext uri="{FF2B5EF4-FFF2-40B4-BE49-F238E27FC236}">
                <a16:creationId xmlns:a16="http://schemas.microsoft.com/office/drawing/2014/main" id="{F354E06D-CD31-4251-9D7A-3FBE3289B760}"/>
              </a:ext>
            </a:extLst>
          </p:cNvPr>
          <p:cNvSpPr txBox="1">
            <a:spLocks/>
          </p:cNvSpPr>
          <p:nvPr/>
        </p:nvSpPr>
        <p:spPr>
          <a:xfrm>
            <a:off x="4637314" y="863346"/>
            <a:ext cx="4204934" cy="5156454"/>
          </a:xfrm>
          <a:prstGeom prst="rect">
            <a:avLst/>
          </a:prstGeom>
          <a:solidFill>
            <a:schemeClr val="bg2">
              <a:lumMod val="95000"/>
            </a:schemeClr>
          </a:solidFill>
        </p:spPr>
        <p:txBody>
          <a:bodyPr/>
          <a:lstStyle>
            <a:lvl1pPr marL="257175" indent="-257175"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sz="1400" b="1" i="1" dirty="0"/>
              <a:t>Background</a:t>
            </a:r>
          </a:p>
          <a:p>
            <a:r>
              <a:rPr lang="en-US" sz="1400" dirty="0"/>
              <a:t>ERCOT has 1 active vendor for forecasting solar generation*. ERCOT receives STPPF which is a 50</a:t>
            </a:r>
            <a:r>
              <a:rPr lang="en-US" sz="1400" baseline="30000" dirty="0"/>
              <a:t>th</a:t>
            </a:r>
            <a:r>
              <a:rPr lang="en-US" sz="1400" dirty="0"/>
              <a:t> percentile wind forecast w/o icing impact. ERCOT has the ability to manually override the solar forecast generate a forecast that accurately reflects Real-Time conditions as they progress.</a:t>
            </a:r>
          </a:p>
          <a:p>
            <a:endParaRPr lang="en-US" sz="800" dirty="0"/>
          </a:p>
          <a:p>
            <a:r>
              <a:rPr lang="en-US" sz="1400" dirty="0"/>
              <a:t>Per Section 4.6 in </a:t>
            </a:r>
            <a:r>
              <a:rPr lang="en-US" sz="1400" dirty="0">
                <a:hlinkClick r:id="rId2"/>
              </a:rPr>
              <a:t>Reliability Risk Deck Operating Procedure</a:t>
            </a:r>
            <a:r>
              <a:rPr lang="en-US" sz="1400" dirty="0"/>
              <a:t> (</a:t>
            </a:r>
            <a:r>
              <a:rPr lang="en-US" sz="1400" i="1" dirty="0"/>
              <a:t>See slide 10</a:t>
            </a:r>
            <a:r>
              <a:rPr lang="en-US" sz="1400" dirty="0"/>
              <a:t>), ERCOT Control Room periodically monitor the solar forecast performance and may ask for solar forecast to be overridden, if necessary.</a:t>
            </a:r>
          </a:p>
          <a:p>
            <a:pPr lvl="1"/>
            <a:endParaRPr lang="en-US" sz="1200" dirty="0"/>
          </a:p>
          <a:p>
            <a:pPr marL="0" lvl="1" indent="0">
              <a:buNone/>
            </a:pPr>
            <a:r>
              <a:rPr lang="en-US" sz="800" dirty="0"/>
              <a:t>*ERCOT is in the process of procuring and integrating a second vendor for solar forecasting.</a:t>
            </a:r>
          </a:p>
          <a:p>
            <a:endParaRPr lang="en-US" dirty="0"/>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18E8C7DD-9BE2-4DD3-9800-13A880BD9A72}"/>
                  </a:ext>
                </a:extLst>
              </p14:cNvPr>
              <p14:cNvContentPartPr/>
              <p14:nvPr/>
            </p14:nvContentPartPr>
            <p14:xfrm>
              <a:off x="8362470" y="3136830"/>
              <a:ext cx="360" cy="360"/>
            </p14:xfrm>
          </p:contentPart>
        </mc:Choice>
        <mc:Fallback xmlns="">
          <p:pic>
            <p:nvPicPr>
              <p:cNvPr id="9" name="Ink 8">
                <a:extLst>
                  <a:ext uri="{FF2B5EF4-FFF2-40B4-BE49-F238E27FC236}">
                    <a16:creationId xmlns:a16="http://schemas.microsoft.com/office/drawing/2014/main" id="{18E8C7DD-9BE2-4DD3-9800-13A880BD9A72}"/>
                  </a:ext>
                </a:extLst>
              </p:cNvPr>
              <p:cNvPicPr/>
              <p:nvPr/>
            </p:nvPicPr>
            <p:blipFill>
              <a:blip r:embed="rId4"/>
              <a:stretch>
                <a:fillRect/>
              </a:stretch>
            </p:blipFill>
            <p:spPr>
              <a:xfrm>
                <a:off x="8353830" y="31278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E5DE37A0-2CFA-4E0D-9A2A-E9375C82032D}"/>
                  </a:ext>
                </a:extLst>
              </p14:cNvPr>
              <p14:cNvContentPartPr/>
              <p14:nvPr/>
            </p14:nvContentPartPr>
            <p14:xfrm>
              <a:off x="7410270" y="3142950"/>
              <a:ext cx="360" cy="360"/>
            </p14:xfrm>
          </p:contentPart>
        </mc:Choice>
        <mc:Fallback xmlns="">
          <p:pic>
            <p:nvPicPr>
              <p:cNvPr id="10" name="Ink 9">
                <a:extLst>
                  <a:ext uri="{FF2B5EF4-FFF2-40B4-BE49-F238E27FC236}">
                    <a16:creationId xmlns:a16="http://schemas.microsoft.com/office/drawing/2014/main" id="{E5DE37A0-2CFA-4E0D-9A2A-E9375C82032D}"/>
                  </a:ext>
                </a:extLst>
              </p:cNvPr>
              <p:cNvPicPr/>
              <p:nvPr/>
            </p:nvPicPr>
            <p:blipFill>
              <a:blip r:embed="rId4"/>
              <a:stretch>
                <a:fillRect/>
              </a:stretch>
            </p:blipFill>
            <p:spPr>
              <a:xfrm>
                <a:off x="7401630" y="313395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B5866DF8-9059-45C0-AB23-3A4741CFBBFA}"/>
                  </a:ext>
                </a:extLst>
              </p14:cNvPr>
              <p14:cNvContentPartPr/>
              <p14:nvPr/>
            </p14:nvContentPartPr>
            <p14:xfrm>
              <a:off x="7591365" y="3067020"/>
              <a:ext cx="360" cy="360"/>
            </p14:xfrm>
          </p:contentPart>
        </mc:Choice>
        <mc:Fallback xmlns="">
          <p:pic>
            <p:nvPicPr>
              <p:cNvPr id="11" name="Ink 10">
                <a:extLst>
                  <a:ext uri="{FF2B5EF4-FFF2-40B4-BE49-F238E27FC236}">
                    <a16:creationId xmlns:a16="http://schemas.microsoft.com/office/drawing/2014/main" id="{B5866DF8-9059-45C0-AB23-3A4741CFBBFA}"/>
                  </a:ext>
                </a:extLst>
              </p:cNvPr>
              <p:cNvPicPr/>
              <p:nvPr/>
            </p:nvPicPr>
            <p:blipFill>
              <a:blip r:embed="rId4"/>
              <a:stretch>
                <a:fillRect/>
              </a:stretch>
            </p:blipFill>
            <p:spPr>
              <a:xfrm>
                <a:off x="7582365" y="30580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8ACD7F94-362E-4729-BDA7-7790AE036005}"/>
                  </a:ext>
                </a:extLst>
              </p14:cNvPr>
              <p14:cNvContentPartPr/>
              <p14:nvPr/>
            </p14:nvContentPartPr>
            <p14:xfrm>
              <a:off x="7409925" y="3009780"/>
              <a:ext cx="360" cy="360"/>
            </p14:xfrm>
          </p:contentPart>
        </mc:Choice>
        <mc:Fallback xmlns="">
          <p:pic>
            <p:nvPicPr>
              <p:cNvPr id="12" name="Ink 11">
                <a:extLst>
                  <a:ext uri="{FF2B5EF4-FFF2-40B4-BE49-F238E27FC236}">
                    <a16:creationId xmlns:a16="http://schemas.microsoft.com/office/drawing/2014/main" id="{8ACD7F94-362E-4729-BDA7-7790AE036005}"/>
                  </a:ext>
                </a:extLst>
              </p:cNvPr>
              <p:cNvPicPr/>
              <p:nvPr/>
            </p:nvPicPr>
            <p:blipFill>
              <a:blip r:embed="rId4"/>
              <a:stretch>
                <a:fillRect/>
              </a:stretch>
            </p:blipFill>
            <p:spPr>
              <a:xfrm>
                <a:off x="7400925" y="3000780"/>
                <a:ext cx="18000" cy="18000"/>
              </a:xfrm>
              <a:prstGeom prst="rect">
                <a:avLst/>
              </a:prstGeom>
            </p:spPr>
          </p:pic>
        </mc:Fallback>
      </mc:AlternateContent>
      <p:pic>
        <p:nvPicPr>
          <p:cNvPr id="4" name="Picture 3">
            <a:extLst>
              <a:ext uri="{FF2B5EF4-FFF2-40B4-BE49-F238E27FC236}">
                <a16:creationId xmlns:a16="http://schemas.microsoft.com/office/drawing/2014/main" id="{D596DFF5-6D53-4756-ADC7-25114D6FD28D}"/>
              </a:ext>
            </a:extLst>
          </p:cNvPr>
          <p:cNvPicPr>
            <a:picLocks noChangeAspect="1"/>
          </p:cNvPicPr>
          <p:nvPr/>
        </p:nvPicPr>
        <p:blipFill>
          <a:blip r:embed="rId8"/>
          <a:stretch>
            <a:fillRect/>
          </a:stretch>
        </p:blipFill>
        <p:spPr>
          <a:xfrm>
            <a:off x="301752" y="1676400"/>
            <a:ext cx="4200335" cy="2514600"/>
          </a:xfrm>
          <a:prstGeom prst="rect">
            <a:avLst/>
          </a:prstGeom>
        </p:spPr>
      </p:pic>
    </p:spTree>
    <p:extLst>
      <p:ext uri="{BB962C8B-B14F-4D97-AF65-F5344CB8AC3E}">
        <p14:creationId xmlns:p14="http://schemas.microsoft.com/office/powerpoint/2010/main" val="953887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4D5231-3C11-4206-83BA-67B728F8E762}"/>
              </a:ext>
            </a:extLst>
          </p:cNvPr>
          <p:cNvSpPr>
            <a:spLocks noGrp="1"/>
          </p:cNvSpPr>
          <p:nvPr>
            <p:ph type="sldNum" sz="quarter" idx="10"/>
          </p:nvPr>
        </p:nvSpPr>
        <p:spPr/>
        <p:txBody>
          <a:bodyPr/>
          <a:lstStyle/>
          <a:p>
            <a:fld id="{1D93BD3E-1E9A-4970-A6F7-E7AC52762E0C}" type="slidenum">
              <a:rPr lang="en-US" smtClean="0"/>
              <a:pPr/>
              <a:t>26</a:t>
            </a:fld>
            <a:endParaRPr lang="en-US"/>
          </a:p>
        </p:txBody>
      </p:sp>
      <p:sp>
        <p:nvSpPr>
          <p:cNvPr id="7" name="Content Placeholder 6">
            <a:extLst>
              <a:ext uri="{FF2B5EF4-FFF2-40B4-BE49-F238E27FC236}">
                <a16:creationId xmlns:a16="http://schemas.microsoft.com/office/drawing/2014/main" id="{149909EF-AC51-40AD-9959-D96DA35811D6}"/>
              </a:ext>
            </a:extLst>
          </p:cNvPr>
          <p:cNvSpPr>
            <a:spLocks noGrp="1"/>
          </p:cNvSpPr>
          <p:nvPr>
            <p:ph idx="13"/>
          </p:nvPr>
        </p:nvSpPr>
        <p:spPr>
          <a:xfrm>
            <a:off x="4637314" y="863347"/>
            <a:ext cx="4204934" cy="4318254"/>
          </a:xfrm>
          <a:solidFill>
            <a:schemeClr val="bg2">
              <a:lumMod val="95000"/>
            </a:schemeClr>
          </a:solidFill>
        </p:spPr>
        <p:txBody>
          <a:bodyPr/>
          <a:lstStyle/>
          <a:p>
            <a:pPr marL="0" indent="0">
              <a:buNone/>
            </a:pPr>
            <a:r>
              <a:rPr lang="en-US" sz="1400" b="1" i="1" dirty="0"/>
              <a:t>Background</a:t>
            </a:r>
          </a:p>
          <a:p>
            <a:r>
              <a:rPr lang="en-US" sz="1400" dirty="0"/>
              <a:t>ERCOT has a variety of load forecasting models (A3, A6, E, E1, E2, E3, M), each of which is tuned to account for a specific weather phenomena or season.</a:t>
            </a:r>
          </a:p>
          <a:p>
            <a:pPr lvl="1"/>
            <a:r>
              <a:rPr lang="en-US" sz="1200" dirty="0"/>
              <a:t>ERCOT had shared details about the </a:t>
            </a:r>
            <a:r>
              <a:rPr lang="en-US" sz="1200" dirty="0">
                <a:hlinkClick r:id="rId2"/>
              </a:rPr>
              <a:t>various MTLF models </a:t>
            </a:r>
            <a:r>
              <a:rPr lang="en-US" sz="1200" dirty="0"/>
              <a:t>at the Sep 21, 2021 WMWG meeting. </a:t>
            </a:r>
          </a:p>
          <a:p>
            <a:endParaRPr lang="en-US" sz="800" dirty="0"/>
          </a:p>
          <a:p>
            <a:r>
              <a:rPr lang="en-US" sz="1400" dirty="0"/>
              <a:t>Per Section 3.1 in </a:t>
            </a:r>
            <a:r>
              <a:rPr lang="en-US" sz="1400" dirty="0">
                <a:hlinkClick r:id="rId3"/>
              </a:rPr>
              <a:t>Reliability Unit Commitment Desk Operating Procedure</a:t>
            </a:r>
            <a:r>
              <a:rPr lang="en-US" sz="1400" dirty="0"/>
              <a:t> (</a:t>
            </a:r>
            <a:r>
              <a:rPr lang="en-US" sz="1400" i="1" dirty="0"/>
              <a:t>See slide 8</a:t>
            </a:r>
            <a:r>
              <a:rPr lang="en-US" sz="1400" dirty="0"/>
              <a:t>), ERCOT Control Room periodically monitor the Load Forecast performance and may make forecast selection changes prior to RUC execution, if necessary.</a:t>
            </a:r>
          </a:p>
          <a:p>
            <a:pPr lvl="1"/>
            <a:r>
              <a:rPr lang="en-US" sz="1200" dirty="0"/>
              <a:t>Typically, a Load Forecast model that has better historical performance (MAPE and bias) for the anticipated weather phenomena or other influencing factors is selected. </a:t>
            </a:r>
          </a:p>
          <a:p>
            <a:endParaRPr lang="en-US" dirty="0"/>
          </a:p>
        </p:txBody>
      </p:sp>
      <p:sp>
        <p:nvSpPr>
          <p:cNvPr id="3" name="Content Placeholder 2">
            <a:extLst>
              <a:ext uri="{FF2B5EF4-FFF2-40B4-BE49-F238E27FC236}">
                <a16:creationId xmlns:a16="http://schemas.microsoft.com/office/drawing/2014/main" id="{6F80A85B-A94F-4EF7-8263-24CB54C938AA}"/>
              </a:ext>
            </a:extLst>
          </p:cNvPr>
          <p:cNvSpPr>
            <a:spLocks noGrp="1"/>
          </p:cNvSpPr>
          <p:nvPr>
            <p:ph idx="1"/>
          </p:nvPr>
        </p:nvSpPr>
        <p:spPr/>
        <p:txBody>
          <a:bodyPr/>
          <a:lstStyle/>
          <a:p>
            <a:r>
              <a:rPr lang="en-US" sz="1400" dirty="0"/>
              <a:t>The load forecast model E2 was used throughout Feb. 24, 2022.</a:t>
            </a:r>
          </a:p>
          <a:p>
            <a:endParaRPr lang="en-US" sz="800" dirty="0"/>
          </a:p>
          <a:p>
            <a:endParaRPr lang="en-US" sz="1600" dirty="0"/>
          </a:p>
        </p:txBody>
      </p:sp>
      <p:sp>
        <p:nvSpPr>
          <p:cNvPr id="2" name="Title 1">
            <a:extLst>
              <a:ext uri="{FF2B5EF4-FFF2-40B4-BE49-F238E27FC236}">
                <a16:creationId xmlns:a16="http://schemas.microsoft.com/office/drawing/2014/main" id="{217FB139-AB6B-485E-98A7-A8A88B7B74B9}"/>
              </a:ext>
            </a:extLst>
          </p:cNvPr>
          <p:cNvSpPr>
            <a:spLocks noGrp="1"/>
          </p:cNvSpPr>
          <p:nvPr>
            <p:ph type="title"/>
          </p:nvPr>
        </p:nvSpPr>
        <p:spPr/>
        <p:txBody>
          <a:bodyPr/>
          <a:lstStyle/>
          <a:p>
            <a:r>
              <a:rPr lang="en-US" sz="2800" dirty="0"/>
              <a:t>Load Forecast Performance for Feb. 24, 2022</a:t>
            </a:r>
          </a:p>
        </p:txBody>
      </p:sp>
      <p:pic>
        <p:nvPicPr>
          <p:cNvPr id="8" name="Picture 7">
            <a:extLst>
              <a:ext uri="{FF2B5EF4-FFF2-40B4-BE49-F238E27FC236}">
                <a16:creationId xmlns:a16="http://schemas.microsoft.com/office/drawing/2014/main" id="{26CBABDD-FB1B-4368-AD27-A7DC8E01C840}"/>
              </a:ext>
            </a:extLst>
          </p:cNvPr>
          <p:cNvPicPr>
            <a:picLocks noChangeAspect="1"/>
          </p:cNvPicPr>
          <p:nvPr/>
        </p:nvPicPr>
        <p:blipFill>
          <a:blip r:embed="rId4"/>
          <a:stretch>
            <a:fillRect/>
          </a:stretch>
        </p:blipFill>
        <p:spPr>
          <a:xfrm>
            <a:off x="182155" y="1447800"/>
            <a:ext cx="4190999" cy="2514600"/>
          </a:xfrm>
          <a:prstGeom prst="rect">
            <a:avLst/>
          </a:prstGeom>
        </p:spPr>
      </p:pic>
    </p:spTree>
    <p:extLst>
      <p:ext uri="{BB962C8B-B14F-4D97-AF65-F5344CB8AC3E}">
        <p14:creationId xmlns:p14="http://schemas.microsoft.com/office/powerpoint/2010/main" val="2791567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4D5231-3C11-4206-83BA-67B728F8E762}"/>
              </a:ext>
            </a:extLst>
          </p:cNvPr>
          <p:cNvSpPr>
            <a:spLocks noGrp="1"/>
          </p:cNvSpPr>
          <p:nvPr>
            <p:ph type="sldNum" sz="quarter" idx="10"/>
          </p:nvPr>
        </p:nvSpPr>
        <p:spPr/>
        <p:txBody>
          <a:bodyPr/>
          <a:lstStyle/>
          <a:p>
            <a:fld id="{1D93BD3E-1E9A-4970-A6F7-E7AC52762E0C}" type="slidenum">
              <a:rPr lang="en-US" smtClean="0"/>
              <a:pPr/>
              <a:t>27</a:t>
            </a:fld>
            <a:endParaRPr lang="en-US"/>
          </a:p>
        </p:txBody>
      </p:sp>
      <p:sp>
        <p:nvSpPr>
          <p:cNvPr id="7" name="Content Placeholder 6">
            <a:extLst>
              <a:ext uri="{FF2B5EF4-FFF2-40B4-BE49-F238E27FC236}">
                <a16:creationId xmlns:a16="http://schemas.microsoft.com/office/drawing/2014/main" id="{149909EF-AC51-40AD-9959-D96DA35811D6}"/>
              </a:ext>
            </a:extLst>
          </p:cNvPr>
          <p:cNvSpPr>
            <a:spLocks noGrp="1"/>
          </p:cNvSpPr>
          <p:nvPr>
            <p:ph idx="13"/>
          </p:nvPr>
        </p:nvSpPr>
        <p:spPr>
          <a:xfrm>
            <a:off x="4637314" y="863346"/>
            <a:ext cx="4204934" cy="5156454"/>
          </a:xfrm>
          <a:solidFill>
            <a:schemeClr val="bg2">
              <a:lumMod val="95000"/>
            </a:schemeClr>
          </a:solidFill>
        </p:spPr>
        <p:txBody>
          <a:bodyPr/>
          <a:lstStyle/>
          <a:p>
            <a:pPr marL="0" indent="0">
              <a:buNone/>
            </a:pPr>
            <a:r>
              <a:rPr lang="en-US" sz="1400" b="1" i="1" dirty="0"/>
              <a:t>Background</a:t>
            </a:r>
          </a:p>
          <a:p>
            <a:r>
              <a:rPr lang="en-US" sz="1400" dirty="0"/>
              <a:t>ERCOT has 2 vendors (A* &amp; E*) for forecasting wind generation. ERCOT receives STWPF which is a 50</a:t>
            </a:r>
            <a:r>
              <a:rPr lang="en-US" sz="1400" baseline="30000" dirty="0"/>
              <a:t>th</a:t>
            </a:r>
            <a:r>
              <a:rPr lang="en-US" sz="1400" dirty="0"/>
              <a:t> percentile wind forecast w/o icing impact (A1, E1), extreme impact icing forecast (A2, E2) and middle-of-way icing forecast (A3, E3). </a:t>
            </a:r>
          </a:p>
          <a:p>
            <a:endParaRPr lang="en-US" sz="800" dirty="0"/>
          </a:p>
          <a:p>
            <a:r>
              <a:rPr lang="en-US" sz="1400" dirty="0"/>
              <a:t>Per Section 3.1 in </a:t>
            </a:r>
            <a:r>
              <a:rPr lang="en-US" sz="1400" dirty="0">
                <a:hlinkClick r:id="rId2"/>
              </a:rPr>
              <a:t>Reliability Unit Commitment Desk Operating Procedure</a:t>
            </a:r>
            <a:r>
              <a:rPr lang="en-US" sz="1400" dirty="0"/>
              <a:t> and Section 4.1 in </a:t>
            </a:r>
            <a:r>
              <a:rPr lang="en-US" sz="1400" dirty="0">
                <a:hlinkClick r:id="rId3"/>
              </a:rPr>
              <a:t>Reliability Risk Deck Operating Procedure</a:t>
            </a:r>
            <a:r>
              <a:rPr lang="en-US" sz="1400" dirty="0"/>
              <a:t> (</a:t>
            </a:r>
            <a:r>
              <a:rPr lang="en-US" sz="1400" i="1" dirty="0"/>
              <a:t>See slide 8, 9</a:t>
            </a:r>
            <a:r>
              <a:rPr lang="en-US" sz="1400" dirty="0"/>
              <a:t>), ERCOT Control Room periodically monitor the wind forecast performance and may make forecast selection changes prior to RUC execution, if necessary.</a:t>
            </a:r>
          </a:p>
          <a:p>
            <a:pPr lvl="1"/>
            <a:r>
              <a:rPr lang="en-US" sz="1200" dirty="0"/>
              <a:t>For non-icing days typically E1, which is a Wind Forecast model that has consistently had better historical performance (MAPE and bias) is selected. </a:t>
            </a:r>
          </a:p>
          <a:p>
            <a:pPr lvl="1"/>
            <a:r>
              <a:rPr lang="en-US" sz="1200" dirty="0"/>
              <a:t>For icing days, the active wind forecast model selection is based on using meteorological information and inputs from Meteorologists (both at ERCOT and the vendors end) to gauge the potential for icing impacts </a:t>
            </a:r>
          </a:p>
          <a:p>
            <a:endParaRPr lang="en-US" dirty="0"/>
          </a:p>
        </p:txBody>
      </p:sp>
      <p:sp>
        <p:nvSpPr>
          <p:cNvPr id="3" name="Content Placeholder 2">
            <a:extLst>
              <a:ext uri="{FF2B5EF4-FFF2-40B4-BE49-F238E27FC236}">
                <a16:creationId xmlns:a16="http://schemas.microsoft.com/office/drawing/2014/main" id="{6F80A85B-A94F-4EF7-8263-24CB54C938AA}"/>
              </a:ext>
            </a:extLst>
          </p:cNvPr>
          <p:cNvSpPr>
            <a:spLocks noGrp="1"/>
          </p:cNvSpPr>
          <p:nvPr>
            <p:ph idx="1"/>
          </p:nvPr>
        </p:nvSpPr>
        <p:spPr/>
        <p:txBody>
          <a:bodyPr/>
          <a:lstStyle/>
          <a:p>
            <a:r>
              <a:rPr lang="en-US" sz="1200" dirty="0"/>
              <a:t>Feb 20: ERCOT received a warning for a severe icing event from both its forecast vendors. </a:t>
            </a:r>
          </a:p>
          <a:p>
            <a:r>
              <a:rPr lang="en-US" sz="1200" dirty="0"/>
              <a:t>Feb 20 @2300: Wind forecast model E2 selected for Operating Day (OD) Feb 23 - Feb 25.</a:t>
            </a:r>
          </a:p>
          <a:p>
            <a:r>
              <a:rPr lang="en-US" sz="1200" dirty="0"/>
              <a:t>Feb 23 @0430: First wind icing outage reported</a:t>
            </a:r>
          </a:p>
          <a:p>
            <a:r>
              <a:rPr lang="en-US" sz="1200" dirty="0"/>
              <a:t>Feb 23 @0800: Overall actual icing impact was ~2,690 MW which was lower than forecast. Wind forecast model E3 selected for OD Feb 23 - Feb 25.</a:t>
            </a:r>
          </a:p>
          <a:p>
            <a:r>
              <a:rPr lang="en-US" sz="1200" dirty="0"/>
              <a:t>Feb 24 @0500: Icing forecast outlook worsened. Wind forecast model E2 selected for OD Feb 24 - Feb 25.</a:t>
            </a:r>
          </a:p>
          <a:p>
            <a:r>
              <a:rPr lang="en-US" sz="1200" dirty="0"/>
              <a:t>Feb 24 @1300: IRR forced outage and derated reached peak magnitude ~7,409 MW</a:t>
            </a:r>
          </a:p>
          <a:p>
            <a:r>
              <a:rPr lang="en-US" sz="1200" dirty="0"/>
              <a:t>Feb 25 @1100: Icing forecast outlook improved, icing related outages on IRR reduced to ~5,254 MW. Wind forecast model E3 selected for OD Feb 25.</a:t>
            </a:r>
          </a:p>
          <a:p>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marL="0" lvl="1" indent="0">
              <a:buNone/>
            </a:pPr>
            <a:endParaRPr lang="en-US" sz="1050" dirty="0"/>
          </a:p>
          <a:p>
            <a:pPr marL="0" lvl="1" indent="0">
              <a:buNone/>
            </a:pPr>
            <a:endParaRPr lang="en-US" sz="1400" dirty="0"/>
          </a:p>
          <a:p>
            <a:pPr lvl="1"/>
            <a:endParaRPr lang="en-US" sz="1400" dirty="0"/>
          </a:p>
          <a:p>
            <a:endParaRPr lang="en-US" sz="800" dirty="0"/>
          </a:p>
          <a:p>
            <a:endParaRPr lang="en-US" sz="1600" dirty="0"/>
          </a:p>
        </p:txBody>
      </p:sp>
      <p:sp>
        <p:nvSpPr>
          <p:cNvPr id="2" name="Title 1">
            <a:extLst>
              <a:ext uri="{FF2B5EF4-FFF2-40B4-BE49-F238E27FC236}">
                <a16:creationId xmlns:a16="http://schemas.microsoft.com/office/drawing/2014/main" id="{217FB139-AB6B-485E-98A7-A8A88B7B74B9}"/>
              </a:ext>
            </a:extLst>
          </p:cNvPr>
          <p:cNvSpPr>
            <a:spLocks noGrp="1"/>
          </p:cNvSpPr>
          <p:nvPr>
            <p:ph type="title"/>
          </p:nvPr>
        </p:nvSpPr>
        <p:spPr/>
        <p:txBody>
          <a:bodyPr/>
          <a:lstStyle/>
          <a:p>
            <a:r>
              <a:rPr lang="en-US" sz="2800" dirty="0"/>
              <a:t>Wind Forecast Performance for Feb. 24, 2022</a:t>
            </a:r>
          </a:p>
        </p:txBody>
      </p:sp>
      <p:pic>
        <p:nvPicPr>
          <p:cNvPr id="9" name="Picture 8">
            <a:extLst>
              <a:ext uri="{FF2B5EF4-FFF2-40B4-BE49-F238E27FC236}">
                <a16:creationId xmlns:a16="http://schemas.microsoft.com/office/drawing/2014/main" id="{33DEAAB7-87F6-43B5-8C10-6DD4DAF1B54B}"/>
              </a:ext>
            </a:extLst>
          </p:cNvPr>
          <p:cNvPicPr>
            <a:picLocks noChangeAspect="1"/>
          </p:cNvPicPr>
          <p:nvPr/>
        </p:nvPicPr>
        <p:blipFill>
          <a:blip r:embed="rId4"/>
          <a:stretch>
            <a:fillRect/>
          </a:stretch>
        </p:blipFill>
        <p:spPr>
          <a:xfrm>
            <a:off x="316488" y="3962400"/>
            <a:ext cx="4182863" cy="2514600"/>
          </a:xfrm>
          <a:prstGeom prst="rect">
            <a:avLst/>
          </a:prstGeom>
        </p:spPr>
      </p:pic>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1283D560-6349-4BE0-8E0E-553CF630B03D}"/>
                  </a:ext>
                </a:extLst>
              </p14:cNvPr>
              <p14:cNvContentPartPr/>
              <p14:nvPr/>
            </p14:nvContentPartPr>
            <p14:xfrm>
              <a:off x="2597589" y="1066674"/>
              <a:ext cx="360" cy="360"/>
            </p14:xfrm>
          </p:contentPart>
        </mc:Choice>
        <mc:Fallback xmlns="">
          <p:pic>
            <p:nvPicPr>
              <p:cNvPr id="5" name="Ink 4">
                <a:extLst>
                  <a:ext uri="{FF2B5EF4-FFF2-40B4-BE49-F238E27FC236}">
                    <a16:creationId xmlns:a16="http://schemas.microsoft.com/office/drawing/2014/main" id="{1283D560-6349-4BE0-8E0E-553CF630B03D}"/>
                  </a:ext>
                </a:extLst>
              </p:cNvPr>
              <p:cNvPicPr/>
              <p:nvPr/>
            </p:nvPicPr>
            <p:blipFill>
              <a:blip r:embed="rId6"/>
              <a:stretch>
                <a:fillRect/>
              </a:stretch>
            </p:blipFill>
            <p:spPr>
              <a:xfrm>
                <a:off x="2588949" y="1057674"/>
                <a:ext cx="18000" cy="18000"/>
              </a:xfrm>
              <a:prstGeom prst="rect">
                <a:avLst/>
              </a:prstGeom>
            </p:spPr>
          </p:pic>
        </mc:Fallback>
      </mc:AlternateContent>
    </p:spTree>
    <p:extLst>
      <p:ext uri="{BB962C8B-B14F-4D97-AF65-F5344CB8AC3E}">
        <p14:creationId xmlns:p14="http://schemas.microsoft.com/office/powerpoint/2010/main" val="2515295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911464-3C4D-4793-899C-9E8C593A176F}"/>
              </a:ext>
            </a:extLst>
          </p:cNvPr>
          <p:cNvSpPr>
            <a:spLocks noGrp="1"/>
          </p:cNvSpPr>
          <p:nvPr>
            <p:ph type="sldNum" sz="quarter" idx="10"/>
          </p:nvPr>
        </p:nvSpPr>
        <p:spPr/>
        <p:txBody>
          <a:bodyPr/>
          <a:lstStyle/>
          <a:p>
            <a:fld id="{CDB75BAC-74D7-43DA-9DE7-3912ED22B407}" type="slidenum">
              <a:rPr lang="en-US" smtClean="0"/>
              <a:pPr/>
              <a:t>28</a:t>
            </a:fld>
            <a:endParaRPr lang="en-US" dirty="0"/>
          </a:p>
        </p:txBody>
      </p:sp>
      <p:sp>
        <p:nvSpPr>
          <p:cNvPr id="7" name="Content Placeholder 6">
            <a:extLst>
              <a:ext uri="{FF2B5EF4-FFF2-40B4-BE49-F238E27FC236}">
                <a16:creationId xmlns:a16="http://schemas.microsoft.com/office/drawing/2014/main" id="{E542216E-4A73-45D8-B5BC-A48597B5F16B}"/>
              </a:ext>
            </a:extLst>
          </p:cNvPr>
          <p:cNvSpPr>
            <a:spLocks noGrp="1"/>
          </p:cNvSpPr>
          <p:nvPr>
            <p:ph idx="13"/>
          </p:nvPr>
        </p:nvSpPr>
        <p:spPr/>
        <p:txBody>
          <a:bodyPr/>
          <a:lstStyle/>
          <a:p>
            <a:endParaRPr lang="en-US"/>
          </a:p>
        </p:txBody>
      </p:sp>
      <p:sp>
        <p:nvSpPr>
          <p:cNvPr id="6" name="Content Placeholder 5">
            <a:extLst>
              <a:ext uri="{FF2B5EF4-FFF2-40B4-BE49-F238E27FC236}">
                <a16:creationId xmlns:a16="http://schemas.microsoft.com/office/drawing/2014/main" id="{193131CF-886D-4803-B4A3-34EEB5A4EC24}"/>
              </a:ext>
            </a:extLst>
          </p:cNvPr>
          <p:cNvSpPr>
            <a:spLocks noGrp="1"/>
          </p:cNvSpPr>
          <p:nvPr>
            <p:ph idx="1"/>
          </p:nvPr>
        </p:nvSpPr>
        <p:spPr/>
        <p:txBody>
          <a:bodyPr/>
          <a:lstStyle/>
          <a:p>
            <a:r>
              <a:rPr lang="en-US" sz="1200" dirty="0"/>
              <a:t>Feb 24 @1000: A override to reduce the solar forecast by 10% was applied for OD Feb 24.</a:t>
            </a:r>
          </a:p>
        </p:txBody>
      </p:sp>
      <p:sp>
        <p:nvSpPr>
          <p:cNvPr id="5" name="Title 4">
            <a:extLst>
              <a:ext uri="{FF2B5EF4-FFF2-40B4-BE49-F238E27FC236}">
                <a16:creationId xmlns:a16="http://schemas.microsoft.com/office/drawing/2014/main" id="{7DA8780E-AD00-4384-B387-59EA3D8E747C}"/>
              </a:ext>
            </a:extLst>
          </p:cNvPr>
          <p:cNvSpPr>
            <a:spLocks noGrp="1"/>
          </p:cNvSpPr>
          <p:nvPr>
            <p:ph type="title"/>
          </p:nvPr>
        </p:nvSpPr>
        <p:spPr/>
        <p:txBody>
          <a:bodyPr/>
          <a:lstStyle/>
          <a:p>
            <a:r>
              <a:rPr lang="en-US" dirty="0"/>
              <a:t>Solar Forecast Performance for Feb 24</a:t>
            </a:r>
          </a:p>
        </p:txBody>
      </p:sp>
      <p:sp>
        <p:nvSpPr>
          <p:cNvPr id="8" name="Content Placeholder 6">
            <a:extLst>
              <a:ext uri="{FF2B5EF4-FFF2-40B4-BE49-F238E27FC236}">
                <a16:creationId xmlns:a16="http://schemas.microsoft.com/office/drawing/2014/main" id="{F354E06D-CD31-4251-9D7A-3FBE3289B760}"/>
              </a:ext>
            </a:extLst>
          </p:cNvPr>
          <p:cNvSpPr txBox="1">
            <a:spLocks/>
          </p:cNvSpPr>
          <p:nvPr/>
        </p:nvSpPr>
        <p:spPr>
          <a:xfrm>
            <a:off x="4637314" y="863346"/>
            <a:ext cx="4204934" cy="5156454"/>
          </a:xfrm>
          <a:prstGeom prst="rect">
            <a:avLst/>
          </a:prstGeom>
          <a:solidFill>
            <a:schemeClr val="bg2">
              <a:lumMod val="95000"/>
            </a:schemeClr>
          </a:solidFill>
        </p:spPr>
        <p:txBody>
          <a:bodyPr/>
          <a:lstStyle>
            <a:lvl1pPr marL="257175" indent="-257175"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sz="1400" b="1" i="1" dirty="0"/>
              <a:t>Background</a:t>
            </a:r>
          </a:p>
          <a:p>
            <a:r>
              <a:rPr lang="en-US" sz="1400" dirty="0"/>
              <a:t>ERCOT has 1 active vendor for forecasting solar generation*. ERCOT receives STPPF which is a 50</a:t>
            </a:r>
            <a:r>
              <a:rPr lang="en-US" sz="1400" baseline="30000" dirty="0"/>
              <a:t>th</a:t>
            </a:r>
            <a:r>
              <a:rPr lang="en-US" sz="1400" dirty="0"/>
              <a:t> percentile wind forecast w/o icing impact. ERCOT has the ability to manually override the solar forecast generate a forecast that accurately reflects Real-Time conditions as they progress.</a:t>
            </a:r>
          </a:p>
          <a:p>
            <a:endParaRPr lang="en-US" sz="800" dirty="0"/>
          </a:p>
          <a:p>
            <a:r>
              <a:rPr lang="en-US" sz="1400" dirty="0"/>
              <a:t>Per Section 4.6 in </a:t>
            </a:r>
            <a:r>
              <a:rPr lang="en-US" sz="1400" dirty="0">
                <a:hlinkClick r:id="rId2"/>
              </a:rPr>
              <a:t>Reliability Risk Deck Operating Procedure</a:t>
            </a:r>
            <a:r>
              <a:rPr lang="en-US" sz="1400" dirty="0"/>
              <a:t> (</a:t>
            </a:r>
            <a:r>
              <a:rPr lang="en-US" sz="1400" i="1" dirty="0"/>
              <a:t>See slide 10</a:t>
            </a:r>
            <a:r>
              <a:rPr lang="en-US" sz="1400" dirty="0"/>
              <a:t>), ERCOT Control Room periodically monitor the solar forecast performance and may ask for solar forecast to be overridden, if necessary.</a:t>
            </a:r>
          </a:p>
          <a:p>
            <a:pPr lvl="1"/>
            <a:endParaRPr lang="en-US" sz="1200" dirty="0"/>
          </a:p>
          <a:p>
            <a:pPr marL="0" lvl="1" indent="0">
              <a:buNone/>
            </a:pPr>
            <a:r>
              <a:rPr lang="en-US" sz="800" dirty="0"/>
              <a:t>*ERCOT is in the process of procuring and integrating a second vendor for solar forecasting.</a:t>
            </a:r>
          </a:p>
          <a:p>
            <a:endParaRPr lang="en-US" dirty="0"/>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18E8C7DD-9BE2-4DD3-9800-13A880BD9A72}"/>
                  </a:ext>
                </a:extLst>
              </p14:cNvPr>
              <p14:cNvContentPartPr/>
              <p14:nvPr/>
            </p14:nvContentPartPr>
            <p14:xfrm>
              <a:off x="8362470" y="3136830"/>
              <a:ext cx="360" cy="360"/>
            </p14:xfrm>
          </p:contentPart>
        </mc:Choice>
        <mc:Fallback xmlns="">
          <p:pic>
            <p:nvPicPr>
              <p:cNvPr id="9" name="Ink 8">
                <a:extLst>
                  <a:ext uri="{FF2B5EF4-FFF2-40B4-BE49-F238E27FC236}">
                    <a16:creationId xmlns:a16="http://schemas.microsoft.com/office/drawing/2014/main" id="{18E8C7DD-9BE2-4DD3-9800-13A880BD9A72}"/>
                  </a:ext>
                </a:extLst>
              </p:cNvPr>
              <p:cNvPicPr/>
              <p:nvPr/>
            </p:nvPicPr>
            <p:blipFill>
              <a:blip r:embed="rId4"/>
              <a:stretch>
                <a:fillRect/>
              </a:stretch>
            </p:blipFill>
            <p:spPr>
              <a:xfrm>
                <a:off x="8353830" y="31278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E5DE37A0-2CFA-4E0D-9A2A-E9375C82032D}"/>
                  </a:ext>
                </a:extLst>
              </p14:cNvPr>
              <p14:cNvContentPartPr/>
              <p14:nvPr/>
            </p14:nvContentPartPr>
            <p14:xfrm>
              <a:off x="7410270" y="3142950"/>
              <a:ext cx="360" cy="360"/>
            </p14:xfrm>
          </p:contentPart>
        </mc:Choice>
        <mc:Fallback xmlns="">
          <p:pic>
            <p:nvPicPr>
              <p:cNvPr id="10" name="Ink 9">
                <a:extLst>
                  <a:ext uri="{FF2B5EF4-FFF2-40B4-BE49-F238E27FC236}">
                    <a16:creationId xmlns:a16="http://schemas.microsoft.com/office/drawing/2014/main" id="{E5DE37A0-2CFA-4E0D-9A2A-E9375C82032D}"/>
                  </a:ext>
                </a:extLst>
              </p:cNvPr>
              <p:cNvPicPr/>
              <p:nvPr/>
            </p:nvPicPr>
            <p:blipFill>
              <a:blip r:embed="rId4"/>
              <a:stretch>
                <a:fillRect/>
              </a:stretch>
            </p:blipFill>
            <p:spPr>
              <a:xfrm>
                <a:off x="7401630" y="313395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B5866DF8-9059-45C0-AB23-3A4741CFBBFA}"/>
                  </a:ext>
                </a:extLst>
              </p14:cNvPr>
              <p14:cNvContentPartPr/>
              <p14:nvPr/>
            </p14:nvContentPartPr>
            <p14:xfrm>
              <a:off x="7591365" y="3067020"/>
              <a:ext cx="360" cy="360"/>
            </p14:xfrm>
          </p:contentPart>
        </mc:Choice>
        <mc:Fallback xmlns="">
          <p:pic>
            <p:nvPicPr>
              <p:cNvPr id="11" name="Ink 10">
                <a:extLst>
                  <a:ext uri="{FF2B5EF4-FFF2-40B4-BE49-F238E27FC236}">
                    <a16:creationId xmlns:a16="http://schemas.microsoft.com/office/drawing/2014/main" id="{B5866DF8-9059-45C0-AB23-3A4741CFBBFA}"/>
                  </a:ext>
                </a:extLst>
              </p:cNvPr>
              <p:cNvPicPr/>
              <p:nvPr/>
            </p:nvPicPr>
            <p:blipFill>
              <a:blip r:embed="rId4"/>
              <a:stretch>
                <a:fillRect/>
              </a:stretch>
            </p:blipFill>
            <p:spPr>
              <a:xfrm>
                <a:off x="7582365" y="30580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8ACD7F94-362E-4729-BDA7-7790AE036005}"/>
                  </a:ext>
                </a:extLst>
              </p14:cNvPr>
              <p14:cNvContentPartPr/>
              <p14:nvPr/>
            </p14:nvContentPartPr>
            <p14:xfrm>
              <a:off x="7409925" y="3009780"/>
              <a:ext cx="360" cy="360"/>
            </p14:xfrm>
          </p:contentPart>
        </mc:Choice>
        <mc:Fallback xmlns="">
          <p:pic>
            <p:nvPicPr>
              <p:cNvPr id="12" name="Ink 11">
                <a:extLst>
                  <a:ext uri="{FF2B5EF4-FFF2-40B4-BE49-F238E27FC236}">
                    <a16:creationId xmlns:a16="http://schemas.microsoft.com/office/drawing/2014/main" id="{8ACD7F94-362E-4729-BDA7-7790AE036005}"/>
                  </a:ext>
                </a:extLst>
              </p:cNvPr>
              <p:cNvPicPr/>
              <p:nvPr/>
            </p:nvPicPr>
            <p:blipFill>
              <a:blip r:embed="rId4"/>
              <a:stretch>
                <a:fillRect/>
              </a:stretch>
            </p:blipFill>
            <p:spPr>
              <a:xfrm>
                <a:off x="7400925" y="3000780"/>
                <a:ext cx="18000" cy="18000"/>
              </a:xfrm>
              <a:prstGeom prst="rect">
                <a:avLst/>
              </a:prstGeom>
            </p:spPr>
          </p:pic>
        </mc:Fallback>
      </mc:AlternateContent>
      <p:pic>
        <p:nvPicPr>
          <p:cNvPr id="1026" name="Picture 2">
            <a:extLst>
              <a:ext uri="{FF2B5EF4-FFF2-40B4-BE49-F238E27FC236}">
                <a16:creationId xmlns:a16="http://schemas.microsoft.com/office/drawing/2014/main" id="{76C4B747-5B36-43A8-8DC6-F05E5F3B5A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 y="1447800"/>
            <a:ext cx="44196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D08DD73-9E62-452A-A947-AD04B5C0A122}"/>
              </a:ext>
            </a:extLst>
          </p:cNvPr>
          <p:cNvPicPr>
            <a:picLocks noChangeAspect="1"/>
          </p:cNvPicPr>
          <p:nvPr/>
        </p:nvPicPr>
        <p:blipFill>
          <a:blip r:embed="rId9"/>
          <a:stretch>
            <a:fillRect/>
          </a:stretch>
        </p:blipFill>
        <p:spPr>
          <a:xfrm>
            <a:off x="301752" y="3733800"/>
            <a:ext cx="4191000" cy="2514600"/>
          </a:xfrm>
          <a:prstGeom prst="rect">
            <a:avLst/>
          </a:prstGeom>
        </p:spPr>
      </p:pic>
    </p:spTree>
    <p:extLst>
      <p:ext uri="{BB962C8B-B14F-4D97-AF65-F5344CB8AC3E}">
        <p14:creationId xmlns:p14="http://schemas.microsoft.com/office/powerpoint/2010/main" val="850908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AC2D75-CA2A-4C74-AB9F-B3CD2C069830}"/>
              </a:ext>
            </a:extLst>
          </p:cNvPr>
          <p:cNvSpPr>
            <a:spLocks noGrp="1"/>
          </p:cNvSpPr>
          <p:nvPr>
            <p:ph type="sldNum" sz="quarter" idx="4"/>
          </p:nvPr>
        </p:nvSpPr>
        <p:spPr/>
        <p:txBody>
          <a:bodyPr/>
          <a:lstStyle/>
          <a:p>
            <a:fld id="{CDB75BAC-74D7-43DA-9DE7-3912ED22B407}" type="slidenum">
              <a:rPr lang="en-US" smtClean="0"/>
              <a:pPr/>
              <a:t>29</a:t>
            </a:fld>
            <a:endParaRPr lang="en-US" dirty="0"/>
          </a:p>
        </p:txBody>
      </p:sp>
      <p:sp>
        <p:nvSpPr>
          <p:cNvPr id="6" name="Content Placeholder 5">
            <a:extLst>
              <a:ext uri="{FF2B5EF4-FFF2-40B4-BE49-F238E27FC236}">
                <a16:creationId xmlns:a16="http://schemas.microsoft.com/office/drawing/2014/main" id="{EC12A165-BF8E-4EFB-986A-B2A7B61A5D49}"/>
              </a:ext>
            </a:extLst>
          </p:cNvPr>
          <p:cNvSpPr>
            <a:spLocks noGrp="1"/>
          </p:cNvSpPr>
          <p:nvPr>
            <p:ph idx="16"/>
          </p:nvPr>
        </p:nvSpPr>
        <p:spPr/>
        <p:txBody>
          <a:bodyPr/>
          <a:lstStyle/>
          <a:p>
            <a:r>
              <a:rPr lang="en-US" dirty="0"/>
              <a:t>Appendix</a:t>
            </a:r>
          </a:p>
          <a:p>
            <a:r>
              <a:rPr lang="en-US" sz="2000" dirty="0"/>
              <a:t>Snippets from Relevant Desk Procedures</a:t>
            </a:r>
          </a:p>
        </p:txBody>
      </p:sp>
    </p:spTree>
    <p:extLst>
      <p:ext uri="{BB962C8B-B14F-4D97-AF65-F5344CB8AC3E}">
        <p14:creationId xmlns:p14="http://schemas.microsoft.com/office/powerpoint/2010/main" val="109553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dirty="0"/>
              <a:t>RUC Instruction Reasons</a:t>
            </a:r>
            <a:endParaRPr lang="en-US" sz="2400" b="1" dirty="0">
              <a:solidFill>
                <a:schemeClr val="accent1"/>
              </a:solidFill>
            </a:endParaRPr>
          </a:p>
        </p:txBody>
      </p:sp>
      <p:sp>
        <p:nvSpPr>
          <p:cNvPr id="3" name="Content Placeholder 2"/>
          <p:cNvSpPr>
            <a:spLocks noGrp="1"/>
          </p:cNvSpPr>
          <p:nvPr>
            <p:ph idx="1"/>
          </p:nvPr>
        </p:nvSpPr>
        <p:spPr>
          <a:xfrm>
            <a:off x="309513" y="990600"/>
            <a:ext cx="8534400" cy="5334000"/>
          </a:xfrm>
        </p:spPr>
        <p:txBody>
          <a:bodyPr/>
          <a:lstStyle/>
          <a:p>
            <a:pPr marL="0" indent="0">
              <a:buNone/>
            </a:pPr>
            <a:r>
              <a:rPr kumimoji="0" lang="en-US" sz="2000" b="1" i="0" u="none" strike="noStrike" kern="1200" cap="none" spc="0" normalizeH="0" baseline="0" noProof="0" dirty="0">
                <a:ln>
                  <a:noFill/>
                </a:ln>
                <a:solidFill>
                  <a:srgbClr val="00AEC7"/>
                </a:solidFill>
                <a:effectLst/>
                <a:uLnTx/>
                <a:uFillTx/>
                <a:latin typeface="Arial" panose="020B0604020202020204"/>
                <a:ea typeface="+mj-ea"/>
                <a:cs typeface="+mj-cs"/>
              </a:rPr>
              <a:t>February 2022</a:t>
            </a:r>
            <a:endParaRPr lang="en-US" sz="2000" dirty="0">
              <a:solidFill>
                <a:schemeClr val="tx2"/>
              </a:solidFill>
            </a:endParaRPr>
          </a:p>
          <a:p>
            <a:r>
              <a:rPr lang="en-US" sz="1800" dirty="0">
                <a:solidFill>
                  <a:schemeClr val="tx2"/>
                </a:solidFill>
              </a:rPr>
              <a:t>991.8 effective RUC Resource-hours in February 2022.</a:t>
            </a:r>
            <a:endParaRPr lang="en-US" sz="2000" dirty="0">
              <a:solidFill>
                <a:schemeClr val="tx2"/>
              </a:solidFill>
            </a:endParaRPr>
          </a:p>
          <a:p>
            <a:pPr lvl="1"/>
            <a:r>
              <a:rPr lang="en-US" sz="1600" dirty="0">
                <a:solidFill>
                  <a:schemeClr val="tx2"/>
                </a:solidFill>
              </a:rPr>
              <a:t>991.2 Resource-hours (99.94%) for capacity concerns.</a:t>
            </a:r>
          </a:p>
          <a:p>
            <a:pPr lvl="1"/>
            <a:r>
              <a:rPr lang="en-US" sz="1600" dirty="0">
                <a:solidFill>
                  <a:schemeClr val="tx2"/>
                </a:solidFill>
              </a:rPr>
              <a:t>0.6 Resource-hours (0.06%) for congestion concerns.</a:t>
            </a:r>
          </a:p>
          <a:p>
            <a:pPr lvl="1"/>
            <a:endParaRPr lang="en-US" sz="1400" dirty="0">
              <a:solidFill>
                <a:schemeClr val="tx2"/>
              </a:solidFill>
            </a:endParaRPr>
          </a:p>
          <a:p>
            <a:pPr lvl="1"/>
            <a:endParaRPr lang="en-US" sz="1400" dirty="0">
              <a:solidFill>
                <a:schemeClr val="tx2"/>
              </a:solidFill>
            </a:endParaRPr>
          </a:p>
          <a:p>
            <a:r>
              <a:rPr lang="en-US" sz="1800" dirty="0">
                <a:solidFill>
                  <a:schemeClr val="tx2"/>
                </a:solidFill>
              </a:rPr>
              <a:t>62.5 effective Resource-hours (6.3%) were successfully bought back.</a:t>
            </a:r>
          </a:p>
          <a:p>
            <a:pPr marL="0" indent="0">
              <a:buNone/>
            </a:pPr>
            <a:endParaRPr lang="en-US" sz="1800" dirty="0">
              <a:solidFill>
                <a:schemeClr val="tx2"/>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a:p>
        </p:txBody>
      </p:sp>
    </p:spTree>
    <p:extLst>
      <p:ext uri="{BB962C8B-B14F-4D97-AF65-F5344CB8AC3E}">
        <p14:creationId xmlns:p14="http://schemas.microsoft.com/office/powerpoint/2010/main" val="1324424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2821C98-7C22-4490-9B70-8913ED81991C}"/>
              </a:ext>
            </a:extLst>
          </p:cNvPr>
          <p:cNvSpPr>
            <a:spLocks noGrp="1"/>
          </p:cNvSpPr>
          <p:nvPr>
            <p:ph type="title"/>
          </p:nvPr>
        </p:nvSpPr>
        <p:spPr/>
        <p:txBody>
          <a:bodyPr/>
          <a:lstStyle/>
          <a:p>
            <a:r>
              <a:rPr lang="en-US" sz="2800" dirty="0"/>
              <a:t>Section 3.1 RUC Desk Operating Procedure</a:t>
            </a:r>
          </a:p>
        </p:txBody>
      </p:sp>
      <p:sp>
        <p:nvSpPr>
          <p:cNvPr id="8" name="Content Placeholder 7">
            <a:extLst>
              <a:ext uri="{FF2B5EF4-FFF2-40B4-BE49-F238E27FC236}">
                <a16:creationId xmlns:a16="http://schemas.microsoft.com/office/drawing/2014/main" id="{05FFC149-F635-4654-9FED-BBA848354383}"/>
              </a:ext>
            </a:extLst>
          </p:cNvPr>
          <p:cNvSpPr>
            <a:spLocks noGrp="1"/>
          </p:cNvSpPr>
          <p:nvPr>
            <p:ph idx="1"/>
          </p:nvPr>
        </p:nvSpPr>
        <p:spPr/>
        <p:txBody>
          <a:bodyPr/>
          <a:lstStyle/>
          <a:p>
            <a:r>
              <a:rPr lang="en-US" dirty="0">
                <a:hlinkClick r:id="rId2"/>
              </a:rPr>
              <a:t>Link</a:t>
            </a:r>
            <a:endParaRPr lang="en-US" dirty="0"/>
          </a:p>
        </p:txBody>
      </p:sp>
      <p:sp>
        <p:nvSpPr>
          <p:cNvPr id="4" name="Slide Number Placeholder 3">
            <a:extLst>
              <a:ext uri="{FF2B5EF4-FFF2-40B4-BE49-F238E27FC236}">
                <a16:creationId xmlns:a16="http://schemas.microsoft.com/office/drawing/2014/main" id="{5800C5FD-8492-4631-91A4-377BC1D39B2F}"/>
              </a:ext>
            </a:extLst>
          </p:cNvPr>
          <p:cNvSpPr>
            <a:spLocks noGrp="1"/>
          </p:cNvSpPr>
          <p:nvPr>
            <p:ph type="sldNum" sz="quarter" idx="4"/>
          </p:nvPr>
        </p:nvSpPr>
        <p:spPr/>
        <p:txBody>
          <a:bodyPr/>
          <a:lstStyle/>
          <a:p>
            <a:fld id="{1D93BD3E-1E9A-4970-A6F7-E7AC52762E0C}" type="slidenum">
              <a:rPr lang="en-US" smtClean="0"/>
              <a:pPr/>
              <a:t>30</a:t>
            </a:fld>
            <a:endParaRPr lang="en-US"/>
          </a:p>
        </p:txBody>
      </p:sp>
      <p:pic>
        <p:nvPicPr>
          <p:cNvPr id="10" name="Picture 9">
            <a:extLst>
              <a:ext uri="{FF2B5EF4-FFF2-40B4-BE49-F238E27FC236}">
                <a16:creationId xmlns:a16="http://schemas.microsoft.com/office/drawing/2014/main" id="{AB4CE3D2-A8BC-4BB8-A409-74A44402CC0B}"/>
              </a:ext>
            </a:extLst>
          </p:cNvPr>
          <p:cNvPicPr>
            <a:picLocks noChangeAspect="1"/>
          </p:cNvPicPr>
          <p:nvPr/>
        </p:nvPicPr>
        <p:blipFill rotWithShape="1">
          <a:blip r:embed="rId3"/>
          <a:srcRect l="39167" t="16194" r="21667" b="4130"/>
          <a:stretch/>
        </p:blipFill>
        <p:spPr>
          <a:xfrm>
            <a:off x="1790700" y="726402"/>
            <a:ext cx="4191000" cy="5674398"/>
          </a:xfrm>
          <a:prstGeom prst="rect">
            <a:avLst/>
          </a:prstGeom>
        </p:spPr>
      </p:pic>
      <p:sp>
        <p:nvSpPr>
          <p:cNvPr id="11" name="Rectangle 10">
            <a:extLst>
              <a:ext uri="{FF2B5EF4-FFF2-40B4-BE49-F238E27FC236}">
                <a16:creationId xmlns:a16="http://schemas.microsoft.com/office/drawing/2014/main" id="{22BBDD96-5A8C-499F-8A4C-DA17290568F2}"/>
              </a:ext>
            </a:extLst>
          </p:cNvPr>
          <p:cNvSpPr/>
          <p:nvPr/>
        </p:nvSpPr>
        <p:spPr>
          <a:xfrm>
            <a:off x="1981200" y="5257800"/>
            <a:ext cx="3810000" cy="11430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6116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80F82-E3BB-4755-9C10-E9C5F6113831}"/>
              </a:ext>
            </a:extLst>
          </p:cNvPr>
          <p:cNvSpPr>
            <a:spLocks noGrp="1"/>
          </p:cNvSpPr>
          <p:nvPr>
            <p:ph type="title"/>
          </p:nvPr>
        </p:nvSpPr>
        <p:spPr/>
        <p:txBody>
          <a:bodyPr/>
          <a:lstStyle/>
          <a:p>
            <a:r>
              <a:rPr lang="en-US" sz="2800" dirty="0"/>
              <a:t>Section 4.1, 4.2 Reliability Risk Desk Procedure</a:t>
            </a:r>
          </a:p>
        </p:txBody>
      </p:sp>
      <p:sp>
        <p:nvSpPr>
          <p:cNvPr id="3" name="Content Placeholder 2">
            <a:extLst>
              <a:ext uri="{FF2B5EF4-FFF2-40B4-BE49-F238E27FC236}">
                <a16:creationId xmlns:a16="http://schemas.microsoft.com/office/drawing/2014/main" id="{EFAAE412-D871-417C-8EF6-DC7C062A6A50}"/>
              </a:ext>
            </a:extLst>
          </p:cNvPr>
          <p:cNvSpPr>
            <a:spLocks noGrp="1"/>
          </p:cNvSpPr>
          <p:nvPr>
            <p:ph idx="1"/>
          </p:nvPr>
        </p:nvSpPr>
        <p:spPr/>
        <p:txBody>
          <a:bodyPr/>
          <a:lstStyle/>
          <a:p>
            <a:r>
              <a:rPr lang="en-US" dirty="0">
                <a:hlinkClick r:id="rId2"/>
              </a:rPr>
              <a:t>Link</a:t>
            </a:r>
            <a:endParaRPr lang="en-US" dirty="0"/>
          </a:p>
        </p:txBody>
      </p:sp>
      <p:sp>
        <p:nvSpPr>
          <p:cNvPr id="4" name="Slide Number Placeholder 3">
            <a:extLst>
              <a:ext uri="{FF2B5EF4-FFF2-40B4-BE49-F238E27FC236}">
                <a16:creationId xmlns:a16="http://schemas.microsoft.com/office/drawing/2014/main" id="{D1D7CCC9-6022-4589-85F0-C829621A35DB}"/>
              </a:ext>
            </a:extLst>
          </p:cNvPr>
          <p:cNvSpPr>
            <a:spLocks noGrp="1"/>
          </p:cNvSpPr>
          <p:nvPr>
            <p:ph type="sldNum" sz="quarter" idx="4"/>
          </p:nvPr>
        </p:nvSpPr>
        <p:spPr/>
        <p:txBody>
          <a:bodyPr/>
          <a:lstStyle/>
          <a:p>
            <a:fld id="{1D93BD3E-1E9A-4970-A6F7-E7AC52762E0C}" type="slidenum">
              <a:rPr lang="en-US" smtClean="0"/>
              <a:pPr/>
              <a:t>31</a:t>
            </a:fld>
            <a:endParaRPr lang="en-US" dirty="0"/>
          </a:p>
        </p:txBody>
      </p:sp>
      <p:pic>
        <p:nvPicPr>
          <p:cNvPr id="6" name="Picture 5">
            <a:extLst>
              <a:ext uri="{FF2B5EF4-FFF2-40B4-BE49-F238E27FC236}">
                <a16:creationId xmlns:a16="http://schemas.microsoft.com/office/drawing/2014/main" id="{BB2F7F60-A8F9-4F64-9EA0-9CBEC89F0216}"/>
              </a:ext>
            </a:extLst>
          </p:cNvPr>
          <p:cNvPicPr>
            <a:picLocks noChangeAspect="1"/>
          </p:cNvPicPr>
          <p:nvPr/>
        </p:nvPicPr>
        <p:blipFill rotWithShape="1">
          <a:blip r:embed="rId3"/>
          <a:srcRect l="40000" t="14942" r="21667" b="13690"/>
          <a:stretch/>
        </p:blipFill>
        <p:spPr>
          <a:xfrm>
            <a:off x="381000" y="1295400"/>
            <a:ext cx="3505200" cy="4343400"/>
          </a:xfrm>
          <a:prstGeom prst="rect">
            <a:avLst/>
          </a:prstGeom>
        </p:spPr>
      </p:pic>
      <p:pic>
        <p:nvPicPr>
          <p:cNvPr id="8" name="Picture 7">
            <a:extLst>
              <a:ext uri="{FF2B5EF4-FFF2-40B4-BE49-F238E27FC236}">
                <a16:creationId xmlns:a16="http://schemas.microsoft.com/office/drawing/2014/main" id="{C86D34CD-1439-4C30-8F03-E22A7E920F21}"/>
              </a:ext>
            </a:extLst>
          </p:cNvPr>
          <p:cNvPicPr>
            <a:picLocks noChangeAspect="1"/>
          </p:cNvPicPr>
          <p:nvPr/>
        </p:nvPicPr>
        <p:blipFill rotWithShape="1">
          <a:blip r:embed="rId4"/>
          <a:srcRect l="36666" t="16782" r="21667"/>
          <a:stretch/>
        </p:blipFill>
        <p:spPr>
          <a:xfrm>
            <a:off x="4671027" y="1295400"/>
            <a:ext cx="3810000" cy="5064628"/>
          </a:xfrm>
          <a:prstGeom prst="rect">
            <a:avLst/>
          </a:prstGeom>
        </p:spPr>
      </p:pic>
      <p:sp>
        <p:nvSpPr>
          <p:cNvPr id="10" name="Rectangle 9">
            <a:extLst>
              <a:ext uri="{FF2B5EF4-FFF2-40B4-BE49-F238E27FC236}">
                <a16:creationId xmlns:a16="http://schemas.microsoft.com/office/drawing/2014/main" id="{E9F0BACF-ACAC-438C-BEBD-E8E15831E8B2}"/>
              </a:ext>
            </a:extLst>
          </p:cNvPr>
          <p:cNvSpPr/>
          <p:nvPr/>
        </p:nvSpPr>
        <p:spPr>
          <a:xfrm>
            <a:off x="381000" y="3352800"/>
            <a:ext cx="3505200" cy="22860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C356AA-5260-422A-8484-8B3B7C4A88D4}"/>
              </a:ext>
            </a:extLst>
          </p:cNvPr>
          <p:cNvSpPr/>
          <p:nvPr/>
        </p:nvSpPr>
        <p:spPr>
          <a:xfrm>
            <a:off x="4943168" y="3158646"/>
            <a:ext cx="3505200" cy="95615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ED2F831-483D-45F6-95DC-49C727314A5F}"/>
              </a:ext>
            </a:extLst>
          </p:cNvPr>
          <p:cNvSpPr/>
          <p:nvPr/>
        </p:nvSpPr>
        <p:spPr>
          <a:xfrm>
            <a:off x="4943168" y="5638800"/>
            <a:ext cx="3505200" cy="6096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276A645E-31B2-4BC5-81FB-AD35A38026D3}"/>
                  </a:ext>
                </a:extLst>
              </p14:cNvPr>
              <p14:cNvContentPartPr/>
              <p14:nvPr/>
            </p14:nvContentPartPr>
            <p14:xfrm>
              <a:off x="6692925" y="3473314"/>
              <a:ext cx="482040" cy="89280"/>
            </p14:xfrm>
          </p:contentPart>
        </mc:Choice>
        <mc:Fallback xmlns="">
          <p:pic>
            <p:nvPicPr>
              <p:cNvPr id="14" name="Ink 13">
                <a:extLst>
                  <a:ext uri="{FF2B5EF4-FFF2-40B4-BE49-F238E27FC236}">
                    <a16:creationId xmlns:a16="http://schemas.microsoft.com/office/drawing/2014/main" id="{276A645E-31B2-4BC5-81FB-AD35A38026D3}"/>
                  </a:ext>
                </a:extLst>
              </p:cNvPr>
              <p:cNvPicPr/>
              <p:nvPr/>
            </p:nvPicPr>
            <p:blipFill>
              <a:blip r:embed="rId6"/>
              <a:stretch>
                <a:fillRect/>
              </a:stretch>
            </p:blipFill>
            <p:spPr>
              <a:xfrm>
                <a:off x="6684285" y="3464314"/>
                <a:ext cx="4996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4DDE2DF9-6110-4DA3-B080-796E757317F9}"/>
                  </a:ext>
                </a:extLst>
              </p14:cNvPr>
              <p14:cNvContentPartPr/>
              <p14:nvPr/>
            </p14:nvContentPartPr>
            <p14:xfrm>
              <a:off x="2332639" y="2878504"/>
              <a:ext cx="1125000" cy="122760"/>
            </p14:xfrm>
          </p:contentPart>
        </mc:Choice>
        <mc:Fallback xmlns="">
          <p:pic>
            <p:nvPicPr>
              <p:cNvPr id="15" name="Ink 14">
                <a:extLst>
                  <a:ext uri="{FF2B5EF4-FFF2-40B4-BE49-F238E27FC236}">
                    <a16:creationId xmlns:a16="http://schemas.microsoft.com/office/drawing/2014/main" id="{4DDE2DF9-6110-4DA3-B080-796E757317F9}"/>
                  </a:ext>
                </a:extLst>
              </p:cNvPr>
              <p:cNvPicPr/>
              <p:nvPr/>
            </p:nvPicPr>
            <p:blipFill>
              <a:blip r:embed="rId8"/>
              <a:stretch>
                <a:fillRect/>
              </a:stretch>
            </p:blipFill>
            <p:spPr>
              <a:xfrm>
                <a:off x="2323639" y="2869504"/>
                <a:ext cx="11426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D518E417-796D-4CC1-B92A-432393E3AC14}"/>
                  </a:ext>
                </a:extLst>
              </p14:cNvPr>
              <p14:cNvContentPartPr/>
              <p14:nvPr/>
            </p14:nvContentPartPr>
            <p14:xfrm>
              <a:off x="1007085" y="3018544"/>
              <a:ext cx="857520" cy="17280"/>
            </p14:xfrm>
          </p:contentPart>
        </mc:Choice>
        <mc:Fallback xmlns="">
          <p:pic>
            <p:nvPicPr>
              <p:cNvPr id="17" name="Ink 16">
                <a:extLst>
                  <a:ext uri="{FF2B5EF4-FFF2-40B4-BE49-F238E27FC236}">
                    <a16:creationId xmlns:a16="http://schemas.microsoft.com/office/drawing/2014/main" id="{D518E417-796D-4CC1-B92A-432393E3AC14}"/>
                  </a:ext>
                </a:extLst>
              </p:cNvPr>
              <p:cNvPicPr/>
              <p:nvPr/>
            </p:nvPicPr>
            <p:blipFill>
              <a:blip r:embed="rId10"/>
              <a:stretch>
                <a:fillRect/>
              </a:stretch>
            </p:blipFill>
            <p:spPr>
              <a:xfrm>
                <a:off x="998445" y="3009904"/>
                <a:ext cx="8751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Ink 17">
                <a:extLst>
                  <a:ext uri="{FF2B5EF4-FFF2-40B4-BE49-F238E27FC236}">
                    <a16:creationId xmlns:a16="http://schemas.microsoft.com/office/drawing/2014/main" id="{ADB3D5E3-0387-4BC0-90C3-A2E252E75DBC}"/>
                  </a:ext>
                </a:extLst>
              </p14:cNvPr>
              <p14:cNvContentPartPr/>
              <p14:nvPr/>
            </p14:nvContentPartPr>
            <p14:xfrm>
              <a:off x="1004565" y="3009904"/>
              <a:ext cx="845280" cy="28080"/>
            </p14:xfrm>
          </p:contentPart>
        </mc:Choice>
        <mc:Fallback xmlns="">
          <p:pic>
            <p:nvPicPr>
              <p:cNvPr id="18" name="Ink 17">
                <a:extLst>
                  <a:ext uri="{FF2B5EF4-FFF2-40B4-BE49-F238E27FC236}">
                    <a16:creationId xmlns:a16="http://schemas.microsoft.com/office/drawing/2014/main" id="{ADB3D5E3-0387-4BC0-90C3-A2E252E75DBC}"/>
                  </a:ext>
                </a:extLst>
              </p:cNvPr>
              <p:cNvPicPr/>
              <p:nvPr/>
            </p:nvPicPr>
            <p:blipFill>
              <a:blip r:embed="rId12"/>
              <a:stretch>
                <a:fillRect/>
              </a:stretch>
            </p:blipFill>
            <p:spPr>
              <a:xfrm>
                <a:off x="995925" y="3001264"/>
                <a:ext cx="8629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 name="Ink 18">
                <a:extLst>
                  <a:ext uri="{FF2B5EF4-FFF2-40B4-BE49-F238E27FC236}">
                    <a16:creationId xmlns:a16="http://schemas.microsoft.com/office/drawing/2014/main" id="{9F82E964-E9D9-4539-BAA0-A66C01689B75}"/>
                  </a:ext>
                </a:extLst>
              </p14:cNvPr>
              <p14:cNvContentPartPr/>
              <p14:nvPr/>
            </p14:nvContentPartPr>
            <p14:xfrm>
              <a:off x="1016445" y="3033304"/>
              <a:ext cx="840600" cy="10800"/>
            </p14:xfrm>
          </p:contentPart>
        </mc:Choice>
        <mc:Fallback xmlns="">
          <p:pic>
            <p:nvPicPr>
              <p:cNvPr id="19" name="Ink 18">
                <a:extLst>
                  <a:ext uri="{FF2B5EF4-FFF2-40B4-BE49-F238E27FC236}">
                    <a16:creationId xmlns:a16="http://schemas.microsoft.com/office/drawing/2014/main" id="{9F82E964-E9D9-4539-BAA0-A66C01689B75}"/>
                  </a:ext>
                </a:extLst>
              </p:cNvPr>
              <p:cNvPicPr/>
              <p:nvPr/>
            </p:nvPicPr>
            <p:blipFill>
              <a:blip r:embed="rId14"/>
              <a:stretch>
                <a:fillRect/>
              </a:stretch>
            </p:blipFill>
            <p:spPr>
              <a:xfrm>
                <a:off x="1007805" y="3024664"/>
                <a:ext cx="8582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 name="Ink 19">
                <a:extLst>
                  <a:ext uri="{FF2B5EF4-FFF2-40B4-BE49-F238E27FC236}">
                    <a16:creationId xmlns:a16="http://schemas.microsoft.com/office/drawing/2014/main" id="{00C6EBD6-D7A7-4006-8E51-B520E366A771}"/>
                  </a:ext>
                </a:extLst>
              </p14:cNvPr>
              <p14:cNvContentPartPr/>
              <p14:nvPr/>
            </p14:nvContentPartPr>
            <p14:xfrm>
              <a:off x="999885" y="2989744"/>
              <a:ext cx="856440" cy="86040"/>
            </p14:xfrm>
          </p:contentPart>
        </mc:Choice>
        <mc:Fallback xmlns="">
          <p:pic>
            <p:nvPicPr>
              <p:cNvPr id="20" name="Ink 19">
                <a:extLst>
                  <a:ext uri="{FF2B5EF4-FFF2-40B4-BE49-F238E27FC236}">
                    <a16:creationId xmlns:a16="http://schemas.microsoft.com/office/drawing/2014/main" id="{00C6EBD6-D7A7-4006-8E51-B520E366A771}"/>
                  </a:ext>
                </a:extLst>
              </p:cNvPr>
              <p:cNvPicPr/>
              <p:nvPr/>
            </p:nvPicPr>
            <p:blipFill>
              <a:blip r:embed="rId16"/>
              <a:stretch>
                <a:fillRect/>
              </a:stretch>
            </p:blipFill>
            <p:spPr>
              <a:xfrm>
                <a:off x="991245" y="2981104"/>
                <a:ext cx="874080" cy="103680"/>
              </a:xfrm>
              <a:prstGeom prst="rect">
                <a:avLst/>
              </a:prstGeom>
            </p:spPr>
          </p:pic>
        </mc:Fallback>
      </mc:AlternateContent>
    </p:spTree>
    <p:extLst>
      <p:ext uri="{BB962C8B-B14F-4D97-AF65-F5344CB8AC3E}">
        <p14:creationId xmlns:p14="http://schemas.microsoft.com/office/powerpoint/2010/main" val="1012644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89845F9-A40A-4578-9711-4FC3F0E36820}"/>
              </a:ext>
            </a:extLst>
          </p:cNvPr>
          <p:cNvPicPr>
            <a:picLocks noChangeAspect="1"/>
          </p:cNvPicPr>
          <p:nvPr/>
        </p:nvPicPr>
        <p:blipFill rotWithShape="1">
          <a:blip r:embed="rId2"/>
          <a:srcRect l="38334" t="14942" r="21666" b="24959"/>
          <a:stretch/>
        </p:blipFill>
        <p:spPr>
          <a:xfrm>
            <a:off x="3505200" y="1295400"/>
            <a:ext cx="3657600" cy="3657600"/>
          </a:xfrm>
          <a:prstGeom prst="rect">
            <a:avLst/>
          </a:prstGeom>
        </p:spPr>
      </p:pic>
      <p:sp>
        <p:nvSpPr>
          <p:cNvPr id="2" name="Title 1">
            <a:extLst>
              <a:ext uri="{FF2B5EF4-FFF2-40B4-BE49-F238E27FC236}">
                <a16:creationId xmlns:a16="http://schemas.microsoft.com/office/drawing/2014/main" id="{E7A80F82-E3BB-4755-9C10-E9C5F6113831}"/>
              </a:ext>
            </a:extLst>
          </p:cNvPr>
          <p:cNvSpPr>
            <a:spLocks noGrp="1"/>
          </p:cNvSpPr>
          <p:nvPr>
            <p:ph type="title"/>
          </p:nvPr>
        </p:nvSpPr>
        <p:spPr/>
        <p:txBody>
          <a:bodyPr/>
          <a:lstStyle/>
          <a:p>
            <a:r>
              <a:rPr lang="en-US" sz="2800" dirty="0"/>
              <a:t>Section 4.1, 4.2 Reliability Risk Desk Procedure</a:t>
            </a:r>
          </a:p>
        </p:txBody>
      </p:sp>
      <p:sp>
        <p:nvSpPr>
          <p:cNvPr id="3" name="Content Placeholder 2">
            <a:extLst>
              <a:ext uri="{FF2B5EF4-FFF2-40B4-BE49-F238E27FC236}">
                <a16:creationId xmlns:a16="http://schemas.microsoft.com/office/drawing/2014/main" id="{EFAAE412-D871-417C-8EF6-DC7C062A6A50}"/>
              </a:ext>
            </a:extLst>
          </p:cNvPr>
          <p:cNvSpPr>
            <a:spLocks noGrp="1"/>
          </p:cNvSpPr>
          <p:nvPr>
            <p:ph idx="1"/>
          </p:nvPr>
        </p:nvSpPr>
        <p:spPr/>
        <p:txBody>
          <a:bodyPr/>
          <a:lstStyle/>
          <a:p>
            <a:r>
              <a:rPr lang="en-US" dirty="0">
                <a:hlinkClick r:id="rId3"/>
              </a:rPr>
              <a:t>Link</a:t>
            </a:r>
            <a:endParaRPr lang="en-US" dirty="0"/>
          </a:p>
        </p:txBody>
      </p:sp>
      <p:sp>
        <p:nvSpPr>
          <p:cNvPr id="4" name="Slide Number Placeholder 3">
            <a:extLst>
              <a:ext uri="{FF2B5EF4-FFF2-40B4-BE49-F238E27FC236}">
                <a16:creationId xmlns:a16="http://schemas.microsoft.com/office/drawing/2014/main" id="{D1D7CCC9-6022-4589-85F0-C829621A35DB}"/>
              </a:ext>
            </a:extLst>
          </p:cNvPr>
          <p:cNvSpPr>
            <a:spLocks noGrp="1"/>
          </p:cNvSpPr>
          <p:nvPr>
            <p:ph type="sldNum" sz="quarter" idx="4"/>
          </p:nvPr>
        </p:nvSpPr>
        <p:spPr/>
        <p:txBody>
          <a:bodyPr/>
          <a:lstStyle/>
          <a:p>
            <a:fld id="{1D93BD3E-1E9A-4970-A6F7-E7AC52762E0C}" type="slidenum">
              <a:rPr lang="en-US" smtClean="0"/>
              <a:pPr/>
              <a:t>32</a:t>
            </a:fld>
            <a:endParaRPr lang="en-US" dirty="0"/>
          </a:p>
        </p:txBody>
      </p:sp>
      <p:sp>
        <p:nvSpPr>
          <p:cNvPr id="10" name="Rectangle 9">
            <a:extLst>
              <a:ext uri="{FF2B5EF4-FFF2-40B4-BE49-F238E27FC236}">
                <a16:creationId xmlns:a16="http://schemas.microsoft.com/office/drawing/2014/main" id="{E9F0BACF-ACAC-438C-BEBD-E8E15831E8B2}"/>
              </a:ext>
            </a:extLst>
          </p:cNvPr>
          <p:cNvSpPr/>
          <p:nvPr/>
        </p:nvSpPr>
        <p:spPr>
          <a:xfrm>
            <a:off x="3581400" y="3200400"/>
            <a:ext cx="3505200" cy="17526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C364F795-719D-41A1-AADA-FAA4D8C11765}"/>
                  </a:ext>
                </a:extLst>
              </p14:cNvPr>
              <p14:cNvContentPartPr/>
              <p14:nvPr/>
            </p14:nvContentPartPr>
            <p14:xfrm>
              <a:off x="3763695" y="3060855"/>
              <a:ext cx="280080" cy="93960"/>
            </p14:xfrm>
          </p:contentPart>
        </mc:Choice>
        <mc:Fallback xmlns="">
          <p:pic>
            <p:nvPicPr>
              <p:cNvPr id="9" name="Ink 8">
                <a:extLst>
                  <a:ext uri="{FF2B5EF4-FFF2-40B4-BE49-F238E27FC236}">
                    <a16:creationId xmlns:a16="http://schemas.microsoft.com/office/drawing/2014/main" id="{C364F795-719D-41A1-AADA-FAA4D8C11765}"/>
                  </a:ext>
                </a:extLst>
              </p:cNvPr>
              <p:cNvPicPr/>
              <p:nvPr/>
            </p:nvPicPr>
            <p:blipFill>
              <a:blip r:embed="rId5"/>
              <a:stretch>
                <a:fillRect/>
              </a:stretch>
            </p:blipFill>
            <p:spPr>
              <a:xfrm>
                <a:off x="3754695" y="3052215"/>
                <a:ext cx="2977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DD143A32-78F0-4A88-B5BD-4A0C678F2600}"/>
                  </a:ext>
                </a:extLst>
              </p14:cNvPr>
              <p14:cNvContentPartPr/>
              <p14:nvPr/>
            </p14:nvContentPartPr>
            <p14:xfrm>
              <a:off x="3740655" y="4326615"/>
              <a:ext cx="268920" cy="80640"/>
            </p14:xfrm>
          </p:contentPart>
        </mc:Choice>
        <mc:Fallback xmlns="">
          <p:pic>
            <p:nvPicPr>
              <p:cNvPr id="13" name="Ink 12">
                <a:extLst>
                  <a:ext uri="{FF2B5EF4-FFF2-40B4-BE49-F238E27FC236}">
                    <a16:creationId xmlns:a16="http://schemas.microsoft.com/office/drawing/2014/main" id="{DD143A32-78F0-4A88-B5BD-4A0C678F2600}"/>
                  </a:ext>
                </a:extLst>
              </p:cNvPr>
              <p:cNvPicPr/>
              <p:nvPr/>
            </p:nvPicPr>
            <p:blipFill>
              <a:blip r:embed="rId7"/>
              <a:stretch>
                <a:fillRect/>
              </a:stretch>
            </p:blipFill>
            <p:spPr>
              <a:xfrm>
                <a:off x="3731655" y="4317975"/>
                <a:ext cx="2865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id="{97B7BE07-EC11-4757-935C-A8D9B1FFE665}"/>
                  </a:ext>
                </a:extLst>
              </p14:cNvPr>
              <p14:cNvContentPartPr/>
              <p14:nvPr/>
            </p14:nvContentPartPr>
            <p14:xfrm>
              <a:off x="4760175" y="4085055"/>
              <a:ext cx="219600" cy="80280"/>
            </p14:xfrm>
          </p:contentPart>
        </mc:Choice>
        <mc:Fallback xmlns="">
          <p:pic>
            <p:nvPicPr>
              <p:cNvPr id="16" name="Ink 15">
                <a:extLst>
                  <a:ext uri="{FF2B5EF4-FFF2-40B4-BE49-F238E27FC236}">
                    <a16:creationId xmlns:a16="http://schemas.microsoft.com/office/drawing/2014/main" id="{97B7BE07-EC11-4757-935C-A8D9B1FFE665}"/>
                  </a:ext>
                </a:extLst>
              </p:cNvPr>
              <p:cNvPicPr/>
              <p:nvPr/>
            </p:nvPicPr>
            <p:blipFill>
              <a:blip r:embed="rId9"/>
              <a:stretch>
                <a:fillRect/>
              </a:stretch>
            </p:blipFill>
            <p:spPr>
              <a:xfrm>
                <a:off x="4751175" y="4076415"/>
                <a:ext cx="2372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 name="Ink 20">
                <a:extLst>
                  <a:ext uri="{FF2B5EF4-FFF2-40B4-BE49-F238E27FC236}">
                    <a16:creationId xmlns:a16="http://schemas.microsoft.com/office/drawing/2014/main" id="{A0ED5098-D11B-403C-9467-AA610E1CD7FF}"/>
                  </a:ext>
                </a:extLst>
              </p14:cNvPr>
              <p14:cNvContentPartPr/>
              <p14:nvPr/>
            </p14:nvContentPartPr>
            <p14:xfrm>
              <a:off x="4959030" y="2044230"/>
              <a:ext cx="360" cy="360"/>
            </p14:xfrm>
          </p:contentPart>
        </mc:Choice>
        <mc:Fallback xmlns="">
          <p:pic>
            <p:nvPicPr>
              <p:cNvPr id="21" name="Ink 20">
                <a:extLst>
                  <a:ext uri="{FF2B5EF4-FFF2-40B4-BE49-F238E27FC236}">
                    <a16:creationId xmlns:a16="http://schemas.microsoft.com/office/drawing/2014/main" id="{A0ED5098-D11B-403C-9467-AA610E1CD7FF}"/>
                  </a:ext>
                </a:extLst>
              </p:cNvPr>
              <p:cNvPicPr/>
              <p:nvPr/>
            </p:nvPicPr>
            <p:blipFill>
              <a:blip r:embed="rId11"/>
              <a:stretch>
                <a:fillRect/>
              </a:stretch>
            </p:blipFill>
            <p:spPr>
              <a:xfrm>
                <a:off x="4950390" y="2035590"/>
                <a:ext cx="18000" cy="18000"/>
              </a:xfrm>
              <a:prstGeom prst="rect">
                <a:avLst/>
              </a:prstGeom>
            </p:spPr>
          </p:pic>
        </mc:Fallback>
      </mc:AlternateContent>
    </p:spTree>
    <p:extLst>
      <p:ext uri="{BB962C8B-B14F-4D97-AF65-F5344CB8AC3E}">
        <p14:creationId xmlns:p14="http://schemas.microsoft.com/office/powerpoint/2010/main" val="1116270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Non-opt-out and Opt-out Totals: Last 13 Months</a:t>
            </a:r>
            <a:br>
              <a:rPr lang="en-US" sz="2000" dirty="0"/>
            </a:br>
            <a:r>
              <a:rPr lang="en-US" sz="1400" dirty="0"/>
              <a:t>February 2022 has a total of 929.4 non-opt-out effective Resource-hours and 62.5 opt-out effective Resource-hours. Its total BP MWh and HSL MWh were highest since July 2021.</a:t>
            </a: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9217" y="1211262"/>
            <a:ext cx="7875183" cy="5029200"/>
          </a:xfrm>
          <a:prstGeom prst="rect">
            <a:avLst/>
          </a:prstGeom>
        </p:spPr>
      </p:pic>
    </p:spTree>
    <p:extLst>
      <p:ext uri="{BB962C8B-B14F-4D97-AF65-F5344CB8AC3E}">
        <p14:creationId xmlns:p14="http://schemas.microsoft.com/office/powerpoint/2010/main" val="1095794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682"/>
            <a:ext cx="8382000" cy="365918"/>
          </a:xfrm>
        </p:spPr>
        <p:txBody>
          <a:bodyPr/>
          <a:lstStyle/>
          <a:p>
            <a:r>
              <a:rPr lang="en-US" sz="2000" dirty="0"/>
              <a:t>Non-opt-out and Opt-out Totals: February 2022</a:t>
            </a:r>
            <a:br>
              <a:rPr lang="en-US" sz="2400" dirty="0"/>
            </a:br>
            <a:r>
              <a:rPr lang="en-US" sz="1400" dirty="0"/>
              <a:t>RUC in February 2022 were primarily driven by two separate cold events. Most Opt-out Resource-hours occurred on Operating Day 2/23/2022.</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44383" y="1201971"/>
            <a:ext cx="7409018" cy="5186799"/>
          </a:xfrm>
          <a:prstGeom prst="rect">
            <a:avLst/>
          </a:prstGeom>
        </p:spPr>
      </p:pic>
    </p:spTree>
    <p:extLst>
      <p:ext uri="{BB962C8B-B14F-4D97-AF65-F5344CB8AC3E}">
        <p14:creationId xmlns:p14="http://schemas.microsoft.com/office/powerpoint/2010/main" val="1495175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Average Resource Age</a:t>
            </a:r>
            <a:br>
              <a:rPr lang="en-US" sz="2000" dirty="0"/>
            </a:br>
            <a:r>
              <a:rPr lang="en-US" sz="1400" dirty="0"/>
              <a:t>In February 2022, mean opt-out Resource age is 52 years, and mean non-opt-out Resource age is 40 years.</a:t>
            </a:r>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pic>
        <p:nvPicPr>
          <p:cNvPr id="7" name="Picture 6">
            <a:extLst>
              <a:ext uri="{FF2B5EF4-FFF2-40B4-BE49-F238E27FC236}">
                <a16:creationId xmlns:a16="http://schemas.microsoft.com/office/drawing/2014/main" id="{F8F3DC05-25BF-4B7B-868C-4FC92487971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85800" y="833141"/>
            <a:ext cx="7412615" cy="4582117"/>
          </a:xfrm>
          <a:prstGeom prst="rect">
            <a:avLst/>
          </a:prstGeom>
        </p:spPr>
      </p:pic>
      <p:sp>
        <p:nvSpPr>
          <p:cNvPr id="8" name="Content Placeholder 2">
            <a:extLst>
              <a:ext uri="{FF2B5EF4-FFF2-40B4-BE49-F238E27FC236}">
                <a16:creationId xmlns:a16="http://schemas.microsoft.com/office/drawing/2014/main" id="{558BA481-C343-4088-9A25-8F0D48CA0371}"/>
              </a:ext>
            </a:extLst>
          </p:cNvPr>
          <p:cNvSpPr>
            <a:spLocks noGrp="1"/>
          </p:cNvSpPr>
          <p:nvPr>
            <p:ph idx="1"/>
          </p:nvPr>
        </p:nvSpPr>
        <p:spPr>
          <a:xfrm>
            <a:off x="381000" y="5486400"/>
            <a:ext cx="8315326" cy="2590800"/>
          </a:xfrm>
        </p:spPr>
        <p:txBody>
          <a:bodyPr/>
          <a:lstStyle/>
          <a:p>
            <a:r>
              <a:rPr lang="en-US" sz="1600" dirty="0">
                <a:solidFill>
                  <a:schemeClr val="tx2"/>
                </a:solidFill>
              </a:rPr>
              <a:t>Note: For Resource configurations with multiple physical generators, the age of the oldest generator is used.</a:t>
            </a:r>
            <a:endParaRPr lang="en-US" sz="1200" dirty="0"/>
          </a:p>
        </p:txBody>
      </p:sp>
    </p:spTree>
    <p:extLst>
      <p:ext uri="{BB962C8B-B14F-4D97-AF65-F5344CB8AC3E}">
        <p14:creationId xmlns:p14="http://schemas.microsoft.com/office/powerpoint/2010/main" val="1756044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03F4249-95AE-4691-8151-A816FD2779B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92421" y="3783219"/>
            <a:ext cx="6035358" cy="2716335"/>
          </a:xfrm>
          <a:prstGeom prst="rect">
            <a:avLst/>
          </a:prstGeom>
        </p:spPr>
      </p:pic>
      <p:pic>
        <p:nvPicPr>
          <p:cNvPr id="12" name="Picture 11">
            <a:extLst>
              <a:ext uri="{FF2B5EF4-FFF2-40B4-BE49-F238E27FC236}">
                <a16:creationId xmlns:a16="http://schemas.microsoft.com/office/drawing/2014/main" id="{6DAC3954-EF99-49B2-AD01-C6A4156191C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447801" y="874503"/>
            <a:ext cx="6035358" cy="2716335"/>
          </a:xfrm>
          <a:prstGeom prst="rect">
            <a:avLst/>
          </a:prstGeom>
        </p:spPr>
      </p:pic>
      <p:sp>
        <p:nvSpPr>
          <p:cNvPr id="2" name="Title 1"/>
          <p:cNvSpPr>
            <a:spLocks noGrp="1"/>
          </p:cNvSpPr>
          <p:nvPr>
            <p:ph type="title"/>
          </p:nvPr>
        </p:nvSpPr>
        <p:spPr/>
        <p:txBody>
          <a:bodyPr/>
          <a:lstStyle/>
          <a:p>
            <a:r>
              <a:rPr lang="en-US" sz="2400" dirty="0"/>
              <a:t>Age Category</a:t>
            </a:r>
            <a:br>
              <a:rPr lang="en-US" sz="2400" dirty="0"/>
            </a:br>
            <a:r>
              <a:rPr lang="en-US" sz="1400" dirty="0"/>
              <a:t>Majority of RUC Committed Resources in February 2022 were older than 40 years.</a:t>
            </a: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sp>
        <p:nvSpPr>
          <p:cNvPr id="7" name="TextBox 6">
            <a:extLst>
              <a:ext uri="{FF2B5EF4-FFF2-40B4-BE49-F238E27FC236}">
                <a16:creationId xmlns:a16="http://schemas.microsoft.com/office/drawing/2014/main" id="{259C8F87-39A7-4E77-B01A-BFE5616552CF}"/>
              </a:ext>
            </a:extLst>
          </p:cNvPr>
          <p:cNvSpPr txBox="1"/>
          <p:nvPr/>
        </p:nvSpPr>
        <p:spPr>
          <a:xfrm>
            <a:off x="4563501" y="1066884"/>
            <a:ext cx="1202202" cy="307777"/>
          </a:xfrm>
          <a:prstGeom prst="rect">
            <a:avLst/>
          </a:prstGeom>
          <a:noFill/>
        </p:spPr>
        <p:txBody>
          <a:bodyPr wrap="square" rtlCol="0">
            <a:spAutoFit/>
          </a:bodyPr>
          <a:lstStyle/>
          <a:p>
            <a:pPr algn="ctr"/>
            <a:r>
              <a:rPr lang="en-US" sz="1400" dirty="0">
                <a:solidFill>
                  <a:schemeClr val="tx2"/>
                </a:solidFill>
              </a:rPr>
              <a:t>Non-opt-out</a:t>
            </a:r>
          </a:p>
        </p:txBody>
      </p:sp>
      <p:sp>
        <p:nvSpPr>
          <p:cNvPr id="14" name="TextBox 13">
            <a:extLst>
              <a:ext uri="{FF2B5EF4-FFF2-40B4-BE49-F238E27FC236}">
                <a16:creationId xmlns:a16="http://schemas.microsoft.com/office/drawing/2014/main" id="{4B1E2F86-74F3-496A-A8DF-8166E77102C4}"/>
              </a:ext>
            </a:extLst>
          </p:cNvPr>
          <p:cNvSpPr txBox="1"/>
          <p:nvPr/>
        </p:nvSpPr>
        <p:spPr>
          <a:xfrm>
            <a:off x="4876800" y="4114800"/>
            <a:ext cx="1109004" cy="307777"/>
          </a:xfrm>
          <a:prstGeom prst="rect">
            <a:avLst/>
          </a:prstGeom>
          <a:noFill/>
        </p:spPr>
        <p:txBody>
          <a:bodyPr wrap="square" rtlCol="0">
            <a:spAutoFit/>
          </a:bodyPr>
          <a:lstStyle/>
          <a:p>
            <a:pPr algn="ctr"/>
            <a:r>
              <a:rPr lang="en-US" sz="1400" dirty="0">
                <a:solidFill>
                  <a:schemeClr val="tx2"/>
                </a:solidFill>
              </a:rPr>
              <a:t>Opt-out</a:t>
            </a:r>
          </a:p>
        </p:txBody>
      </p:sp>
    </p:spTree>
    <p:extLst>
      <p:ext uri="{BB962C8B-B14F-4D97-AF65-F5344CB8AC3E}">
        <p14:creationId xmlns:p14="http://schemas.microsoft.com/office/powerpoint/2010/main" val="2309081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dirty="0"/>
              <a:t>RUC-Instructed Resource Dispatch above LDL</a:t>
            </a:r>
            <a:endParaRPr lang="en-US" sz="2400" b="1" dirty="0">
              <a:solidFill>
                <a:schemeClr val="accent1"/>
              </a:solidFill>
            </a:endParaRPr>
          </a:p>
        </p:txBody>
      </p:sp>
      <p:sp>
        <p:nvSpPr>
          <p:cNvPr id="3" name="Content Placeholder 2"/>
          <p:cNvSpPr>
            <a:spLocks noGrp="1"/>
          </p:cNvSpPr>
          <p:nvPr>
            <p:ph idx="1"/>
          </p:nvPr>
        </p:nvSpPr>
        <p:spPr>
          <a:xfrm>
            <a:off x="371475" y="990600"/>
            <a:ext cx="8315326" cy="4953000"/>
          </a:xfrm>
        </p:spPr>
        <p: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AEC7"/>
                </a:solidFill>
                <a:effectLst/>
                <a:uLnTx/>
                <a:uFillTx/>
                <a:latin typeface="Arial" panose="020B0604020202020204"/>
                <a:ea typeface="+mn-ea"/>
                <a:cs typeface="+mn-cs"/>
              </a:rPr>
              <a:t>February 2022</a:t>
            </a:r>
            <a:endParaRPr kumimoji="0" lang="en-US" sz="1900" b="0" i="0" u="none" strike="noStrike" kern="1200" cap="none" spc="0" normalizeH="0" baseline="0" noProof="0" dirty="0">
              <a:ln>
                <a:noFill/>
              </a:ln>
              <a:solidFill>
                <a:srgbClr val="5B6770"/>
              </a:solidFill>
              <a:effectLst/>
              <a:uLnTx/>
              <a:uFillTx/>
              <a:latin typeface="Arial" panose="020B0604020202020204"/>
              <a:ea typeface="+mn-ea"/>
              <a:cs typeface="+mn-cs"/>
            </a:endParaRPr>
          </a:p>
          <a:p>
            <a:r>
              <a:rPr lang="en-US" sz="1900" dirty="0">
                <a:solidFill>
                  <a:schemeClr val="tx2"/>
                </a:solidFill>
              </a:rPr>
              <a:t>When Resources did not successfully opt out, there were 2.4 effective Resource-hours for which the Resource was dispatched above its LDL.</a:t>
            </a:r>
          </a:p>
          <a:p>
            <a:pPr lvl="1"/>
            <a:r>
              <a:rPr lang="en-US" sz="1500" dirty="0">
                <a:solidFill>
                  <a:schemeClr val="tx2"/>
                </a:solidFill>
              </a:rPr>
              <a:t>For all these Resource-hours, the RUC-instructed Resource was mitigated.</a:t>
            </a:r>
          </a:p>
          <a:p>
            <a:pPr marL="0" indent="0">
              <a:buNone/>
            </a:pPr>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a:p>
        </p:txBody>
      </p:sp>
    </p:spTree>
    <p:extLst>
      <p:ext uri="{BB962C8B-B14F-4D97-AF65-F5344CB8AC3E}">
        <p14:creationId xmlns:p14="http://schemas.microsoft.com/office/powerpoint/2010/main" val="2145432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Reliability Deployment Price Adder: Last 13 Months</a:t>
            </a:r>
            <a:br>
              <a:rPr lang="en-US" sz="2000" dirty="0"/>
            </a:br>
            <a:r>
              <a:rPr lang="en-US" sz="2000" dirty="0"/>
              <a:t> - </a:t>
            </a:r>
            <a:r>
              <a:rPr lang="en-US" sz="1400" dirty="0"/>
              <a:t>February 2022 has the highest average monthly RTORDPA since winter storm Uri in 2021</a:t>
            </a: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47800" y="3590276"/>
            <a:ext cx="6138150" cy="2762168"/>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95400" y="838200"/>
            <a:ext cx="5933532" cy="2670089"/>
          </a:xfrm>
          <a:prstGeom prst="rect">
            <a:avLst/>
          </a:prstGeom>
        </p:spPr>
      </p:pic>
    </p:spTree>
    <p:extLst>
      <p:ext uri="{BB962C8B-B14F-4D97-AF65-F5344CB8AC3E}">
        <p14:creationId xmlns:p14="http://schemas.microsoft.com/office/powerpoint/2010/main" val="1338195067"/>
      </p:ext>
    </p:extLst>
  </p:cSld>
  <p:clrMapOvr>
    <a:masterClrMapping/>
  </p:clrMapOvr>
</p:sld>
</file>

<file path=ppt/theme/theme1.xml><?xml version="1.0" encoding="utf-8"?>
<a:theme xmlns:a="http://schemas.openxmlformats.org/drawingml/2006/main" name="1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FABCE5-6410-4FC5-930F-1111C63E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E9AA12-8AF9-4AA6-90FE-24669859CDF3}">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c34af464-7aa1-4edd-9be4-83dffc1cb926"/>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E4A68982-DD5D-44FD-B77F-4C531465FE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23299</TotalTime>
  <Words>2078</Words>
  <Application>Microsoft Office PowerPoint</Application>
  <PresentationFormat>On-screen Show (4:3)</PresentationFormat>
  <Paragraphs>339</Paragraphs>
  <Slides>32</Slides>
  <Notes>20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32</vt:i4>
      </vt:variant>
    </vt:vector>
  </HeadingPairs>
  <TitlesOfParts>
    <vt:vector size="37" baseType="lpstr">
      <vt:lpstr>Arial</vt:lpstr>
      <vt:lpstr>Calibri</vt:lpstr>
      <vt:lpstr>Roboto</vt:lpstr>
      <vt:lpstr>1_Custom Design</vt:lpstr>
      <vt:lpstr>Office Theme</vt:lpstr>
      <vt:lpstr>PowerPoint Presentation</vt:lpstr>
      <vt:lpstr>RUC Resource-Hours in February 2022</vt:lpstr>
      <vt:lpstr>RUC Instruction Reasons</vt:lpstr>
      <vt:lpstr>Non-opt-out and Opt-out Totals: Last 13 Months February 2022 has a total of 929.4 non-opt-out effective Resource-hours and 62.5 opt-out effective Resource-hours. Its total BP MWh and HSL MWh were highest since July 2021.</vt:lpstr>
      <vt:lpstr>Non-opt-out and Opt-out Totals: February 2022 RUC in February 2022 were primarily driven by two separate cold events. Most Opt-out Resource-hours occurred on Operating Day 2/23/2022.</vt:lpstr>
      <vt:lpstr>Average Resource Age In February 2022, mean opt-out Resource age is 52 years, and mean non-opt-out Resource age is 40 years.</vt:lpstr>
      <vt:lpstr>Age Category Majority of RUC Committed Resources in February 2022 were older than 40 years.</vt:lpstr>
      <vt:lpstr>RUC-Instructed Resource Dispatch above LDL</vt:lpstr>
      <vt:lpstr>Reliability Deployment Price Adder: Last 13 Months  - February 2022 has the highest average monthly RTORDPA since winter storm Uri in 2021</vt:lpstr>
      <vt:lpstr>Reliability Deployment Price Adder: February 2022 - OD February 24th has the highest daily average RTORDPA within the month</vt:lpstr>
      <vt:lpstr>RUC Clawback, Capacity Short Charges, and Shortfall For February 2022, the total Clawback charge was $9.4 million, and the total Capacity Short Charge was $3.1 million. The Capacity Short Charge was nearly fully covered by Make-whole payment.</vt:lpstr>
      <vt:lpstr>Additional Information for RUC in February 2022</vt:lpstr>
      <vt:lpstr>RUC Execution at 08:03 on 2/12/2022 for OD 2/12/2022</vt:lpstr>
      <vt:lpstr>RUC Execution at 08:03 on 2/12/2022 for OD 2/12/2022</vt:lpstr>
      <vt:lpstr>RUC Execution at 17:03 on 2/23/2022 for OD 2/24/2022</vt:lpstr>
      <vt:lpstr>RUC Execution at 17:03 on 2/23/2022 for OD 2/24/2022</vt:lpstr>
      <vt:lpstr>Non-opt-out and Opt-out Totals: February 24, 2022 One Resource did opt-out for HE 12</vt:lpstr>
      <vt:lpstr>Reliability Deployment Price Adder: February 24, 2022 High RTORDPA occurred during the morning peak; The average hourly RTORDPA went above $1,200/MWh for HE9 and HE10.</vt:lpstr>
      <vt:lpstr>Real-Time Prices on February 24, 2022</vt:lpstr>
      <vt:lpstr>Review ONRUC Units in ORDC – a four-bus example</vt:lpstr>
      <vt:lpstr>Review ONRUC Units in ORDC – a four-bus example</vt:lpstr>
      <vt:lpstr>PowerPoint Presentation</vt:lpstr>
      <vt:lpstr>Load Forecast Performance for Feb. 12, 2022</vt:lpstr>
      <vt:lpstr>Wind Forecast Performance for Feb. 12, 2022</vt:lpstr>
      <vt:lpstr>Solar Forecast Performance for Feb 12</vt:lpstr>
      <vt:lpstr>Load Forecast Performance for Feb. 24, 2022</vt:lpstr>
      <vt:lpstr>Wind Forecast Performance for Feb. 24, 2022</vt:lpstr>
      <vt:lpstr>Solar Forecast Performance for Feb 24</vt:lpstr>
      <vt:lpstr>PowerPoint Presentation</vt:lpstr>
      <vt:lpstr>Section 3.1 RUC Desk Operating Procedure</vt:lpstr>
      <vt:lpstr>Section 4.1, 4.2 Reliability Risk Desk Procedure</vt:lpstr>
      <vt:lpstr>Section 4.1, 4.2 Reliability Risk Desk Procedure</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Chu, Zhengguo</cp:lastModifiedBy>
  <cp:revision>773</cp:revision>
  <cp:lastPrinted>2016-01-21T20:53:15Z</cp:lastPrinted>
  <dcterms:created xsi:type="dcterms:W3CDTF">2016-01-21T15:20:31Z</dcterms:created>
  <dcterms:modified xsi:type="dcterms:W3CDTF">2022-03-24T21:21:57Z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